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3"/>
  </p:notesMasterIdLst>
  <p:sldIdLst>
    <p:sldId id="553" r:id="rId2"/>
    <p:sldId id="496" r:id="rId3"/>
    <p:sldId id="560" r:id="rId4"/>
    <p:sldId id="580" r:id="rId5"/>
    <p:sldId id="497" r:id="rId6"/>
    <p:sldId id="511" r:id="rId7"/>
    <p:sldId id="561" r:id="rId8"/>
    <p:sldId id="499" r:id="rId9"/>
    <p:sldId id="502" r:id="rId10"/>
    <p:sldId id="564" r:id="rId11"/>
    <p:sldId id="503" r:id="rId12"/>
    <p:sldId id="576" r:id="rId13"/>
    <p:sldId id="507" r:id="rId14"/>
    <p:sldId id="565" r:id="rId15"/>
    <p:sldId id="519" r:id="rId16"/>
    <p:sldId id="505" r:id="rId17"/>
    <p:sldId id="559" r:id="rId18"/>
    <p:sldId id="510" r:id="rId19"/>
    <p:sldId id="500" r:id="rId20"/>
    <p:sldId id="575" r:id="rId21"/>
    <p:sldId id="491" r:id="rId2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9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MY ALEXANDER LUGO GUERREO" initials="JALG" lastIdx="6" clrIdx="0"/>
  <p:cmAuthor id="2" name="NARDA LIZETH RODRIGUEZ TORO" initials="NLRT"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A1D7"/>
    <a:srgbClr val="6BBAEC"/>
    <a:srgbClr val="FF6600"/>
    <a:srgbClr val="B3D0EB"/>
    <a:srgbClr val="FF3300"/>
    <a:srgbClr val="EAF0F2"/>
    <a:srgbClr val="D14F2B"/>
    <a:srgbClr val="E8EEF8"/>
    <a:srgbClr val="AF915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4BF4DE-08E5-4401-B584-9E14BFB86EF6}" v="293" dt="2020-02-26T01:02:23.27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5" autoAdjust="0"/>
    <p:restoredTop sz="95495" autoAdjust="0"/>
  </p:normalViewPr>
  <p:slideViewPr>
    <p:cSldViewPr snapToGrid="0" showGuides="1">
      <p:cViewPr varScale="1">
        <p:scale>
          <a:sx n="109" d="100"/>
          <a:sy n="109" d="100"/>
        </p:scale>
        <p:origin x="816" y="78"/>
      </p:cViewPr>
      <p:guideLst>
        <p:guide orient="horz" pos="4320"/>
        <p:guide pos="96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3.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https://educacionbogota-my.sharepoint.com/personal/nrodriguez_educacionbogota_gov_co/Documents/WORK/.SDQS%20-%20NLRT/3.INFORMES/BOGOTA%20TE%20ESCUCHA/INFORMES%20ENTIDAD%20-%202019/12.%20DICIEMBRE/01.%20Base%20SDQS%20Diciembre%202019-VF.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educacionbogota-my.sharepoint.com/personal/nrodriguez_educacionbogota_gov_co/Documents/WORK/.SDQS%20-%20NLRT/3.INFORMES/BOGOTA%20TE%20ESCUCHA/INFORMES%20ENTIDAD%20-%202019/12.%20DICIEMBRE/01.%20Base%20SDQS%20Diciembre%202019-VF.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educacionbogota-my.sharepoint.com/personal/nrodriguez_educacionbogota_gov_co/Documents/WORK/.SDQS%20-%20NLRT/3.INFORMES/BOGOTA%20TE%20ESCUCHA/INFORMES%20ENTIDAD%20-%202019/12.%20DICIEMBRE/01.%20Base%20SDQS%20Diciembre%202019-VF.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educacionbogota-my.sharepoint.com/personal/nrodriguez_educacionbogota_gov_co/Documents/WORK/.SDQS%20-%20NLRT/3.INFORMES/BOGOTA%20TE%20ESCUCHA/INFORMES%20ENTIDAD%20-%202019/12.%20DICIEMBRE/01.%20Base%20SDQS%20Diciembre%202019-VF.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educacionbogota-my.sharepoint.com/personal/nrodriguez_educacionbogota_gov_co/Documents/WORK/.SDQS%20-%20NLRT/3.INFORMES/BOGOTA%20TE%20ESCUCHA/INFORMES%20ENTIDAD%20-%202019/12.%20DICIEMBRE/01.%20Base%20SDQS%20Diciembre%202019-VF.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educacionbogota-my.sharepoint.com/personal/nrodriguez_educacionbogota_gov_co/Documents/WORK/.SDQS%20-%20NLRT/3.INFORMES/BOGOTA%20TE%20ESCUCHA/INFORMES%20ENTIDAD%20-%202019/12.%20DICIEMBRE/01.%20Base%20SDQS%20Diciembre%202019-VF.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solidFill>
                <a:latin typeface="Arial Rounded MT Bold" panose="020F0704030504030204" pitchFamily="34" charset="0"/>
                <a:ea typeface="+mn-ea"/>
                <a:cs typeface="+mn-cs"/>
              </a:defRPr>
            </a:pPr>
            <a:r>
              <a:rPr lang="es-CO"/>
              <a:t>Nivel de oportunidad Mensual 2019 – Nivel Central, Local e Institucional</a:t>
            </a:r>
          </a:p>
        </c:rich>
      </c:tx>
      <c:layout>
        <c:manualLayout>
          <c:xMode val="edge"/>
          <c:yMode val="edge"/>
          <c:x val="0.13021223974656168"/>
          <c:y val="2.7777777777777776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Arial Rounded MT Bold" panose="020F0704030504030204" pitchFamily="34" charset="0"/>
              <a:ea typeface="+mn-ea"/>
              <a:cs typeface="+mn-cs"/>
            </a:defRPr>
          </a:pPr>
          <a:endParaRPr lang="es-CO"/>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Rounded MT Bold" panose="020F0704030504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FF0000"/>
                </a:solidFill>
                <a:prstDash val="sysDot"/>
              </a:ln>
              <a:effectLst/>
            </c:spPr>
            <c:trendlineType val="poly"/>
            <c:order val="6"/>
            <c:dispRSqr val="0"/>
            <c:dispEq val="0"/>
          </c:trendline>
          <c:cat>
            <c:strRef>
              <c:f>'TABLAS Y GRAFICAS'!$B$418:$M$418</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'TABLAS Y GRAFICAS'!$B$424:$M$424</c:f>
              <c:numCache>
                <c:formatCode>0%</c:formatCode>
                <c:ptCount val="12"/>
                <c:pt idx="0">
                  <c:v>0.85</c:v>
                </c:pt>
                <c:pt idx="1">
                  <c:v>0.83</c:v>
                </c:pt>
                <c:pt idx="2">
                  <c:v>0.83</c:v>
                </c:pt>
                <c:pt idx="3">
                  <c:v>0.86</c:v>
                </c:pt>
                <c:pt idx="4">
                  <c:v>0.91</c:v>
                </c:pt>
                <c:pt idx="5">
                  <c:v>0.93</c:v>
                </c:pt>
                <c:pt idx="6">
                  <c:v>0.92</c:v>
                </c:pt>
                <c:pt idx="7">
                  <c:v>0.95</c:v>
                </c:pt>
                <c:pt idx="8">
                  <c:v>0.96</c:v>
                </c:pt>
                <c:pt idx="9">
                  <c:v>0.94</c:v>
                </c:pt>
                <c:pt idx="10">
                  <c:v>0.94450000000000001</c:v>
                </c:pt>
                <c:pt idx="11">
                  <c:v>0.94589999999999996</c:v>
                </c:pt>
              </c:numCache>
            </c:numRef>
          </c:val>
          <c:extLst>
            <c:ext xmlns:c16="http://schemas.microsoft.com/office/drawing/2014/chart" uri="{C3380CC4-5D6E-409C-BE32-E72D297353CC}">
              <c16:uniqueId val="{00000001-EF10-4140-AA57-01BDE531E61E}"/>
            </c:ext>
          </c:extLst>
        </c:ser>
        <c:dLbls>
          <c:showLegendKey val="0"/>
          <c:showVal val="0"/>
          <c:showCatName val="0"/>
          <c:showSerName val="0"/>
          <c:showPercent val="0"/>
          <c:showBubbleSize val="0"/>
        </c:dLbls>
        <c:gapWidth val="219"/>
        <c:overlap val="-27"/>
        <c:axId val="97193472"/>
        <c:axId val="47246144"/>
      </c:barChart>
      <c:catAx>
        <c:axId val="9719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Rounded MT Bold" panose="020F0704030504030204" pitchFamily="34" charset="0"/>
                <a:ea typeface="+mn-ea"/>
                <a:cs typeface="+mn-cs"/>
              </a:defRPr>
            </a:pPr>
            <a:endParaRPr lang="es-CO"/>
          </a:p>
        </c:txPr>
        <c:crossAx val="47246144"/>
        <c:crosses val="autoZero"/>
        <c:auto val="1"/>
        <c:lblAlgn val="ctr"/>
        <c:lblOffset val="100"/>
        <c:noMultiLvlLbl val="0"/>
      </c:catAx>
      <c:valAx>
        <c:axId val="472461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Rounded MT Bold" panose="020F0704030504030204" pitchFamily="34" charset="0"/>
                <a:ea typeface="+mn-ea"/>
                <a:cs typeface="+mn-cs"/>
              </a:defRPr>
            </a:pPr>
            <a:endParaRPr lang="es-CO"/>
          </a:p>
        </c:txPr>
        <c:crossAx val="97193472"/>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Arial Rounded MT Bold" panose="020F0704030504030204" pitchFamily="34" charset="0"/>
        </a:defRPr>
      </a:pPr>
      <a:endParaRPr lang="es-CO"/>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Rounded MT Bold" panose="020F0704030504030204" pitchFamily="34" charset="0"/>
              <a:ea typeface="+mn-ea"/>
              <a:cs typeface="+mn-cs"/>
            </a:defRPr>
          </a:pPr>
          <a:endParaRPr lang="es-CO"/>
        </a:p>
      </c:txPr>
    </c:title>
    <c:autoTitleDeleted val="0"/>
    <c:plotArea>
      <c:layout/>
      <c:barChart>
        <c:barDir val="col"/>
        <c:grouping val="clustered"/>
        <c:varyColors val="0"/>
        <c:ser>
          <c:idx val="0"/>
          <c:order val="0"/>
          <c:tx>
            <c:strRef>
              <c:f>DINAMICAS!$A$910</c:f>
              <c:strCache>
                <c:ptCount val="1"/>
                <c:pt idx="0">
                  <c:v>IDENTIFICADO</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Rounded MT Bold" panose="020F0704030504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DINAMICAS!$B$909:$C$909</c:f>
              <c:numCache>
                <c:formatCode>General</c:formatCode>
                <c:ptCount val="2"/>
                <c:pt idx="0">
                  <c:v>2019</c:v>
                </c:pt>
                <c:pt idx="1">
                  <c:v>2018</c:v>
                </c:pt>
              </c:numCache>
            </c:numRef>
          </c:cat>
          <c:val>
            <c:numRef>
              <c:f>DINAMICAS!$B$910:$C$910</c:f>
              <c:numCache>
                <c:formatCode>General</c:formatCode>
                <c:ptCount val="2"/>
                <c:pt idx="0">
                  <c:v>1125</c:v>
                </c:pt>
                <c:pt idx="1">
                  <c:v>464</c:v>
                </c:pt>
              </c:numCache>
            </c:numRef>
          </c:val>
          <c:extLst>
            <c:ext xmlns:c16="http://schemas.microsoft.com/office/drawing/2014/chart" uri="{C3380CC4-5D6E-409C-BE32-E72D297353CC}">
              <c16:uniqueId val="{00000000-FC58-424A-B459-AD36FF955997}"/>
            </c:ext>
          </c:extLst>
        </c:ser>
        <c:ser>
          <c:idx val="1"/>
          <c:order val="1"/>
          <c:tx>
            <c:strRef>
              <c:f>DINAMICAS!$A$911</c:f>
              <c:strCache>
                <c:ptCount val="1"/>
                <c:pt idx="0">
                  <c:v>ANÓNIMO</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Rounded MT Bold" panose="020F0704030504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DINAMICAS!$B$909:$C$909</c:f>
              <c:numCache>
                <c:formatCode>General</c:formatCode>
                <c:ptCount val="2"/>
                <c:pt idx="0">
                  <c:v>2019</c:v>
                </c:pt>
                <c:pt idx="1">
                  <c:v>2018</c:v>
                </c:pt>
              </c:numCache>
            </c:numRef>
          </c:cat>
          <c:val>
            <c:numRef>
              <c:f>DINAMICAS!$B$911:$C$911</c:f>
              <c:numCache>
                <c:formatCode>General</c:formatCode>
                <c:ptCount val="2"/>
                <c:pt idx="0">
                  <c:v>133</c:v>
                </c:pt>
                <c:pt idx="1">
                  <c:v>94</c:v>
                </c:pt>
              </c:numCache>
            </c:numRef>
          </c:val>
          <c:extLst>
            <c:ext xmlns:c16="http://schemas.microsoft.com/office/drawing/2014/chart" uri="{C3380CC4-5D6E-409C-BE32-E72D297353CC}">
              <c16:uniqueId val="{00000001-FC58-424A-B459-AD36FF955997}"/>
            </c:ext>
          </c:extLst>
        </c:ser>
        <c:dLbls>
          <c:showLegendKey val="0"/>
          <c:showVal val="0"/>
          <c:showCatName val="0"/>
          <c:showSerName val="0"/>
          <c:showPercent val="0"/>
          <c:showBubbleSize val="0"/>
        </c:dLbls>
        <c:gapWidth val="219"/>
        <c:overlap val="-27"/>
        <c:axId val="96935424"/>
        <c:axId val="39041216"/>
      </c:barChart>
      <c:catAx>
        <c:axId val="9693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Rounded MT Bold" panose="020F0704030504030204" pitchFamily="34" charset="0"/>
                <a:ea typeface="+mn-ea"/>
                <a:cs typeface="+mn-cs"/>
              </a:defRPr>
            </a:pPr>
            <a:endParaRPr lang="es-CO"/>
          </a:p>
        </c:txPr>
        <c:crossAx val="39041216"/>
        <c:crosses val="autoZero"/>
        <c:auto val="1"/>
        <c:lblAlgn val="ctr"/>
        <c:lblOffset val="100"/>
        <c:noMultiLvlLbl val="0"/>
      </c:catAx>
      <c:valAx>
        <c:axId val="390412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Rounded MT Bold" panose="020F0704030504030204" pitchFamily="34" charset="0"/>
                <a:ea typeface="+mn-ea"/>
                <a:cs typeface="+mn-cs"/>
              </a:defRPr>
            </a:pPr>
            <a:endParaRPr lang="es-CO"/>
          </a:p>
        </c:txPr>
        <c:crossAx val="96935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Rounded MT Bold" panose="020F0704030504030204" pitchFamily="34" charset="0"/>
              <a:ea typeface="+mn-ea"/>
              <a:cs typeface="+mn-cs"/>
            </a:defRPr>
          </a:pPr>
          <a:endParaRPr lang="es-CO"/>
        </a:p>
      </c:txPr>
    </c:legend>
    <c:plotVisOnly val="1"/>
    <c:dispBlanksAs val="gap"/>
    <c:showDLblsOverMax val="0"/>
  </c:chart>
  <c:spPr>
    <a:noFill/>
    <a:ln>
      <a:noFill/>
    </a:ln>
    <a:effectLst/>
  </c:spPr>
  <c:txPr>
    <a:bodyPr/>
    <a:lstStyle/>
    <a:p>
      <a:pPr>
        <a:defRPr>
          <a:latin typeface="Arial Rounded MT Bold" panose="020F0704030504030204" pitchFamily="34" charset="0"/>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[01. Base SDQS Diciembre 2019-VF.xlsx]DINAMICAS!TablaDinámica4</c:name>
    <c:fmtId val="48"/>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49172AF0-7D0A-4E89-94CA-4A08EF6F2C1B}"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D8B2D232-C3B9-40CF-843E-14D37095FDB3}" type="VALUE">
                  <a:rPr lang="en-US" baseline="0"/>
                  <a:pPr>
                    <a:defRPr sz="900" b="0" i="0" u="none" strike="noStrike" kern="1200" baseline="0">
                      <a:solidFill>
                        <a:schemeClr val="tx1">
                          <a:lumMod val="75000"/>
                          <a:lumOff val="25000"/>
                        </a:schemeClr>
                      </a:solidFill>
                      <a:latin typeface="+mn-lt"/>
                      <a:ea typeface="+mn-ea"/>
                      <a:cs typeface="+mn-cs"/>
                    </a:defRPr>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435B4E5B-50A7-47FA-A62D-E485C0398363}"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0DA2B0BD-9978-4FC5-B08D-582BADF513BB}" type="VALUE">
                  <a:rPr lang="en-US" baseline="0"/>
                  <a:pPr>
                    <a:defRPr sz="900" b="0" i="0" u="none" strike="noStrike" kern="1200" baseline="0">
                      <a:solidFill>
                        <a:schemeClr val="tx1">
                          <a:lumMod val="75000"/>
                          <a:lumOff val="25000"/>
                        </a:schemeClr>
                      </a:solidFill>
                      <a:latin typeface="+mn-lt"/>
                      <a:ea typeface="+mn-ea"/>
                      <a:cs typeface="+mn-cs"/>
                    </a:defRPr>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3"/>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BA281DDF-3CE7-45DD-8E9E-093B769E8895}"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8D89FBCE-DDA8-41FD-85FA-B60257463374}" type="VALUE">
                  <a:rPr lang="en-US" baseline="0"/>
                  <a:pPr>
                    <a:defRPr sz="900" b="0" i="0" u="none" strike="noStrike" kern="1200" baseline="0">
                      <a:solidFill>
                        <a:schemeClr val="tx1">
                          <a:lumMod val="75000"/>
                          <a:lumOff val="25000"/>
                        </a:schemeClr>
                      </a:solidFill>
                      <a:latin typeface="+mn-lt"/>
                      <a:ea typeface="+mn-ea"/>
                      <a:cs typeface="+mn-cs"/>
                    </a:defRPr>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4"/>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260B04C4-FC2B-4E26-8FEF-D1D3991C0F62}"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869B0B09-28BC-44F7-A669-27962285C6A9}" type="VALUE">
                  <a:rPr lang="en-US" baseline="0"/>
                  <a:pPr>
                    <a:defRPr sz="900" b="0" i="0" u="none" strike="noStrike" kern="1200" baseline="0">
                      <a:solidFill>
                        <a:schemeClr val="tx1">
                          <a:lumMod val="75000"/>
                          <a:lumOff val="25000"/>
                        </a:schemeClr>
                      </a:solidFill>
                      <a:latin typeface="+mn-lt"/>
                      <a:ea typeface="+mn-ea"/>
                      <a:cs typeface="+mn-cs"/>
                    </a:defRPr>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5"/>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CCEEA626-C5CF-4E93-B252-1323BC72A71D}"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FFA8B2D8-F416-4F4C-8C9E-5D0808E4E4E7}" type="VALUE">
                  <a:rPr lang="en-US" baseline="0"/>
                  <a:pPr>
                    <a:defRPr sz="900" b="0" i="0" u="none" strike="noStrike" kern="1200" baseline="0">
                      <a:solidFill>
                        <a:schemeClr val="tx1">
                          <a:lumMod val="75000"/>
                          <a:lumOff val="25000"/>
                        </a:schemeClr>
                      </a:solidFill>
                      <a:latin typeface="+mn-lt"/>
                      <a:ea typeface="+mn-ea"/>
                      <a:cs typeface="+mn-cs"/>
                    </a:defRPr>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6"/>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9627F2C6-1B1F-42CA-8B04-8FCCAE70C54A}"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B84070BC-D41C-41DB-9D5A-9E7F22E1EBCB}" type="VALUE">
                  <a:rPr lang="en-US" baseline="0"/>
                  <a:pPr>
                    <a:defRPr sz="900" b="0" i="0" u="none" strike="noStrike" kern="1200" baseline="0">
                      <a:solidFill>
                        <a:schemeClr val="tx1">
                          <a:lumMod val="75000"/>
                          <a:lumOff val="25000"/>
                        </a:schemeClr>
                      </a:solidFill>
                      <a:latin typeface="+mn-lt"/>
                      <a:ea typeface="+mn-ea"/>
                      <a:cs typeface="+mn-cs"/>
                    </a:defRPr>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7"/>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B990A8D5-1A6B-430F-BF21-BF43A2D857ED}"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2D043DA0-EBF4-42AB-8431-DFD298983A5A}" type="VALUE">
                  <a:rPr lang="en-US" baseline="0"/>
                  <a:pPr>
                    <a:defRPr sz="900" b="0" i="0" u="none" strike="noStrike" kern="1200" baseline="0">
                      <a:solidFill>
                        <a:schemeClr val="tx1">
                          <a:lumMod val="75000"/>
                          <a:lumOff val="25000"/>
                        </a:schemeClr>
                      </a:solidFill>
                      <a:latin typeface="+mn-lt"/>
                      <a:ea typeface="+mn-ea"/>
                      <a:cs typeface="+mn-cs"/>
                    </a:defRPr>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8"/>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EBE75548-1800-4B52-A429-7EDB61BC56F9}"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BCF07530-E124-4230-9AF2-A4AED53F47DB}" type="VALUE">
                  <a:rPr lang="en-US" baseline="0"/>
                  <a:pPr>
                    <a:defRPr sz="900" b="0" i="0" u="none" strike="noStrike" kern="1200" baseline="0">
                      <a:solidFill>
                        <a:schemeClr val="tx1">
                          <a:lumMod val="75000"/>
                          <a:lumOff val="25000"/>
                        </a:schemeClr>
                      </a:solidFill>
                      <a:latin typeface="+mn-lt"/>
                      <a:ea typeface="+mn-ea"/>
                      <a:cs typeface="+mn-cs"/>
                    </a:defRPr>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9"/>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4C488B94-9F25-45FB-A709-DA1739F78BD0}"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C58E3CD3-4254-4815-9837-5C295E7850B2}" type="VALUE">
                  <a:rPr lang="en-US" baseline="0"/>
                  <a:pPr>
                    <a:defRPr sz="900" b="0" i="0" u="none" strike="noStrike" kern="1200" baseline="0">
                      <a:solidFill>
                        <a:schemeClr val="tx1">
                          <a:lumMod val="75000"/>
                          <a:lumOff val="25000"/>
                        </a:schemeClr>
                      </a:solidFill>
                      <a:latin typeface="+mn-lt"/>
                      <a:ea typeface="+mn-ea"/>
                      <a:cs typeface="+mn-cs"/>
                    </a:defRPr>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10"/>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B1426E72-8E79-4982-82B1-B0293161EF9D}"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DC081F27-1490-496B-BE4C-ACC89C2ABC71}" type="VALUE">
                  <a:rPr lang="en-US" baseline="0"/>
                  <a:pPr>
                    <a:defRPr sz="900" b="0" i="0" u="none" strike="noStrike" kern="1200" baseline="0">
                      <a:solidFill>
                        <a:schemeClr val="tx1">
                          <a:lumMod val="75000"/>
                          <a:lumOff val="25000"/>
                        </a:schemeClr>
                      </a:solidFill>
                      <a:latin typeface="+mn-lt"/>
                      <a:ea typeface="+mn-ea"/>
                      <a:cs typeface="+mn-cs"/>
                    </a:defRPr>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11"/>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xForSave val="1"/>
            </c:ext>
          </c:extLst>
        </c:dLbl>
      </c:pivotFmt>
      <c:pivotFmt>
        <c:idx val="12"/>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8990334F-0C67-449E-8A1B-BC4BC01A3079}"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2D8EAB47-33EF-48B1-8708-3AB454F122D5}"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15"/>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4EE057EB-9446-4D51-846B-EBBCAA780972}"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C2ED6BEF-9ADC-4A25-A859-7B8E8B44E2A5}"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16"/>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1065090E-CAA2-48BF-88F1-A4862436587C}"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A50525E5-E2A6-4D8D-B4A5-0242440A2FF6}"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17"/>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26FD338C-AEF9-4A5D-B056-F253AE7CF755}"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EA62DCEC-85F1-476E-BF39-48B940525FE4}"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18"/>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D17CA1C8-D366-4427-80EE-762B4AF58A7A}"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2123E974-2221-4936-B011-E3AA7C5750A1}"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19"/>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B4BD22E3-2457-4DD7-9E54-8C589980F817}"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74DADDDC-086D-471C-B100-4BEC1C56F074}"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0"/>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DF5A9BB4-9880-4B56-AB63-BBB627EFC602}"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4CECD72F-07FB-4B52-96A8-2BF576DA4F23}"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1"/>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13357EDC-51FB-4DE5-83CC-2752E5F25388}"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77390E20-C9E1-4406-8205-71D36D08C498}"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2"/>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C83A1020-CE0B-4EDC-B621-04B6F1929CAC}"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ECF54B02-06AB-4419-AF65-153DB8A9F121}"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3"/>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31DD1ABB-5429-4371-8BA5-1C0792A18F89}"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27C0D003-24E1-44B7-A994-15640124495E}"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25"/>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88C8E051-4C52-4C4A-BC6D-632FFFF18CE0}"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DE060C9A-5D46-4AD6-9D63-291975637395}"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6"/>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FB552129-4250-4344-B964-6ECAE0311048}"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99384B16-0C46-4E41-A837-F4C74F3AB321}"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7"/>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DAED14E0-78CF-4C48-8BEA-0FD0BD1186CE}"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E876D7C9-49B6-4DC3-A19F-F0EC669E8F3B}"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8"/>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DF8A27CD-929C-4AF2-8787-CE38EBDB870B}"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6CA625DB-C8CB-4730-B5ED-770DE6A72C01}"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9"/>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DD5070DC-F273-4CE0-AFB5-4911D5A4E116}"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2AB99828-EEA6-4A0F-9465-4CEA9E92061A}"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30"/>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D086A42C-41C5-4A44-A008-8906E82AA5F9}"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70D7014A-0B42-4C4F-BD73-CC80687123AC}"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31"/>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15760D08-1186-4452-B10F-6BE5137E9050}"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380F337D-BC29-4518-BF41-EE11267D8AF4}"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32"/>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76AF70D9-712E-42BA-BC74-8460D9105A61}"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C94D3B26-1013-41D8-9185-5EEBC982E0B0}"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33"/>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6F316B58-C84E-4A2B-8807-69354210BC35}"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23460067-461B-4543-A935-DB098D16C860}"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34"/>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67921196-9156-48F1-AD3D-13CCD7E316EF}"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3546B83B-BB30-4E1E-BCA6-7DAF5EB4D8AC}" type="VALUE">
                  <a:rPr lang="es-CO" baseline="0"/>
                  <a:pPr>
                    <a:defRPr sz="900" b="0" i="0" u="none" strike="noStrike" kern="1200" baseline="0">
                      <a:solidFill>
                        <a:schemeClr val="tx1">
                          <a:lumMod val="75000"/>
                          <a:lumOff val="25000"/>
                        </a:schemeClr>
                      </a:solidFill>
                      <a:latin typeface="+mn-lt"/>
                      <a:ea typeface="+mn-ea"/>
                      <a:cs typeface="+mn-cs"/>
                    </a:defRPr>
                  </a:pPr>
                  <a:t>[VALUE]</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s>
    <c:plotArea>
      <c:layout/>
      <c:barChart>
        <c:barDir val="bar"/>
        <c:grouping val="clustered"/>
        <c:varyColors val="0"/>
        <c:ser>
          <c:idx val="0"/>
          <c:order val="0"/>
          <c:tx>
            <c:strRef>
              <c:f>DINAMICAS!$B$31</c:f>
              <c:strCache>
                <c:ptCount val="1"/>
                <c:pt idx="0">
                  <c:v>Total</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27F7-41B8-ABB5-C191FFF47906}"/>
              </c:ext>
            </c:extLst>
          </c:dPt>
          <c:dPt>
            <c:idx val="1"/>
            <c:invertIfNegative val="0"/>
            <c:bubble3D val="0"/>
            <c:extLst>
              <c:ext xmlns:c16="http://schemas.microsoft.com/office/drawing/2014/chart" uri="{C3380CC4-5D6E-409C-BE32-E72D297353CC}">
                <c16:uniqueId val="{00000001-27F7-41B8-ABB5-C191FFF47906}"/>
              </c:ext>
            </c:extLst>
          </c:dPt>
          <c:dPt>
            <c:idx val="2"/>
            <c:invertIfNegative val="0"/>
            <c:bubble3D val="0"/>
            <c:extLst>
              <c:ext xmlns:c16="http://schemas.microsoft.com/office/drawing/2014/chart" uri="{C3380CC4-5D6E-409C-BE32-E72D297353CC}">
                <c16:uniqueId val="{00000002-27F7-41B8-ABB5-C191FFF47906}"/>
              </c:ext>
            </c:extLst>
          </c:dPt>
          <c:dPt>
            <c:idx val="3"/>
            <c:invertIfNegative val="0"/>
            <c:bubble3D val="0"/>
            <c:extLst>
              <c:ext xmlns:c16="http://schemas.microsoft.com/office/drawing/2014/chart" uri="{C3380CC4-5D6E-409C-BE32-E72D297353CC}">
                <c16:uniqueId val="{00000003-27F7-41B8-ABB5-C191FFF47906}"/>
              </c:ext>
            </c:extLst>
          </c:dPt>
          <c:dPt>
            <c:idx val="4"/>
            <c:invertIfNegative val="0"/>
            <c:bubble3D val="0"/>
            <c:extLst>
              <c:ext xmlns:c16="http://schemas.microsoft.com/office/drawing/2014/chart" uri="{C3380CC4-5D6E-409C-BE32-E72D297353CC}">
                <c16:uniqueId val="{00000004-27F7-41B8-ABB5-C191FFF47906}"/>
              </c:ext>
            </c:extLst>
          </c:dPt>
          <c:dPt>
            <c:idx val="5"/>
            <c:invertIfNegative val="0"/>
            <c:bubble3D val="0"/>
            <c:extLst>
              <c:ext xmlns:c16="http://schemas.microsoft.com/office/drawing/2014/chart" uri="{C3380CC4-5D6E-409C-BE32-E72D297353CC}">
                <c16:uniqueId val="{00000005-27F7-41B8-ABB5-C191FFF47906}"/>
              </c:ext>
            </c:extLst>
          </c:dPt>
          <c:dPt>
            <c:idx val="6"/>
            <c:invertIfNegative val="0"/>
            <c:bubble3D val="0"/>
            <c:extLst>
              <c:ext xmlns:c16="http://schemas.microsoft.com/office/drawing/2014/chart" uri="{C3380CC4-5D6E-409C-BE32-E72D297353CC}">
                <c16:uniqueId val="{00000006-27F7-41B8-ABB5-C191FFF47906}"/>
              </c:ext>
            </c:extLst>
          </c:dPt>
          <c:dPt>
            <c:idx val="7"/>
            <c:invertIfNegative val="0"/>
            <c:bubble3D val="0"/>
            <c:extLst>
              <c:ext xmlns:c16="http://schemas.microsoft.com/office/drawing/2014/chart" uri="{C3380CC4-5D6E-409C-BE32-E72D297353CC}">
                <c16:uniqueId val="{00000007-27F7-41B8-ABB5-C191FFF47906}"/>
              </c:ext>
            </c:extLst>
          </c:dPt>
          <c:dPt>
            <c:idx val="8"/>
            <c:invertIfNegative val="0"/>
            <c:bubble3D val="0"/>
            <c:extLst>
              <c:ext xmlns:c16="http://schemas.microsoft.com/office/drawing/2014/chart" uri="{C3380CC4-5D6E-409C-BE32-E72D297353CC}">
                <c16:uniqueId val="{00000008-27F7-41B8-ABB5-C191FFF47906}"/>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A-27F7-41B8-ABB5-C191FFF47906}"/>
              </c:ext>
            </c:extLst>
          </c:dPt>
          <c:dLbls>
            <c:dLbl>
              <c:idx val="0"/>
              <c:tx>
                <c:rich>
                  <a:bodyPr/>
                  <a:lstStyle/>
                  <a:p>
                    <a:fld id="{BADA76F2-965F-4AF4-8157-8819FAF87405}" type="CELLRANGE">
                      <a:rPr lang="es-CO"/>
                      <a:pPr/>
                      <a:t>[CELLRANGE]</a:t>
                    </a:fld>
                    <a:r>
                      <a:rPr lang="es-CO" baseline="0"/>
                      <a:t>; </a:t>
                    </a:r>
                    <a:fld id="{D872170A-C8F6-42EE-A4B6-CBA90F9A74DF}" type="VALUE">
                      <a:rPr lang="es-CO" baseline="0"/>
                      <a:pPr/>
                      <a:t>[VALUE]</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27F7-41B8-ABB5-C191FFF47906}"/>
                </c:ext>
              </c:extLst>
            </c:dLbl>
            <c:dLbl>
              <c:idx val="1"/>
              <c:tx>
                <c:rich>
                  <a:bodyPr/>
                  <a:lstStyle/>
                  <a:p>
                    <a:fld id="{527E8189-0ED2-4A3A-92C0-6B46ED75DAC9}" type="CELLRANGE">
                      <a:rPr lang="es-CO"/>
                      <a:pPr/>
                      <a:t>[CELLRANGE]</a:t>
                    </a:fld>
                    <a:r>
                      <a:rPr lang="es-CO" baseline="0"/>
                      <a:t>; </a:t>
                    </a:r>
                    <a:fld id="{F48E5BC2-29C7-4DCE-83F2-315887D8313E}" type="VALUE">
                      <a:rPr lang="es-CO" baseline="0"/>
                      <a:pPr/>
                      <a:t>[VALUE]</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27F7-41B8-ABB5-C191FFF47906}"/>
                </c:ext>
              </c:extLst>
            </c:dLbl>
            <c:dLbl>
              <c:idx val="2"/>
              <c:tx>
                <c:rich>
                  <a:bodyPr/>
                  <a:lstStyle/>
                  <a:p>
                    <a:fld id="{E1285849-0FB5-4A05-A463-7B465D57BFBE}" type="CELLRANGE">
                      <a:rPr lang="es-CO"/>
                      <a:pPr/>
                      <a:t>[CELLRANGE]</a:t>
                    </a:fld>
                    <a:r>
                      <a:rPr lang="es-CO" baseline="0"/>
                      <a:t>; </a:t>
                    </a:r>
                    <a:fld id="{DBE603BA-844D-4549-BE12-88E6E672C654}" type="VALUE">
                      <a:rPr lang="es-CO" baseline="0"/>
                      <a:pPr/>
                      <a:t>[VALUE]</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27F7-41B8-ABB5-C191FFF47906}"/>
                </c:ext>
              </c:extLst>
            </c:dLbl>
            <c:dLbl>
              <c:idx val="3"/>
              <c:tx>
                <c:rich>
                  <a:bodyPr/>
                  <a:lstStyle/>
                  <a:p>
                    <a:fld id="{28FAE28A-30F6-4644-B702-AD53F48C690F}" type="CELLRANGE">
                      <a:rPr lang="es-CO"/>
                      <a:pPr/>
                      <a:t>[CELLRANGE]</a:t>
                    </a:fld>
                    <a:r>
                      <a:rPr lang="es-CO" baseline="0"/>
                      <a:t>; </a:t>
                    </a:r>
                    <a:fld id="{6BDD2C26-63EA-415C-9470-4D875E0B676F}" type="VALUE">
                      <a:rPr lang="es-CO" baseline="0"/>
                      <a:pPr/>
                      <a:t>[VALUE]</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27F7-41B8-ABB5-C191FFF47906}"/>
                </c:ext>
              </c:extLst>
            </c:dLbl>
            <c:dLbl>
              <c:idx val="4"/>
              <c:tx>
                <c:rich>
                  <a:bodyPr/>
                  <a:lstStyle/>
                  <a:p>
                    <a:fld id="{360F8DFE-B52A-40BF-9F85-00C30A2F71C6}" type="CELLRANGE">
                      <a:rPr lang="es-CO"/>
                      <a:pPr/>
                      <a:t>[CELLRANGE]</a:t>
                    </a:fld>
                    <a:r>
                      <a:rPr lang="es-CO" baseline="0"/>
                      <a:t>; </a:t>
                    </a:r>
                    <a:fld id="{B5ED718E-CD1E-4C6A-9ADE-31E98BAF4E70}" type="VALUE">
                      <a:rPr lang="es-CO" baseline="0"/>
                      <a:pPr/>
                      <a:t>[VALUE]</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27F7-41B8-ABB5-C191FFF47906}"/>
                </c:ext>
              </c:extLst>
            </c:dLbl>
            <c:dLbl>
              <c:idx val="5"/>
              <c:tx>
                <c:rich>
                  <a:bodyPr/>
                  <a:lstStyle/>
                  <a:p>
                    <a:fld id="{D673313C-F946-41EC-85DC-FA6E698FADDB}" type="CELLRANGE">
                      <a:rPr lang="es-CO"/>
                      <a:pPr/>
                      <a:t>[CELLRANGE]</a:t>
                    </a:fld>
                    <a:r>
                      <a:rPr lang="es-CO" baseline="0"/>
                      <a:t>; </a:t>
                    </a:r>
                    <a:fld id="{CEE1D53E-06C8-4CBA-B219-31BA4C7211C6}" type="VALUE">
                      <a:rPr lang="es-CO" baseline="0"/>
                      <a:pPr/>
                      <a:t>[VALUE]</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27F7-41B8-ABB5-C191FFF47906}"/>
                </c:ext>
              </c:extLst>
            </c:dLbl>
            <c:dLbl>
              <c:idx val="6"/>
              <c:tx>
                <c:rich>
                  <a:bodyPr/>
                  <a:lstStyle/>
                  <a:p>
                    <a:fld id="{917451E2-B1D7-4889-B1C2-CB6F7FBF171C}" type="CELLRANGE">
                      <a:rPr lang="es-CO"/>
                      <a:pPr/>
                      <a:t>[CELLRANGE]</a:t>
                    </a:fld>
                    <a:r>
                      <a:rPr lang="es-CO" baseline="0"/>
                      <a:t>; </a:t>
                    </a:r>
                    <a:fld id="{7C407712-719E-451E-9448-576C886FCBBE}" type="VALUE">
                      <a:rPr lang="es-CO" baseline="0"/>
                      <a:pPr/>
                      <a:t>[VALUE]</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27F7-41B8-ABB5-C191FFF47906}"/>
                </c:ext>
              </c:extLst>
            </c:dLbl>
            <c:dLbl>
              <c:idx val="7"/>
              <c:tx>
                <c:rich>
                  <a:bodyPr/>
                  <a:lstStyle/>
                  <a:p>
                    <a:fld id="{C48B52A9-BA54-44DA-8262-30E53317B8EF}" type="CELLRANGE">
                      <a:rPr lang="es-CO"/>
                      <a:pPr/>
                      <a:t>[CELLRANGE]</a:t>
                    </a:fld>
                    <a:r>
                      <a:rPr lang="es-CO" baseline="0"/>
                      <a:t>; </a:t>
                    </a:r>
                    <a:fld id="{7069105F-B1D8-4A3E-9A6F-4FD45880B67F}" type="VALUE">
                      <a:rPr lang="es-CO" baseline="0"/>
                      <a:pPr/>
                      <a:t>[VALUE]</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27F7-41B8-ABB5-C191FFF47906}"/>
                </c:ext>
              </c:extLst>
            </c:dLbl>
            <c:dLbl>
              <c:idx val="8"/>
              <c:tx>
                <c:rich>
                  <a:bodyPr/>
                  <a:lstStyle/>
                  <a:p>
                    <a:fld id="{91E2B87C-BD38-4EC2-BCA4-F5FBAEAD48F2}" type="CELLRANGE">
                      <a:rPr lang="es-CO"/>
                      <a:pPr/>
                      <a:t>[CELLRANGE]</a:t>
                    </a:fld>
                    <a:r>
                      <a:rPr lang="es-CO" baseline="0"/>
                      <a:t>; </a:t>
                    </a:r>
                    <a:fld id="{A7CC2003-CFC0-4103-A80B-0139CF2D2219}" type="VALUE">
                      <a:rPr lang="es-CO" baseline="0"/>
                      <a:pPr/>
                      <a:t>[VALUE]</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27F7-41B8-ABB5-C191FFF47906}"/>
                </c:ext>
              </c:extLst>
            </c:dLbl>
            <c:dLbl>
              <c:idx val="9"/>
              <c:tx>
                <c:rich>
                  <a:bodyPr/>
                  <a:lstStyle/>
                  <a:p>
                    <a:fld id="{ADEF7D90-C216-4D16-AED8-7329F748A994}" type="CELLRANGE">
                      <a:rPr lang="es-CO"/>
                      <a:pPr/>
                      <a:t>[CELLRANGE]</a:t>
                    </a:fld>
                    <a:r>
                      <a:rPr lang="es-CO" baseline="0"/>
                      <a:t>; </a:t>
                    </a:r>
                    <a:fld id="{8ED3157C-92C6-4C1F-BAC5-47C58F154550}" type="VALUE">
                      <a:rPr lang="es-CO" baseline="0"/>
                      <a:pPr/>
                      <a:t>[VALUE]</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27F7-41B8-ABB5-C191FFF47906}"/>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Rounded MT Bold" panose="020F0704030504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DINAMICAS!$C$32:$C$41</c:f>
              <c:strCache>
                <c:ptCount val="10"/>
                <c:pt idx="0">
                  <c:v>DERECHO DE PETICION DE INTERES PARTICULAR</c:v>
                </c:pt>
                <c:pt idx="1">
                  <c:v>QUEJA</c:v>
                </c:pt>
                <c:pt idx="2">
                  <c:v>DERECHO DE PETICION DE INTERES GENERAL</c:v>
                </c:pt>
                <c:pt idx="3">
                  <c:v>CONSULTA</c:v>
                </c:pt>
                <c:pt idx="4">
                  <c:v>RECLAMO</c:v>
                </c:pt>
                <c:pt idx="5">
                  <c:v>SOLICITUD DE ACCESO A LA INFORMACION</c:v>
                </c:pt>
                <c:pt idx="6">
                  <c:v>FELICITACION</c:v>
                </c:pt>
                <c:pt idx="7">
                  <c:v>SOLICITUD DE COPIA</c:v>
                </c:pt>
                <c:pt idx="8">
                  <c:v>SUGERENCIA</c:v>
                </c:pt>
                <c:pt idx="9">
                  <c:v>DENUNCIA POR ACTOS DE CORRUPCION</c:v>
                </c:pt>
              </c:strCache>
            </c:strRef>
          </c:cat>
          <c:val>
            <c:numRef>
              <c:f>DINAMICAS!$C$32:$C$41</c:f>
              <c:numCache>
                <c:formatCode>General</c:formatCode>
                <c:ptCount val="10"/>
                <c:pt idx="0">
                  <c:v>652</c:v>
                </c:pt>
                <c:pt idx="1">
                  <c:v>428</c:v>
                </c:pt>
                <c:pt idx="2">
                  <c:v>50</c:v>
                </c:pt>
                <c:pt idx="3">
                  <c:v>44</c:v>
                </c:pt>
                <c:pt idx="4">
                  <c:v>37</c:v>
                </c:pt>
                <c:pt idx="5">
                  <c:v>26</c:v>
                </c:pt>
                <c:pt idx="6">
                  <c:v>10</c:v>
                </c:pt>
                <c:pt idx="7">
                  <c:v>7</c:v>
                </c:pt>
                <c:pt idx="8">
                  <c:v>3</c:v>
                </c:pt>
                <c:pt idx="9">
                  <c:v>1</c:v>
                </c:pt>
              </c:numCache>
            </c:numRef>
          </c:val>
          <c:extLst>
            <c:ext xmlns:c15="http://schemas.microsoft.com/office/drawing/2012/chart" uri="{02D57815-91ED-43cb-92C2-25804820EDAC}">
              <c15:datalabelsRange>
                <c15:f>DINAMICAS!$C$32:$C$41</c15:f>
                <c15:dlblRangeCache>
                  <c:ptCount val="10"/>
                  <c:pt idx="0">
                    <c:v>52%</c:v>
                  </c:pt>
                  <c:pt idx="1">
                    <c:v>34%</c:v>
                  </c:pt>
                  <c:pt idx="2">
                    <c:v>4%</c:v>
                  </c:pt>
                  <c:pt idx="3">
                    <c:v>3%</c:v>
                  </c:pt>
                  <c:pt idx="4">
                    <c:v>3%</c:v>
                  </c:pt>
                  <c:pt idx="5">
                    <c:v>2%</c:v>
                  </c:pt>
                  <c:pt idx="6">
                    <c:v>1%</c:v>
                  </c:pt>
                  <c:pt idx="7">
                    <c:v>1%</c:v>
                  </c:pt>
                  <c:pt idx="8">
                    <c:v>0%</c:v>
                  </c:pt>
                  <c:pt idx="9">
                    <c:v>0%</c:v>
                  </c:pt>
                </c15:dlblRangeCache>
              </c15:datalabelsRange>
            </c:ext>
            <c:ext xmlns:c16="http://schemas.microsoft.com/office/drawing/2014/chart" uri="{C3380CC4-5D6E-409C-BE32-E72D297353CC}">
              <c16:uniqueId val="{0000000B-27F7-41B8-ABB5-C191FFF47906}"/>
            </c:ext>
          </c:extLst>
        </c:ser>
        <c:dLbls>
          <c:showLegendKey val="0"/>
          <c:showVal val="0"/>
          <c:showCatName val="0"/>
          <c:showSerName val="0"/>
          <c:showPercent val="0"/>
          <c:showBubbleSize val="0"/>
        </c:dLbls>
        <c:gapWidth val="182"/>
        <c:axId val="96932864"/>
        <c:axId val="39039488"/>
      </c:barChart>
      <c:catAx>
        <c:axId val="969328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Rounded MT Bold" panose="020F0704030504030204" pitchFamily="34" charset="0"/>
                <a:ea typeface="+mn-ea"/>
                <a:cs typeface="+mn-cs"/>
              </a:defRPr>
            </a:pPr>
            <a:endParaRPr lang="es-CO"/>
          </a:p>
        </c:txPr>
        <c:crossAx val="39039488"/>
        <c:crosses val="autoZero"/>
        <c:auto val="1"/>
        <c:lblAlgn val="ctr"/>
        <c:lblOffset val="100"/>
        <c:noMultiLvlLbl val="0"/>
      </c:catAx>
      <c:valAx>
        <c:axId val="39039488"/>
        <c:scaling>
          <c:orientation val="minMax"/>
        </c:scaling>
        <c:delete val="1"/>
        <c:axPos val="b"/>
        <c:numFmt formatCode="General" sourceLinked="1"/>
        <c:majorTickMark val="none"/>
        <c:minorTickMark val="none"/>
        <c:tickLblPos val="nextTo"/>
        <c:crossAx val="96932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Rounded MT Bold" panose="020F0704030504030204" pitchFamily="34" charset="0"/>
        </a:defRPr>
      </a:pPr>
      <a:endParaRPr lang="es-CO"/>
    </a:p>
  </c:txPr>
  <c:externalData r:id="rId4">
    <c:autoUpdate val="0"/>
  </c:externalData>
  <c:extLst>
    <c:ext xmlns:c14="http://schemas.microsoft.com/office/drawing/2007/8/2/chart" uri="{781A3756-C4B2-4CAC-9D66-4F8BD8637D16}">
      <c14:pivotOptions>
        <c14:dropZoneFilter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[01. Base SDQS Diciembre 2019-VF.xlsx]DINAMICAS!TablaDinámica3</c:name>
    <c:fmtId val="28"/>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DINAMICAS!$B$10</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Rounded MT Bold" panose="020F0704030504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DINAMICAS!$A$11:$A$13</c:f>
              <c:strCache>
                <c:ptCount val="2"/>
                <c:pt idx="0">
                  <c:v>TRASLADO A ENTIDADES DISTRITALES</c:v>
                </c:pt>
                <c:pt idx="1">
                  <c:v>TRASLADO A ENTIDADES NACIONALES Y/O TERRITORIALES</c:v>
                </c:pt>
              </c:strCache>
            </c:strRef>
          </c:cat>
          <c:val>
            <c:numRef>
              <c:f>DINAMICAS!$B$11:$B$13</c:f>
              <c:numCache>
                <c:formatCode>General</c:formatCode>
                <c:ptCount val="2"/>
                <c:pt idx="0">
                  <c:v>3</c:v>
                </c:pt>
                <c:pt idx="1">
                  <c:v>1</c:v>
                </c:pt>
              </c:numCache>
            </c:numRef>
          </c:val>
          <c:extLst>
            <c:ext xmlns:c16="http://schemas.microsoft.com/office/drawing/2014/chart" uri="{C3380CC4-5D6E-409C-BE32-E72D297353CC}">
              <c16:uniqueId val="{00000000-B703-4F29-A671-DDCBA4CABDCD}"/>
            </c:ext>
          </c:extLst>
        </c:ser>
        <c:dLbls>
          <c:showLegendKey val="0"/>
          <c:showVal val="0"/>
          <c:showCatName val="0"/>
          <c:showSerName val="0"/>
          <c:showPercent val="0"/>
          <c:showBubbleSize val="0"/>
        </c:dLbls>
        <c:gapWidth val="219"/>
        <c:overlap val="-27"/>
        <c:axId val="96787968"/>
        <c:axId val="39037760"/>
      </c:barChart>
      <c:catAx>
        <c:axId val="9678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Rounded MT Bold" panose="020F0704030504030204" pitchFamily="34" charset="0"/>
                <a:ea typeface="+mn-ea"/>
                <a:cs typeface="+mn-cs"/>
              </a:defRPr>
            </a:pPr>
            <a:endParaRPr lang="es-CO"/>
          </a:p>
        </c:txPr>
        <c:crossAx val="39037760"/>
        <c:crosses val="autoZero"/>
        <c:auto val="1"/>
        <c:lblAlgn val="ctr"/>
        <c:lblOffset val="100"/>
        <c:noMultiLvlLbl val="0"/>
      </c:catAx>
      <c:valAx>
        <c:axId val="39037760"/>
        <c:scaling>
          <c:orientation val="minMax"/>
        </c:scaling>
        <c:delete val="1"/>
        <c:axPos val="l"/>
        <c:numFmt formatCode="General" sourceLinked="1"/>
        <c:majorTickMark val="none"/>
        <c:minorTickMark val="none"/>
        <c:tickLblPos val="nextTo"/>
        <c:crossAx val="96787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Rounded MT Bold" panose="020F0704030504030204" pitchFamily="34" charset="0"/>
        </a:defRPr>
      </a:pPr>
      <a:endParaRPr lang="es-CO"/>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Arial Rounded MT Bold" panose="020F0704030504030204" pitchFamily="34" charset="0"/>
                <a:ea typeface="+mn-ea"/>
                <a:cs typeface="+mn-cs"/>
              </a:defRPr>
            </a:pPr>
            <a:r>
              <a:rPr lang="es-MX" sz="1600" b="0" i="0" dirty="0">
                <a:effectLst/>
              </a:rPr>
              <a:t>Solicitud de Acceso a la Información</a:t>
            </a:r>
            <a:endParaRPr lang="es-CO" sz="1200" dirty="0">
              <a:effectLst/>
            </a:endParaRPr>
          </a:p>
        </c:rich>
      </c:tx>
      <c:layout>
        <c:manualLayout>
          <c:xMode val="edge"/>
          <c:yMode val="edge"/>
          <c:x val="0.15260123867147196"/>
          <c:y val="1.590917157477832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Arial Rounded MT Bold" panose="020F0704030504030204" pitchFamily="34" charset="0"/>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8853757312991757E-2"/>
          <c:y val="0.1587505663205761"/>
          <c:w val="0.83393885524348998"/>
          <c:h val="0.38675321367353621"/>
        </c:manualLayout>
      </c:layout>
      <c:pie3DChart>
        <c:varyColors val="1"/>
        <c:ser>
          <c:idx val="0"/>
          <c:order val="0"/>
          <c:dPt>
            <c:idx val="0"/>
            <c:bubble3D val="0"/>
            <c:explosion val="8"/>
            <c:spPr>
              <a:solidFill>
                <a:srgbClr val="25A1D7"/>
              </a:solidFill>
              <a:ln w="25400">
                <a:solidFill>
                  <a:schemeClr val="lt1"/>
                </a:solidFill>
              </a:ln>
              <a:effectLst/>
              <a:sp3d contourW="25400">
                <a:contourClr>
                  <a:schemeClr val="lt1"/>
                </a:contourClr>
              </a:sp3d>
            </c:spPr>
            <c:extLst>
              <c:ext xmlns:c16="http://schemas.microsoft.com/office/drawing/2014/chart" uri="{C3380CC4-5D6E-409C-BE32-E72D297353CC}">
                <c16:uniqueId val="{00000001-25D3-45D6-AE3B-D9DC8FD6162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5D3-45D6-AE3B-D9DC8FD6162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5D3-45D6-AE3B-D9DC8FD61622}"/>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25D3-45D6-AE3B-D9DC8FD61622}"/>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25D3-45D6-AE3B-D9DC8FD61622}"/>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25D3-45D6-AE3B-D9DC8FD61622}"/>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25D3-45D6-AE3B-D9DC8FD61622}"/>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25D3-45D6-AE3B-D9DC8FD61622}"/>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25D3-45D6-AE3B-D9DC8FD61622}"/>
              </c:ext>
            </c:extLst>
          </c:dPt>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Arial Rounded MT Bold" panose="020F0704030504030204" pitchFamily="34" charset="0"/>
                    <a:ea typeface="+mn-ea"/>
                    <a:cs typeface="+mn-cs"/>
                  </a:defRPr>
                </a:pPr>
                <a:endParaRPr lang="es-CO"/>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'TABLAS Y GRAFICAS'!$A$111:$A$115</c:f>
              <c:strCache>
                <c:ptCount val="5"/>
                <c:pt idx="0">
                  <c:v>DERECHO DE PETICION DE INTERES PARTICULAR</c:v>
                </c:pt>
                <c:pt idx="1">
                  <c:v>QUEJA</c:v>
                </c:pt>
                <c:pt idx="2">
                  <c:v>CONSULTA</c:v>
                </c:pt>
                <c:pt idx="3">
                  <c:v>SOLICITUD DE ACCESO A LA INFORMACION</c:v>
                </c:pt>
                <c:pt idx="4">
                  <c:v>DERECHO DE PETICION DE INTERES GENERAL</c:v>
                </c:pt>
              </c:strCache>
            </c:strRef>
          </c:cat>
          <c:val>
            <c:numRef>
              <c:f>'TABLAS Y GRAFICAS'!$B$111:$B$115</c:f>
              <c:numCache>
                <c:formatCode>General</c:formatCode>
                <c:ptCount val="5"/>
                <c:pt idx="0">
                  <c:v>37</c:v>
                </c:pt>
                <c:pt idx="1">
                  <c:v>31</c:v>
                </c:pt>
                <c:pt idx="2">
                  <c:v>13</c:v>
                </c:pt>
                <c:pt idx="3">
                  <c:v>13</c:v>
                </c:pt>
                <c:pt idx="4">
                  <c:v>9</c:v>
                </c:pt>
              </c:numCache>
            </c:numRef>
          </c:val>
          <c:extLst>
            <c:ext xmlns:c16="http://schemas.microsoft.com/office/drawing/2014/chart" uri="{C3380CC4-5D6E-409C-BE32-E72D297353CC}">
              <c16:uniqueId val="{00000012-25D3-45D6-AE3B-D9DC8FD61622}"/>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2900205344267306E-2"/>
          <c:y val="0.66608507022375152"/>
          <c:w val="0.95821850161658384"/>
          <c:h val="0.3061375579630413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Arial Rounded MT Bold" panose="020F0704030504030204" pitchFamily="34" charset="0"/>
              <a:ea typeface="+mn-ea"/>
              <a:cs typeface="+mn-cs"/>
            </a:defRPr>
          </a:pPr>
          <a:endParaRPr lang="es-CO"/>
        </a:p>
      </c:txPr>
    </c:legend>
    <c:plotVisOnly val="1"/>
    <c:dispBlanksAs val="gap"/>
    <c:showDLblsOverMax val="0"/>
  </c:chart>
  <c:spPr>
    <a:solidFill>
      <a:schemeClr val="lt1"/>
    </a:solidFill>
    <a:ln w="34925" cap="flat" cmpd="sng" algn="in">
      <a:solidFill>
        <a:schemeClr val="dk1"/>
      </a:solidFill>
      <a:prstDash val="solid"/>
    </a:ln>
    <a:effectLst/>
  </c:spPr>
  <c:txPr>
    <a:bodyPr/>
    <a:lstStyle/>
    <a:p>
      <a:pPr>
        <a:defRPr>
          <a:solidFill>
            <a:schemeClr val="dk1"/>
          </a:solidFill>
          <a:latin typeface="Arial Rounded MT Bold" panose="020F0704030504030204" pitchFamily="34" charset="0"/>
          <a:ea typeface="+mn-ea"/>
          <a:cs typeface="+mn-cs"/>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r>
              <a:rPr lang="es-CO" sz="1600" b="0" i="0" dirty="0">
                <a:effectLst/>
              </a:rPr>
              <a:t>Solicitud Cupos Escolares</a:t>
            </a:r>
            <a:endParaRPr lang="es-CO" sz="1400" dirty="0">
              <a:effectLst/>
            </a:endParaRPr>
          </a:p>
        </c:rich>
      </c:tx>
      <c:layout>
        <c:manualLayout>
          <c:xMode val="edge"/>
          <c:yMode val="edge"/>
          <c:x val="0.11772562834028372"/>
          <c:y val="7.9108733188875107E-3"/>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1011388262922968E-2"/>
          <c:y val="0.10343747170980341"/>
          <c:w val="0.85933811383328162"/>
          <c:h val="0.49205635753864102"/>
        </c:manualLayout>
      </c:layout>
      <c:pie3DChart>
        <c:varyColors val="1"/>
        <c:ser>
          <c:idx val="0"/>
          <c:order val="0"/>
          <c:dPt>
            <c:idx val="0"/>
            <c:bubble3D val="0"/>
            <c:explosion val="10"/>
            <c:spPr>
              <a:solidFill>
                <a:srgbClr val="25A1D7"/>
              </a:solidFill>
              <a:ln w="25400">
                <a:solidFill>
                  <a:schemeClr val="lt1"/>
                </a:solidFill>
              </a:ln>
              <a:effectLst/>
              <a:sp3d contourW="25400">
                <a:contourClr>
                  <a:schemeClr val="lt1"/>
                </a:contourClr>
              </a:sp3d>
            </c:spPr>
            <c:extLst>
              <c:ext xmlns:c16="http://schemas.microsoft.com/office/drawing/2014/chart" uri="{C3380CC4-5D6E-409C-BE32-E72D297353CC}">
                <c16:uniqueId val="{00000001-0E87-4B85-933F-461E72CA8F9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E87-4B85-933F-461E72CA8F9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E87-4B85-933F-461E72CA8F98}"/>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0E87-4B85-933F-461E72CA8F98}"/>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0E87-4B85-933F-461E72CA8F98}"/>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0E87-4B85-933F-461E72CA8F98}"/>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0E87-4B85-933F-461E72CA8F98}"/>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0E87-4B85-933F-461E72CA8F98}"/>
              </c:ext>
            </c:extLst>
          </c:dPt>
          <c:dLbls>
            <c:dLbl>
              <c:idx val="2"/>
              <c:layout>
                <c:manualLayout>
                  <c:x val="-6.9147794153622114E-2"/>
                  <c:y val="4.1582955369385876E-3"/>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E87-4B85-933F-461E72CA8F98}"/>
                </c:ext>
              </c:extLst>
            </c:dLbl>
            <c:dLbl>
              <c:idx val="4"/>
              <c:layout>
                <c:manualLayout>
                  <c:x val="0.22245246256435944"/>
                  <c:y val="-1.4251614773275616E-2"/>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E87-4B85-933F-461E72CA8F98}"/>
                </c:ext>
              </c:extLst>
            </c:dLbl>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Arial Rounded MT Bold" panose="020F0704030504030204" pitchFamily="34" charset="0"/>
                    <a:ea typeface="+mn-ea"/>
                    <a:cs typeface="+mn-cs"/>
                  </a:defRPr>
                </a:pPr>
                <a:endParaRPr lang="es-CO"/>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'TABLAS Y GRAFICAS'!$A$99:$A$103</c:f>
              <c:strCache>
                <c:ptCount val="5"/>
                <c:pt idx="0">
                  <c:v>DERECHO DE PETICION DE INTERES PARTICULAR</c:v>
                </c:pt>
                <c:pt idx="1">
                  <c:v>QUEJA</c:v>
                </c:pt>
                <c:pt idx="2">
                  <c:v>DERECHO DE PETICION DE INTERES GENERAL</c:v>
                </c:pt>
                <c:pt idx="3">
                  <c:v>RECLAMO</c:v>
                </c:pt>
                <c:pt idx="4">
                  <c:v>CONSULTA</c:v>
                </c:pt>
              </c:strCache>
            </c:strRef>
          </c:cat>
          <c:val>
            <c:numRef>
              <c:f>'TABLAS Y GRAFICAS'!$B$99:$B$103</c:f>
              <c:numCache>
                <c:formatCode>General</c:formatCode>
                <c:ptCount val="5"/>
                <c:pt idx="0">
                  <c:v>514</c:v>
                </c:pt>
                <c:pt idx="1">
                  <c:v>118</c:v>
                </c:pt>
                <c:pt idx="2">
                  <c:v>19</c:v>
                </c:pt>
                <c:pt idx="3">
                  <c:v>16</c:v>
                </c:pt>
                <c:pt idx="4">
                  <c:v>12</c:v>
                </c:pt>
              </c:numCache>
            </c:numRef>
          </c:val>
          <c:extLst>
            <c:ext xmlns:c16="http://schemas.microsoft.com/office/drawing/2014/chart" uri="{C3380CC4-5D6E-409C-BE32-E72D297353CC}">
              <c16:uniqueId val="{00000010-0E87-4B85-933F-461E72CA8F98}"/>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
          <c:y val="0.66165693137846859"/>
          <c:w val="1"/>
          <c:h val="0.310565106279780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Arial Rounded MT Bold" panose="020F0704030504030204" pitchFamily="34" charset="0"/>
              <a:ea typeface="+mn-ea"/>
              <a:cs typeface="+mn-cs"/>
            </a:defRPr>
          </a:pPr>
          <a:endParaRPr lang="es-CO"/>
        </a:p>
      </c:txPr>
    </c:legend>
    <c:plotVisOnly val="1"/>
    <c:dispBlanksAs val="gap"/>
    <c:showDLblsOverMax val="0"/>
  </c:chart>
  <c:spPr>
    <a:solidFill>
      <a:schemeClr val="lt1"/>
    </a:solidFill>
    <a:ln w="34925" cap="flat" cmpd="sng" algn="in">
      <a:solidFill>
        <a:schemeClr val="dk1"/>
      </a:solidFill>
      <a:prstDash val="solid"/>
    </a:ln>
    <a:effectLst/>
  </c:spPr>
  <c:txPr>
    <a:bodyPr/>
    <a:lstStyle/>
    <a:p>
      <a:pPr>
        <a:defRPr sz="1200">
          <a:solidFill>
            <a:schemeClr val="dk1"/>
          </a:solidFill>
          <a:latin typeface="Arial Rounded MT Bold" panose="020F0704030504030204" pitchFamily="34" charset="0"/>
          <a:ea typeface="+mn-ea"/>
          <a:cs typeface="+mn-cs"/>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Arial Rounded MT Bold" panose="020F0704030504030204" pitchFamily="34" charset="0"/>
                <a:ea typeface="+mn-ea"/>
                <a:cs typeface="+mn-cs"/>
              </a:defRPr>
            </a:pPr>
            <a:r>
              <a:rPr lang="es-MX" sz="1600" b="0" i="0" dirty="0">
                <a:effectLst/>
              </a:rPr>
              <a:t>Deficiencia en la Prestación del Servicio</a:t>
            </a:r>
            <a:endParaRPr lang="es-CO" sz="12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Arial Rounded MT Bold" panose="020F0704030504030204" pitchFamily="34" charset="0"/>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2363868321691019E-2"/>
          <c:y val="0.16586292641068628"/>
          <c:w val="0.84803587652444889"/>
          <c:h val="0.37219068457457577"/>
        </c:manualLayout>
      </c:layout>
      <c:pie3DChart>
        <c:varyColors val="1"/>
        <c:ser>
          <c:idx val="0"/>
          <c:order val="0"/>
          <c:dPt>
            <c:idx val="0"/>
            <c:bubble3D val="0"/>
            <c:explosion val="5"/>
            <c:spPr>
              <a:solidFill>
                <a:srgbClr val="25A1D7"/>
              </a:solidFill>
              <a:ln w="25400">
                <a:solidFill>
                  <a:schemeClr val="lt1"/>
                </a:solidFill>
              </a:ln>
              <a:effectLst/>
              <a:sp3d contourW="25400">
                <a:contourClr>
                  <a:schemeClr val="lt1"/>
                </a:contourClr>
              </a:sp3d>
            </c:spPr>
            <c:extLst>
              <c:ext xmlns:c16="http://schemas.microsoft.com/office/drawing/2014/chart" uri="{C3380CC4-5D6E-409C-BE32-E72D297353CC}">
                <c16:uniqueId val="{00000001-661C-480B-981A-7C2598252FD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61C-480B-981A-7C2598252FD9}"/>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61C-480B-981A-7C2598252FD9}"/>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61C-480B-981A-7C2598252FD9}"/>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661C-480B-981A-7C2598252FD9}"/>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661C-480B-981A-7C2598252FD9}"/>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661C-480B-981A-7C2598252FD9}"/>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661C-480B-981A-7C2598252FD9}"/>
              </c:ext>
            </c:extLst>
          </c:dPt>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Arial Rounded MT Bold" panose="020F0704030504030204" pitchFamily="34" charset="0"/>
                    <a:ea typeface="+mn-ea"/>
                    <a:cs typeface="+mn-cs"/>
                  </a:defRPr>
                </a:pPr>
                <a:endParaRPr lang="es-CO"/>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'TABLAS Y GRAFICAS'!$A$124:$A$126</c:f>
              <c:strCache>
                <c:ptCount val="3"/>
                <c:pt idx="0">
                  <c:v>QUEJA</c:v>
                </c:pt>
                <c:pt idx="1">
                  <c:v>DERECHO DE PETICION DE INTERES GENERAL</c:v>
                </c:pt>
                <c:pt idx="2">
                  <c:v>DERECHO DE PETICION DE INTERES PARTICULAR</c:v>
                </c:pt>
              </c:strCache>
            </c:strRef>
          </c:cat>
          <c:val>
            <c:numRef>
              <c:f>'TABLAS Y GRAFICAS'!$B$124:$B$126</c:f>
              <c:numCache>
                <c:formatCode>General</c:formatCode>
                <c:ptCount val="3"/>
                <c:pt idx="0">
                  <c:v>35</c:v>
                </c:pt>
                <c:pt idx="1">
                  <c:v>4</c:v>
                </c:pt>
                <c:pt idx="2">
                  <c:v>1</c:v>
                </c:pt>
              </c:numCache>
            </c:numRef>
          </c:val>
          <c:extLst>
            <c:ext xmlns:c16="http://schemas.microsoft.com/office/drawing/2014/chart" uri="{C3380CC4-5D6E-409C-BE32-E72D297353CC}">
              <c16:uniqueId val="{00000010-661C-480B-981A-7C2598252FD9}"/>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
          <c:y val="0.68313001467735912"/>
          <c:w val="0.95821850161658384"/>
          <c:h val="0.1936371664972054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Arial Rounded MT Bold" panose="020F0704030504030204" pitchFamily="34" charset="0"/>
              <a:ea typeface="+mn-ea"/>
              <a:cs typeface="+mn-cs"/>
            </a:defRPr>
          </a:pPr>
          <a:endParaRPr lang="es-CO"/>
        </a:p>
      </c:txPr>
    </c:legend>
    <c:plotVisOnly val="1"/>
    <c:dispBlanksAs val="gap"/>
    <c:showDLblsOverMax val="0"/>
  </c:chart>
  <c:spPr>
    <a:solidFill>
      <a:schemeClr val="lt1"/>
    </a:solidFill>
    <a:ln w="34925" cap="flat" cmpd="sng" algn="in">
      <a:solidFill>
        <a:schemeClr val="dk1"/>
      </a:solidFill>
      <a:prstDash val="solid"/>
    </a:ln>
    <a:effectLst/>
  </c:spPr>
  <c:txPr>
    <a:bodyPr/>
    <a:lstStyle/>
    <a:p>
      <a:pPr>
        <a:defRPr>
          <a:solidFill>
            <a:schemeClr val="dk1"/>
          </a:solidFill>
          <a:latin typeface="Arial Rounded MT Bold" panose="020F0704030504030204" pitchFamily="34" charset="0"/>
          <a:ea typeface="+mn-ea"/>
          <a:cs typeface="+mn-cs"/>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r>
              <a:rPr lang="es-MX" sz="1600" b="0" i="0" u="none" strike="noStrike" baseline="0" dirty="0">
                <a:effectLst/>
              </a:rPr>
              <a:t>Dirección Local de Educación Bosa</a:t>
            </a:r>
            <a:endParaRPr lang="es-CO" sz="1600" dirty="0"/>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20864433612465105"/>
          <c:w val="1"/>
          <c:h val="0.38293796604403307"/>
        </c:manualLayout>
      </c:layout>
      <c:pie3DChart>
        <c:varyColors val="1"/>
        <c:ser>
          <c:idx val="0"/>
          <c:order val="0"/>
          <c:dPt>
            <c:idx val="0"/>
            <c:bubble3D val="0"/>
            <c:explosion val="5"/>
            <c:spPr>
              <a:solidFill>
                <a:srgbClr val="25A1D7"/>
              </a:solidFill>
              <a:ln w="25400">
                <a:solidFill>
                  <a:schemeClr val="lt1"/>
                </a:solidFill>
              </a:ln>
              <a:effectLst/>
              <a:sp3d contourW="25400">
                <a:contourClr>
                  <a:schemeClr val="lt1"/>
                </a:contourClr>
              </a:sp3d>
            </c:spPr>
            <c:extLst>
              <c:ext xmlns:c16="http://schemas.microsoft.com/office/drawing/2014/chart" uri="{C3380CC4-5D6E-409C-BE32-E72D297353CC}">
                <c16:uniqueId val="{00000001-EC3A-42C7-82BB-245E6A5D1A5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C3A-42C7-82BB-245E6A5D1A59}"/>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C3A-42C7-82BB-245E6A5D1A59}"/>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C3A-42C7-82BB-245E6A5D1A59}"/>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C3A-42C7-82BB-245E6A5D1A59}"/>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EC3A-42C7-82BB-245E6A5D1A59}"/>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EC3A-42C7-82BB-245E6A5D1A59}"/>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EC3A-42C7-82BB-245E6A5D1A59}"/>
              </c:ext>
            </c:extLst>
          </c:dPt>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Arial Rounded MT Bold" panose="020F0704030504030204" pitchFamily="34" charset="0"/>
                    <a:ea typeface="+mn-ea"/>
                    <a:cs typeface="+mn-cs"/>
                  </a:defRPr>
                </a:pPr>
                <a:endParaRPr lang="es-CO"/>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'TABLAS Y GRAFICAS'!$A$296:$A$300</c:f>
              <c:strCache>
                <c:ptCount val="5"/>
                <c:pt idx="0">
                  <c:v>QUEJA</c:v>
                </c:pt>
                <c:pt idx="1">
                  <c:v>DERECHO DE PETICION DE INTERES PARTICULAR</c:v>
                </c:pt>
                <c:pt idx="2">
                  <c:v>RECLAMO</c:v>
                </c:pt>
                <c:pt idx="3">
                  <c:v>DERECHO DE PETICION DE INTERES GENERAL</c:v>
                </c:pt>
                <c:pt idx="4">
                  <c:v>CONSULTA</c:v>
                </c:pt>
              </c:strCache>
            </c:strRef>
          </c:cat>
          <c:val>
            <c:numRef>
              <c:f>'TABLAS Y GRAFICAS'!$B$296:$B$300</c:f>
              <c:numCache>
                <c:formatCode>General</c:formatCode>
                <c:ptCount val="5"/>
                <c:pt idx="0">
                  <c:v>71</c:v>
                </c:pt>
                <c:pt idx="1">
                  <c:v>66</c:v>
                </c:pt>
                <c:pt idx="2">
                  <c:v>42</c:v>
                </c:pt>
                <c:pt idx="3">
                  <c:v>20</c:v>
                </c:pt>
                <c:pt idx="4">
                  <c:v>1</c:v>
                </c:pt>
              </c:numCache>
            </c:numRef>
          </c:val>
          <c:extLst>
            <c:ext xmlns:c16="http://schemas.microsoft.com/office/drawing/2014/chart" uri="{C3380CC4-5D6E-409C-BE32-E72D297353CC}">
              <c16:uniqueId val="{00000010-EC3A-42C7-82BB-245E6A5D1A59}"/>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0779467494244266E-2"/>
          <c:y val="0.6583381244011165"/>
          <c:w val="0.96273399421908068"/>
          <c:h val="0.3134226971628546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Arial Rounded MT Bold" panose="020F0704030504030204" pitchFamily="34" charset="0"/>
              <a:ea typeface="+mn-ea"/>
              <a:cs typeface="+mn-cs"/>
            </a:defRPr>
          </a:pPr>
          <a:endParaRPr lang="es-CO"/>
        </a:p>
      </c:txPr>
    </c:legend>
    <c:plotVisOnly val="1"/>
    <c:dispBlanksAs val="gap"/>
    <c:showDLblsOverMax val="0"/>
  </c:chart>
  <c:spPr>
    <a:solidFill>
      <a:schemeClr val="lt1"/>
    </a:solidFill>
    <a:ln w="34925" cap="flat" cmpd="sng" algn="in">
      <a:solidFill>
        <a:schemeClr val="accent5"/>
      </a:solidFill>
      <a:prstDash val="solid"/>
    </a:ln>
    <a:effectLst/>
  </c:spPr>
  <c:txPr>
    <a:bodyPr/>
    <a:lstStyle/>
    <a:p>
      <a:pPr>
        <a:defRPr sz="1200">
          <a:solidFill>
            <a:schemeClr val="dk1"/>
          </a:solidFill>
          <a:latin typeface="Arial Rounded MT Bold" panose="020F0704030504030204" pitchFamily="34" charset="0"/>
          <a:ea typeface="+mn-ea"/>
          <a:cs typeface="+mn-cs"/>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r>
              <a:rPr lang="es-CO" sz="1600" dirty="0"/>
              <a:t>Dirección de Cobertura</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21658084406115902"/>
          <c:w val="0.98585172608941718"/>
          <c:h val="0.37764696079656712"/>
        </c:manualLayout>
      </c:layout>
      <c:pie3DChart>
        <c:varyColors val="1"/>
        <c:ser>
          <c:idx val="0"/>
          <c:order val="0"/>
          <c:dPt>
            <c:idx val="0"/>
            <c:bubble3D val="0"/>
            <c:explosion val="5"/>
            <c:spPr>
              <a:solidFill>
                <a:srgbClr val="25A1D7"/>
              </a:solidFill>
              <a:ln w="25400">
                <a:solidFill>
                  <a:schemeClr val="lt1"/>
                </a:solidFill>
              </a:ln>
              <a:effectLst/>
              <a:sp3d contourW="25400">
                <a:contourClr>
                  <a:schemeClr val="lt1"/>
                </a:contourClr>
              </a:sp3d>
            </c:spPr>
            <c:extLst>
              <c:ext xmlns:c16="http://schemas.microsoft.com/office/drawing/2014/chart" uri="{C3380CC4-5D6E-409C-BE32-E72D297353CC}">
                <c16:uniqueId val="{00000001-70A2-4F5F-A56F-326157C53FA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0A2-4F5F-A56F-326157C53FA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0A2-4F5F-A56F-326157C53FA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0A2-4F5F-A56F-326157C53FA7}"/>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70A2-4F5F-A56F-326157C53FA7}"/>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70A2-4F5F-A56F-326157C53FA7}"/>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70A2-4F5F-A56F-326157C53FA7}"/>
              </c:ext>
            </c:extLst>
          </c:dPt>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Arial Rounded MT Bold" panose="020F0704030504030204" pitchFamily="34" charset="0"/>
                    <a:ea typeface="+mn-ea"/>
                    <a:cs typeface="+mn-cs"/>
                  </a:defRPr>
                </a:pPr>
                <a:endParaRPr lang="es-CO"/>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'TABLAS Y GRAFICAS'!$A$307:$A$311</c:f>
              <c:strCache>
                <c:ptCount val="5"/>
                <c:pt idx="0">
                  <c:v>QUEJA</c:v>
                </c:pt>
                <c:pt idx="1">
                  <c:v>DERECHO DE PETICION DE INTERES PARTICULAR</c:v>
                </c:pt>
                <c:pt idx="2">
                  <c:v>RECLAMO</c:v>
                </c:pt>
                <c:pt idx="3">
                  <c:v>DERECHO DE PETICION DE INTERES GENERAL</c:v>
                </c:pt>
                <c:pt idx="4">
                  <c:v>CONSULTA</c:v>
                </c:pt>
              </c:strCache>
            </c:strRef>
          </c:cat>
          <c:val>
            <c:numRef>
              <c:f>'TABLAS Y GRAFICAS'!$B$307:$B$311</c:f>
              <c:numCache>
                <c:formatCode>General</c:formatCode>
                <c:ptCount val="5"/>
                <c:pt idx="0">
                  <c:v>104</c:v>
                </c:pt>
                <c:pt idx="1">
                  <c:v>41</c:v>
                </c:pt>
                <c:pt idx="2">
                  <c:v>14</c:v>
                </c:pt>
                <c:pt idx="3">
                  <c:v>9</c:v>
                </c:pt>
                <c:pt idx="4">
                  <c:v>6</c:v>
                </c:pt>
              </c:numCache>
            </c:numRef>
          </c:val>
          <c:extLst>
            <c:ext xmlns:c16="http://schemas.microsoft.com/office/drawing/2014/chart" uri="{C3380CC4-5D6E-409C-BE32-E72D297353CC}">
              <c16:uniqueId val="{0000000E-70A2-4F5F-A56F-326157C53FA7}"/>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0779467494244266E-2"/>
          <c:y val="0.66362912969212184"/>
          <c:w val="0.96273399421908068"/>
          <c:h val="0.3081316918718493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Arial Rounded MT Bold" panose="020F0704030504030204" pitchFamily="34" charset="0"/>
              <a:ea typeface="+mn-ea"/>
              <a:cs typeface="+mn-cs"/>
            </a:defRPr>
          </a:pPr>
          <a:endParaRPr lang="es-CO"/>
        </a:p>
      </c:txPr>
    </c:legend>
    <c:plotVisOnly val="1"/>
    <c:dispBlanksAs val="gap"/>
    <c:showDLblsOverMax val="0"/>
  </c:chart>
  <c:spPr>
    <a:solidFill>
      <a:schemeClr val="lt1"/>
    </a:solidFill>
    <a:ln w="34925" cap="flat" cmpd="sng" algn="in">
      <a:solidFill>
        <a:schemeClr val="accent5"/>
      </a:solidFill>
      <a:prstDash val="solid"/>
    </a:ln>
    <a:effectLst/>
  </c:spPr>
  <c:txPr>
    <a:bodyPr/>
    <a:lstStyle/>
    <a:p>
      <a:pPr>
        <a:defRPr sz="1200">
          <a:solidFill>
            <a:schemeClr val="dk1"/>
          </a:solidFill>
          <a:latin typeface="Arial Rounded MT Bold" panose="020F0704030504030204" pitchFamily="34" charset="0"/>
          <a:ea typeface="+mn-ea"/>
          <a:cs typeface="+mn-cs"/>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r>
              <a:rPr lang="es-MX" sz="1600" b="0" i="0" u="none" strike="noStrike" baseline="0" dirty="0">
                <a:effectLst/>
              </a:rPr>
              <a:t>Dirección Local de Educación Kennedy</a:t>
            </a:r>
            <a:endParaRPr lang="es-CO" sz="1600" dirty="0"/>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7689816976968287"/>
          <c:w val="0.97877758913412571"/>
          <c:h val="0.37500140607482657"/>
        </c:manualLayout>
      </c:layout>
      <c:pie3DChart>
        <c:varyColors val="1"/>
        <c:ser>
          <c:idx val="0"/>
          <c:order val="0"/>
          <c:dPt>
            <c:idx val="0"/>
            <c:bubble3D val="0"/>
            <c:explosion val="5"/>
            <c:spPr>
              <a:solidFill>
                <a:srgbClr val="25A1D7"/>
              </a:solidFill>
              <a:ln w="25400">
                <a:solidFill>
                  <a:schemeClr val="lt1"/>
                </a:solidFill>
              </a:ln>
              <a:effectLst/>
              <a:sp3d contourW="25400">
                <a:contourClr>
                  <a:schemeClr val="lt1"/>
                </a:contourClr>
              </a:sp3d>
            </c:spPr>
            <c:extLst>
              <c:ext xmlns:c16="http://schemas.microsoft.com/office/drawing/2014/chart" uri="{C3380CC4-5D6E-409C-BE32-E72D297353CC}">
                <c16:uniqueId val="{00000001-DEC9-4932-A6FC-31A761B4AD8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EC9-4932-A6FC-31A761B4AD8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DEC9-4932-A6FC-31A761B4AD8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DEC9-4932-A6FC-31A761B4AD8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DEC9-4932-A6FC-31A761B4AD8B}"/>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DEC9-4932-A6FC-31A761B4AD8B}"/>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DEC9-4932-A6FC-31A761B4AD8B}"/>
              </c:ext>
            </c:extLst>
          </c:dPt>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Arial Rounded MT Bold" panose="020F0704030504030204" pitchFamily="34" charset="0"/>
                    <a:ea typeface="+mn-ea"/>
                    <a:cs typeface="+mn-cs"/>
                  </a:defRPr>
                </a:pPr>
                <a:endParaRPr lang="es-CO"/>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'TABLAS Y GRAFICAS'!$G$318:$G$322</c:f>
              <c:strCache>
                <c:ptCount val="5"/>
                <c:pt idx="0">
                  <c:v>DERECHO DE PETICION DE INTERES PARTICULAR</c:v>
                </c:pt>
                <c:pt idx="1">
                  <c:v>QUEJA</c:v>
                </c:pt>
                <c:pt idx="2">
                  <c:v>RECLAMO</c:v>
                </c:pt>
                <c:pt idx="3">
                  <c:v>CONSULTA</c:v>
                </c:pt>
                <c:pt idx="4">
                  <c:v>DERECHO DE PETICION DE INTERES GENERAL</c:v>
                </c:pt>
              </c:strCache>
            </c:strRef>
          </c:cat>
          <c:val>
            <c:numRef>
              <c:f>'TABLAS Y GRAFICAS'!$H$318:$H$322</c:f>
              <c:numCache>
                <c:formatCode>General</c:formatCode>
                <c:ptCount val="5"/>
                <c:pt idx="0">
                  <c:v>48</c:v>
                </c:pt>
                <c:pt idx="1">
                  <c:v>28</c:v>
                </c:pt>
                <c:pt idx="2">
                  <c:v>12</c:v>
                </c:pt>
                <c:pt idx="3">
                  <c:v>10</c:v>
                </c:pt>
                <c:pt idx="4">
                  <c:v>8</c:v>
                </c:pt>
              </c:numCache>
            </c:numRef>
          </c:val>
          <c:extLst>
            <c:ext xmlns:c16="http://schemas.microsoft.com/office/drawing/2014/chart" uri="{C3380CC4-5D6E-409C-BE32-E72D297353CC}">
              <c16:uniqueId val="{0000000E-DEC9-4932-A6FC-31A761B4AD8B}"/>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0779467494244266E-2"/>
          <c:y val="0.65833819036711672"/>
          <c:w val="0.96273399421908068"/>
          <c:h val="0.3134226194319957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Arial Rounded MT Bold" panose="020F0704030504030204" pitchFamily="34" charset="0"/>
              <a:ea typeface="+mn-ea"/>
              <a:cs typeface="+mn-cs"/>
            </a:defRPr>
          </a:pPr>
          <a:endParaRPr lang="es-CO"/>
        </a:p>
      </c:txPr>
    </c:legend>
    <c:plotVisOnly val="1"/>
    <c:dispBlanksAs val="gap"/>
    <c:showDLblsOverMax val="0"/>
  </c:chart>
  <c:spPr>
    <a:solidFill>
      <a:schemeClr val="lt1"/>
    </a:solidFill>
    <a:ln w="34925" cap="flat" cmpd="sng" algn="in">
      <a:solidFill>
        <a:schemeClr val="accent5"/>
      </a:solidFill>
      <a:prstDash val="solid"/>
    </a:ln>
    <a:effectLst/>
  </c:spPr>
  <c:txPr>
    <a:bodyPr/>
    <a:lstStyle/>
    <a:p>
      <a:pPr>
        <a:defRPr sz="1200">
          <a:solidFill>
            <a:schemeClr val="dk1"/>
          </a:solidFill>
          <a:latin typeface="Arial Rounded MT Bold" panose="020F0704030504030204" pitchFamily="34" charset="0"/>
          <a:ea typeface="+mn-ea"/>
          <a:cs typeface="+mn-cs"/>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42D8F4-616B-4152-AB3C-4C2536B8BA57}"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s-ES"/>
        </a:p>
      </dgm:t>
    </dgm:pt>
    <dgm:pt modelId="{0F866038-76EA-4FD8-B289-915C9FA1795F}">
      <dgm:prSet phldrT="[Texto]"/>
      <dgm:spPr/>
      <dgm:t>
        <a:bodyPr/>
        <a:lstStyle/>
        <a:p>
          <a:r>
            <a:rPr lang="es-CO" b="1" dirty="0">
              <a:solidFill>
                <a:schemeClr val="tx1"/>
              </a:solidFill>
            </a:rPr>
            <a:t>a) </a:t>
          </a:r>
          <a:r>
            <a:rPr lang="es-CO" b="0" dirty="0">
              <a:solidFill>
                <a:schemeClr val="tx1"/>
              </a:solidFill>
              <a:latin typeface="Arial Rounded MT Bold" panose="020F0704030504030204" pitchFamily="34" charset="0"/>
            </a:rPr>
            <a:t>Identificación del tratamiento que se le da a las respuestas</a:t>
          </a:r>
          <a:endParaRPr lang="es-ES" dirty="0">
            <a:solidFill>
              <a:schemeClr val="tx1"/>
            </a:solidFill>
          </a:endParaRPr>
        </a:p>
      </dgm:t>
    </dgm:pt>
    <dgm:pt modelId="{F1BF63D5-2450-4660-9EB6-AA7D1D13CACC}" type="parTrans" cxnId="{8851289E-9560-4234-9DBC-B462F0AEDDF8}">
      <dgm:prSet/>
      <dgm:spPr/>
      <dgm:t>
        <a:bodyPr/>
        <a:lstStyle/>
        <a:p>
          <a:endParaRPr lang="es-ES"/>
        </a:p>
      </dgm:t>
    </dgm:pt>
    <dgm:pt modelId="{689FDA96-E4B6-4B8B-9A48-7E5A5C5508BB}" type="sibTrans" cxnId="{8851289E-9560-4234-9DBC-B462F0AEDDF8}">
      <dgm:prSet/>
      <dgm:spPr/>
      <dgm:t>
        <a:bodyPr/>
        <a:lstStyle/>
        <a:p>
          <a:endParaRPr lang="es-ES"/>
        </a:p>
      </dgm:t>
    </dgm:pt>
    <dgm:pt modelId="{7DF2DD79-72AE-4A68-BBDE-67EC0847901A}">
      <dgm:prSet phldrT="[Texto]" custT="1"/>
      <dgm:spPr/>
      <dgm:t>
        <a:bodyPr/>
        <a:lstStyle/>
        <a:p>
          <a:pPr algn="ctr"/>
          <a:r>
            <a:rPr lang="es-ES" sz="1200" b="1" i="0" dirty="0">
              <a:latin typeface="Arial Rounded MT Bold" panose="020F0704030504030204" pitchFamily="34" charset="0"/>
            </a:rPr>
            <a:t>f) Cierre de ciclo </a:t>
          </a:r>
        </a:p>
      </dgm:t>
    </dgm:pt>
    <dgm:pt modelId="{A6E1F807-3181-4D0D-9557-BD7C6E445A37}" type="parTrans" cxnId="{4CAA06AB-AF55-47F7-AE21-D4F10CE4B634}">
      <dgm:prSet/>
      <dgm:spPr/>
      <dgm:t>
        <a:bodyPr/>
        <a:lstStyle/>
        <a:p>
          <a:endParaRPr lang="es-ES"/>
        </a:p>
      </dgm:t>
    </dgm:pt>
    <dgm:pt modelId="{FD0821B6-B9AE-47F0-A90F-E18826553C86}" type="sibTrans" cxnId="{4CAA06AB-AF55-47F7-AE21-D4F10CE4B634}">
      <dgm:prSet/>
      <dgm:spPr/>
      <dgm:t>
        <a:bodyPr/>
        <a:lstStyle/>
        <a:p>
          <a:endParaRPr lang="es-ES"/>
        </a:p>
      </dgm:t>
    </dgm:pt>
    <dgm:pt modelId="{C5E5EA09-B83C-4F92-90D5-7530D4EBAB6A}">
      <dgm:prSet phldrT="[Texto]"/>
      <dgm:spPr/>
      <dgm:t>
        <a:bodyPr/>
        <a:lstStyle/>
        <a:p>
          <a:r>
            <a:rPr lang="es-CO" b="1" i="0" dirty="0">
              <a:latin typeface="Arial Rounded MT Bold" panose="020F0704030504030204" pitchFamily="34" charset="0"/>
            </a:rPr>
            <a:t>b) </a:t>
          </a:r>
          <a:r>
            <a:rPr lang="es-CO" b="0" i="0" dirty="0">
              <a:latin typeface="Arial Rounded MT Bold" panose="020F0704030504030204" pitchFamily="34" charset="0"/>
            </a:rPr>
            <a:t>Focalización de áreas con dificultades</a:t>
          </a:r>
          <a:endParaRPr lang="es-ES" b="0" i="0" dirty="0">
            <a:latin typeface="Arial Rounded MT Bold" panose="020F0704030504030204" pitchFamily="34" charset="0"/>
          </a:endParaRPr>
        </a:p>
      </dgm:t>
    </dgm:pt>
    <dgm:pt modelId="{7E4F2A6D-DD7B-4D5F-AED8-34588F02BA1C}" type="parTrans" cxnId="{9F23CAA1-E4D8-4887-A57C-AB00F6EE0D95}">
      <dgm:prSet/>
      <dgm:spPr/>
      <dgm:t>
        <a:bodyPr/>
        <a:lstStyle/>
        <a:p>
          <a:endParaRPr lang="es-ES"/>
        </a:p>
      </dgm:t>
    </dgm:pt>
    <dgm:pt modelId="{2A651C75-A403-4767-8D19-7EE9B80CAEF4}" type="sibTrans" cxnId="{9F23CAA1-E4D8-4887-A57C-AB00F6EE0D95}">
      <dgm:prSet/>
      <dgm:spPr/>
      <dgm:t>
        <a:bodyPr/>
        <a:lstStyle/>
        <a:p>
          <a:endParaRPr lang="es-ES"/>
        </a:p>
      </dgm:t>
    </dgm:pt>
    <dgm:pt modelId="{BFAC3BBB-EEA1-4F01-82BF-852BDEFD958F}">
      <dgm:prSet phldrT="[Texto]"/>
      <dgm:spPr/>
      <dgm:t>
        <a:bodyPr/>
        <a:lstStyle/>
        <a:p>
          <a:r>
            <a:rPr lang="es-CO" b="1" i="0" dirty="0">
              <a:solidFill>
                <a:schemeClr val="tx1"/>
              </a:solidFill>
              <a:latin typeface="Arial Rounded MT Bold" panose="020F0704030504030204" pitchFamily="34" charset="0"/>
            </a:rPr>
            <a:t>c) </a:t>
          </a:r>
          <a:r>
            <a:rPr lang="es-CO" b="0" i="0" dirty="0">
              <a:solidFill>
                <a:schemeClr val="tx1"/>
              </a:solidFill>
              <a:latin typeface="Arial Rounded MT Bold" panose="020F0704030504030204" pitchFamily="34" charset="0"/>
            </a:rPr>
            <a:t>Acercamiento a las áreas y creación de  acto administrativos  de acuerdo de servicio</a:t>
          </a:r>
          <a:endParaRPr lang="es-ES" b="0" i="0" dirty="0">
            <a:solidFill>
              <a:schemeClr val="tx1"/>
            </a:solidFill>
            <a:latin typeface="Arial Rounded MT Bold" panose="020F0704030504030204" pitchFamily="34" charset="0"/>
          </a:endParaRPr>
        </a:p>
      </dgm:t>
    </dgm:pt>
    <dgm:pt modelId="{9BA9F18C-79E8-492B-A2A4-AED8555F0D22}" type="parTrans" cxnId="{92F8F9C7-79AD-4BA7-B47D-96FEF8D01568}">
      <dgm:prSet/>
      <dgm:spPr/>
      <dgm:t>
        <a:bodyPr/>
        <a:lstStyle/>
        <a:p>
          <a:endParaRPr lang="es-ES"/>
        </a:p>
      </dgm:t>
    </dgm:pt>
    <dgm:pt modelId="{61927630-5BF7-49DD-8D76-2C2526039E8D}" type="sibTrans" cxnId="{92F8F9C7-79AD-4BA7-B47D-96FEF8D01568}">
      <dgm:prSet/>
      <dgm:spPr/>
      <dgm:t>
        <a:bodyPr/>
        <a:lstStyle/>
        <a:p>
          <a:endParaRPr lang="es-ES"/>
        </a:p>
      </dgm:t>
    </dgm:pt>
    <dgm:pt modelId="{E8258F6D-79A8-4C94-B7D0-3DDF08B98D96}">
      <dgm:prSet phldrT="[Texto]"/>
      <dgm:spPr/>
      <dgm:t>
        <a:bodyPr/>
        <a:lstStyle/>
        <a:p>
          <a:r>
            <a:rPr lang="es-CO" b="0" i="0" dirty="0">
              <a:latin typeface="Arial Rounded MT Bold" panose="020F0704030504030204" pitchFamily="34" charset="0"/>
            </a:rPr>
            <a:t>d) Estrategia de sensibilización con el funcionario y el ciudadano</a:t>
          </a:r>
          <a:endParaRPr lang="es-ES" b="0" i="0" dirty="0">
            <a:latin typeface="Arial Rounded MT Bold" panose="020F0704030504030204" pitchFamily="34" charset="0"/>
          </a:endParaRPr>
        </a:p>
      </dgm:t>
    </dgm:pt>
    <dgm:pt modelId="{DBBDF729-F334-4C59-ABC0-5FAC3E196C78}" type="parTrans" cxnId="{81AC8AFC-AB08-4972-81D4-7F3E8DB89507}">
      <dgm:prSet/>
      <dgm:spPr/>
      <dgm:t>
        <a:bodyPr/>
        <a:lstStyle/>
        <a:p>
          <a:endParaRPr lang="es-ES"/>
        </a:p>
      </dgm:t>
    </dgm:pt>
    <dgm:pt modelId="{268D4A38-C15E-460F-9FC7-A82F14DD2270}" type="sibTrans" cxnId="{81AC8AFC-AB08-4972-81D4-7F3E8DB89507}">
      <dgm:prSet/>
      <dgm:spPr/>
      <dgm:t>
        <a:bodyPr/>
        <a:lstStyle/>
        <a:p>
          <a:endParaRPr lang="es-ES"/>
        </a:p>
      </dgm:t>
    </dgm:pt>
    <dgm:pt modelId="{865D1223-39E7-4A57-B803-803CBFADCE3C}">
      <dgm:prSet phldrT="[Texto]"/>
      <dgm:spPr/>
      <dgm:t>
        <a:bodyPr/>
        <a:lstStyle/>
        <a:p>
          <a:r>
            <a:rPr lang="es-ES" b="1" dirty="0">
              <a:solidFill>
                <a:schemeClr val="tx1"/>
              </a:solidFill>
              <a:latin typeface="Arial Rounded MT Bold" panose="020F0704030504030204" pitchFamily="34" charset="0"/>
            </a:rPr>
            <a:t>e) </a:t>
          </a:r>
          <a:r>
            <a:rPr lang="es-ES" b="0" dirty="0">
              <a:solidFill>
                <a:schemeClr val="tx1"/>
              </a:solidFill>
              <a:latin typeface="Arial Rounded MT Bold" panose="020F0704030504030204" pitchFamily="34" charset="0"/>
            </a:rPr>
            <a:t>Articulación con asesores de Despacho</a:t>
          </a:r>
        </a:p>
      </dgm:t>
    </dgm:pt>
    <dgm:pt modelId="{0C7CC375-A18E-4173-B933-1B8940444CCD}" type="parTrans" cxnId="{9E7E3CF4-DEF8-455B-8B11-6B010A277EE1}">
      <dgm:prSet/>
      <dgm:spPr/>
      <dgm:t>
        <a:bodyPr/>
        <a:lstStyle/>
        <a:p>
          <a:endParaRPr lang="es-ES"/>
        </a:p>
      </dgm:t>
    </dgm:pt>
    <dgm:pt modelId="{534E8F2A-D32F-4A41-BC12-6F1422D27C92}" type="sibTrans" cxnId="{9E7E3CF4-DEF8-455B-8B11-6B010A277EE1}">
      <dgm:prSet/>
      <dgm:spPr/>
      <dgm:t>
        <a:bodyPr/>
        <a:lstStyle/>
        <a:p>
          <a:endParaRPr lang="es-ES"/>
        </a:p>
      </dgm:t>
    </dgm:pt>
    <dgm:pt modelId="{3ACF32C7-01D5-4B02-9586-7CDDD2C169D6}">
      <dgm:prSet phldrT="[Texto]" custT="1"/>
      <dgm:spPr/>
      <dgm:t>
        <a:bodyPr/>
        <a:lstStyle/>
        <a:p>
          <a:pPr algn="ctr"/>
          <a:r>
            <a:rPr lang="es-ES" sz="1200" b="0" i="0" dirty="0">
              <a:latin typeface="Arial Rounded MT Bold" panose="020F0704030504030204" pitchFamily="34" charset="0"/>
            </a:rPr>
            <a:t>Gestión de respuestas por áreas.</a:t>
          </a:r>
        </a:p>
      </dgm:t>
    </dgm:pt>
    <dgm:pt modelId="{70EE7518-5EC3-486B-999E-87E62676CA6C}" type="parTrans" cxnId="{831D9B33-29A3-4825-813A-4673219B7C54}">
      <dgm:prSet/>
      <dgm:spPr/>
      <dgm:t>
        <a:bodyPr/>
        <a:lstStyle/>
        <a:p>
          <a:endParaRPr lang="es-ES"/>
        </a:p>
      </dgm:t>
    </dgm:pt>
    <dgm:pt modelId="{775A1151-0B87-4A43-B580-F33ED85225BD}" type="sibTrans" cxnId="{831D9B33-29A3-4825-813A-4673219B7C54}">
      <dgm:prSet/>
      <dgm:spPr/>
      <dgm:t>
        <a:bodyPr/>
        <a:lstStyle/>
        <a:p>
          <a:endParaRPr lang="es-ES"/>
        </a:p>
      </dgm:t>
    </dgm:pt>
    <dgm:pt modelId="{24C61F40-20C3-4351-BAC9-912BF30F73D5}">
      <dgm:prSet phldrT="[Texto]" custT="1"/>
      <dgm:spPr/>
      <dgm:t>
        <a:bodyPr/>
        <a:lstStyle/>
        <a:p>
          <a:pPr algn="ctr"/>
          <a:r>
            <a:rPr lang="es-ES" sz="1200" b="0" i="0" dirty="0">
              <a:latin typeface="Arial Rounded MT Bold" panose="020F0704030504030204" pitchFamily="34" charset="0"/>
            </a:rPr>
            <a:t>Contacto con  el Ciudadano</a:t>
          </a:r>
        </a:p>
      </dgm:t>
    </dgm:pt>
    <dgm:pt modelId="{C8D17310-2CE5-4DA0-BC2C-8EB71270ADCA}" type="parTrans" cxnId="{50E7D303-B01A-45D3-B86F-73F6FFD06EA4}">
      <dgm:prSet/>
      <dgm:spPr/>
      <dgm:t>
        <a:bodyPr/>
        <a:lstStyle/>
        <a:p>
          <a:endParaRPr lang="es-CO"/>
        </a:p>
      </dgm:t>
    </dgm:pt>
    <dgm:pt modelId="{66F4C9FD-8A29-4A04-8D4F-608314FC958A}" type="sibTrans" cxnId="{50E7D303-B01A-45D3-B86F-73F6FFD06EA4}">
      <dgm:prSet/>
      <dgm:spPr/>
      <dgm:t>
        <a:bodyPr/>
        <a:lstStyle/>
        <a:p>
          <a:endParaRPr lang="es-CO"/>
        </a:p>
      </dgm:t>
    </dgm:pt>
    <dgm:pt modelId="{F264E8EC-DBE9-473C-82E1-BB18EC52FC3F}" type="pres">
      <dgm:prSet presAssocID="{3142D8F4-616B-4152-AB3C-4C2536B8BA57}" presName="Name0" presStyleCnt="0">
        <dgm:presLayoutVars>
          <dgm:dir/>
          <dgm:resizeHandles val="exact"/>
        </dgm:presLayoutVars>
      </dgm:prSet>
      <dgm:spPr/>
    </dgm:pt>
    <dgm:pt modelId="{5428CE03-257E-45A0-8F4F-BA955ADD0219}" type="pres">
      <dgm:prSet presAssocID="{3142D8F4-616B-4152-AB3C-4C2536B8BA57}" presName="cycle" presStyleCnt="0"/>
      <dgm:spPr/>
    </dgm:pt>
    <dgm:pt modelId="{8613CAA5-E0B1-40BD-B229-F97D0CDE5A9F}" type="pres">
      <dgm:prSet presAssocID="{0F866038-76EA-4FD8-B289-915C9FA1795F}" presName="nodeFirstNode" presStyleLbl="node1" presStyleIdx="0" presStyleCnt="6">
        <dgm:presLayoutVars>
          <dgm:bulletEnabled val="1"/>
        </dgm:presLayoutVars>
      </dgm:prSet>
      <dgm:spPr/>
    </dgm:pt>
    <dgm:pt modelId="{2C8BD74C-659F-4597-B595-87C0802F8FBA}" type="pres">
      <dgm:prSet presAssocID="{689FDA96-E4B6-4B8B-9A48-7E5A5C5508BB}" presName="sibTransFirstNode" presStyleLbl="bgShp" presStyleIdx="0" presStyleCnt="1" custScaleX="118979"/>
      <dgm:spPr/>
    </dgm:pt>
    <dgm:pt modelId="{C3B3F765-BA78-4726-9261-3DF0E881219D}" type="pres">
      <dgm:prSet presAssocID="{C5E5EA09-B83C-4F92-90D5-7530D4EBAB6A}" presName="nodeFollowingNodes" presStyleLbl="node1" presStyleIdx="1" presStyleCnt="6" custRadScaleRad="112259" custRadScaleInc="4989">
        <dgm:presLayoutVars>
          <dgm:bulletEnabled val="1"/>
        </dgm:presLayoutVars>
      </dgm:prSet>
      <dgm:spPr/>
    </dgm:pt>
    <dgm:pt modelId="{4C91564F-C588-4F06-B4F9-B9E0F3B5BB75}" type="pres">
      <dgm:prSet presAssocID="{BFAC3BBB-EEA1-4F01-82BF-852BDEFD958F}" presName="nodeFollowingNodes" presStyleLbl="node1" presStyleIdx="2" presStyleCnt="6" custRadScaleRad="113749" custRadScaleInc="-5553">
        <dgm:presLayoutVars>
          <dgm:bulletEnabled val="1"/>
        </dgm:presLayoutVars>
      </dgm:prSet>
      <dgm:spPr/>
    </dgm:pt>
    <dgm:pt modelId="{5FE16005-160C-4B97-B0F2-4E45A96C6463}" type="pres">
      <dgm:prSet presAssocID="{E8258F6D-79A8-4C94-B7D0-3DDF08B98D96}" presName="nodeFollowingNodes" presStyleLbl="node1" presStyleIdx="3" presStyleCnt="6">
        <dgm:presLayoutVars>
          <dgm:bulletEnabled val="1"/>
        </dgm:presLayoutVars>
      </dgm:prSet>
      <dgm:spPr/>
    </dgm:pt>
    <dgm:pt modelId="{6F4CD8DE-035E-4FB9-99DB-D73804016B70}" type="pres">
      <dgm:prSet presAssocID="{865D1223-39E7-4A57-B803-803CBFADCE3C}" presName="nodeFollowingNodes" presStyleLbl="node1" presStyleIdx="4" presStyleCnt="6" custRadScaleRad="115517" custRadScaleInc="11213">
        <dgm:presLayoutVars>
          <dgm:bulletEnabled val="1"/>
        </dgm:presLayoutVars>
      </dgm:prSet>
      <dgm:spPr/>
    </dgm:pt>
    <dgm:pt modelId="{5903DB69-FD5E-40BB-A789-9E0D806FE91B}" type="pres">
      <dgm:prSet presAssocID="{7DF2DD79-72AE-4A68-BBDE-67EC0847901A}" presName="nodeFollowingNodes" presStyleLbl="node1" presStyleIdx="5" presStyleCnt="6" custScaleX="123675" custScaleY="112007" custRadScaleRad="115458" custRadScaleInc="-13804">
        <dgm:presLayoutVars>
          <dgm:bulletEnabled val="1"/>
        </dgm:presLayoutVars>
      </dgm:prSet>
      <dgm:spPr/>
    </dgm:pt>
  </dgm:ptLst>
  <dgm:cxnLst>
    <dgm:cxn modelId="{50E7D303-B01A-45D3-B86F-73F6FFD06EA4}" srcId="{7DF2DD79-72AE-4A68-BBDE-67EC0847901A}" destId="{24C61F40-20C3-4351-BAC9-912BF30F73D5}" srcOrd="1" destOrd="0" parTransId="{C8D17310-2CE5-4DA0-BC2C-8EB71270ADCA}" sibTransId="{66F4C9FD-8A29-4A04-8D4F-608314FC958A}"/>
    <dgm:cxn modelId="{A101A319-0210-4674-AF87-6B5ED43D295F}" type="presOf" srcId="{C5E5EA09-B83C-4F92-90D5-7530D4EBAB6A}" destId="{C3B3F765-BA78-4726-9261-3DF0E881219D}" srcOrd="0" destOrd="0" presId="urn:microsoft.com/office/officeart/2005/8/layout/cycle3"/>
    <dgm:cxn modelId="{57F6882E-9F7F-4336-B745-46474351E97A}" type="presOf" srcId="{24C61F40-20C3-4351-BAC9-912BF30F73D5}" destId="{5903DB69-FD5E-40BB-A789-9E0D806FE91B}" srcOrd="0" destOrd="2" presId="urn:microsoft.com/office/officeart/2005/8/layout/cycle3"/>
    <dgm:cxn modelId="{831D9B33-29A3-4825-813A-4673219B7C54}" srcId="{7DF2DD79-72AE-4A68-BBDE-67EC0847901A}" destId="{3ACF32C7-01D5-4B02-9586-7CDDD2C169D6}" srcOrd="0" destOrd="0" parTransId="{70EE7518-5EC3-486B-999E-87E62676CA6C}" sibTransId="{775A1151-0B87-4A43-B580-F33ED85225BD}"/>
    <dgm:cxn modelId="{C03F0865-859B-46A9-BE4B-44AFDA572A69}" type="presOf" srcId="{3ACF32C7-01D5-4B02-9586-7CDDD2C169D6}" destId="{5903DB69-FD5E-40BB-A789-9E0D806FE91B}" srcOrd="0" destOrd="1" presId="urn:microsoft.com/office/officeart/2005/8/layout/cycle3"/>
    <dgm:cxn modelId="{53CA516E-014E-4B0C-A2EB-862FF4E213F9}" type="presOf" srcId="{E8258F6D-79A8-4C94-B7D0-3DDF08B98D96}" destId="{5FE16005-160C-4B97-B0F2-4E45A96C6463}" srcOrd="0" destOrd="0" presId="urn:microsoft.com/office/officeart/2005/8/layout/cycle3"/>
    <dgm:cxn modelId="{ABDAC073-1481-45B9-9A8D-E77505AA4760}" type="presOf" srcId="{689FDA96-E4B6-4B8B-9A48-7E5A5C5508BB}" destId="{2C8BD74C-659F-4597-B595-87C0802F8FBA}" srcOrd="0" destOrd="0" presId="urn:microsoft.com/office/officeart/2005/8/layout/cycle3"/>
    <dgm:cxn modelId="{8D2BA27A-149E-4D79-A0C6-6CABD1F30BC3}" type="presOf" srcId="{865D1223-39E7-4A57-B803-803CBFADCE3C}" destId="{6F4CD8DE-035E-4FB9-99DB-D73804016B70}" srcOrd="0" destOrd="0" presId="urn:microsoft.com/office/officeart/2005/8/layout/cycle3"/>
    <dgm:cxn modelId="{244BD982-5B93-4C2C-A085-CAE7C17C84E1}" type="presOf" srcId="{3142D8F4-616B-4152-AB3C-4C2536B8BA57}" destId="{F264E8EC-DBE9-473C-82E1-BB18EC52FC3F}" srcOrd="0" destOrd="0" presId="urn:microsoft.com/office/officeart/2005/8/layout/cycle3"/>
    <dgm:cxn modelId="{8851289E-9560-4234-9DBC-B462F0AEDDF8}" srcId="{3142D8F4-616B-4152-AB3C-4C2536B8BA57}" destId="{0F866038-76EA-4FD8-B289-915C9FA1795F}" srcOrd="0" destOrd="0" parTransId="{F1BF63D5-2450-4660-9EB6-AA7D1D13CACC}" sibTransId="{689FDA96-E4B6-4B8B-9A48-7E5A5C5508BB}"/>
    <dgm:cxn modelId="{9F23CAA1-E4D8-4887-A57C-AB00F6EE0D95}" srcId="{3142D8F4-616B-4152-AB3C-4C2536B8BA57}" destId="{C5E5EA09-B83C-4F92-90D5-7530D4EBAB6A}" srcOrd="1" destOrd="0" parTransId="{7E4F2A6D-DD7B-4D5F-AED8-34588F02BA1C}" sibTransId="{2A651C75-A403-4767-8D19-7EE9B80CAEF4}"/>
    <dgm:cxn modelId="{4CAA06AB-AF55-47F7-AE21-D4F10CE4B634}" srcId="{3142D8F4-616B-4152-AB3C-4C2536B8BA57}" destId="{7DF2DD79-72AE-4A68-BBDE-67EC0847901A}" srcOrd="5" destOrd="0" parTransId="{A6E1F807-3181-4D0D-9557-BD7C6E445A37}" sibTransId="{FD0821B6-B9AE-47F0-A90F-E18826553C86}"/>
    <dgm:cxn modelId="{0DE68DB2-942B-46B4-9626-2D39C9973598}" type="presOf" srcId="{0F866038-76EA-4FD8-B289-915C9FA1795F}" destId="{8613CAA5-E0B1-40BD-B229-F97D0CDE5A9F}" srcOrd="0" destOrd="0" presId="urn:microsoft.com/office/officeart/2005/8/layout/cycle3"/>
    <dgm:cxn modelId="{FF9212C3-272D-45CA-9E59-7D78E08D9604}" type="presOf" srcId="{7DF2DD79-72AE-4A68-BBDE-67EC0847901A}" destId="{5903DB69-FD5E-40BB-A789-9E0D806FE91B}" srcOrd="0" destOrd="0" presId="urn:microsoft.com/office/officeart/2005/8/layout/cycle3"/>
    <dgm:cxn modelId="{92F8F9C7-79AD-4BA7-B47D-96FEF8D01568}" srcId="{3142D8F4-616B-4152-AB3C-4C2536B8BA57}" destId="{BFAC3BBB-EEA1-4F01-82BF-852BDEFD958F}" srcOrd="2" destOrd="0" parTransId="{9BA9F18C-79E8-492B-A2A4-AED8555F0D22}" sibTransId="{61927630-5BF7-49DD-8D76-2C2526039E8D}"/>
    <dgm:cxn modelId="{9E7E3CF4-DEF8-455B-8B11-6B010A277EE1}" srcId="{3142D8F4-616B-4152-AB3C-4C2536B8BA57}" destId="{865D1223-39E7-4A57-B803-803CBFADCE3C}" srcOrd="4" destOrd="0" parTransId="{0C7CC375-A18E-4173-B933-1B8940444CCD}" sibTransId="{534E8F2A-D32F-4A41-BC12-6F1422D27C92}"/>
    <dgm:cxn modelId="{3D35C6F4-6F7E-441C-BF5D-A311B57E120C}" type="presOf" srcId="{BFAC3BBB-EEA1-4F01-82BF-852BDEFD958F}" destId="{4C91564F-C588-4F06-B4F9-B9E0F3B5BB75}" srcOrd="0" destOrd="0" presId="urn:microsoft.com/office/officeart/2005/8/layout/cycle3"/>
    <dgm:cxn modelId="{81AC8AFC-AB08-4972-81D4-7F3E8DB89507}" srcId="{3142D8F4-616B-4152-AB3C-4C2536B8BA57}" destId="{E8258F6D-79A8-4C94-B7D0-3DDF08B98D96}" srcOrd="3" destOrd="0" parTransId="{DBBDF729-F334-4C59-ABC0-5FAC3E196C78}" sibTransId="{268D4A38-C15E-460F-9FC7-A82F14DD2270}"/>
    <dgm:cxn modelId="{9F167FE0-D16B-468A-A1C3-227033F7A5A9}" type="presParOf" srcId="{F264E8EC-DBE9-473C-82E1-BB18EC52FC3F}" destId="{5428CE03-257E-45A0-8F4F-BA955ADD0219}" srcOrd="0" destOrd="0" presId="urn:microsoft.com/office/officeart/2005/8/layout/cycle3"/>
    <dgm:cxn modelId="{B9687BAC-7C14-480C-8E06-F348B2C1C37A}" type="presParOf" srcId="{5428CE03-257E-45A0-8F4F-BA955ADD0219}" destId="{8613CAA5-E0B1-40BD-B229-F97D0CDE5A9F}" srcOrd="0" destOrd="0" presId="urn:microsoft.com/office/officeart/2005/8/layout/cycle3"/>
    <dgm:cxn modelId="{B386B738-D715-4372-8505-DDEAA54465BF}" type="presParOf" srcId="{5428CE03-257E-45A0-8F4F-BA955ADD0219}" destId="{2C8BD74C-659F-4597-B595-87C0802F8FBA}" srcOrd="1" destOrd="0" presId="urn:microsoft.com/office/officeart/2005/8/layout/cycle3"/>
    <dgm:cxn modelId="{C1F88112-3531-4393-98DC-79073704C1A8}" type="presParOf" srcId="{5428CE03-257E-45A0-8F4F-BA955ADD0219}" destId="{C3B3F765-BA78-4726-9261-3DF0E881219D}" srcOrd="2" destOrd="0" presId="urn:microsoft.com/office/officeart/2005/8/layout/cycle3"/>
    <dgm:cxn modelId="{0814EB5F-D33F-41AC-BFF3-63BBF0E6F329}" type="presParOf" srcId="{5428CE03-257E-45A0-8F4F-BA955ADD0219}" destId="{4C91564F-C588-4F06-B4F9-B9E0F3B5BB75}" srcOrd="3" destOrd="0" presId="urn:microsoft.com/office/officeart/2005/8/layout/cycle3"/>
    <dgm:cxn modelId="{06212B08-A270-4638-BB3C-C26BF60DA843}" type="presParOf" srcId="{5428CE03-257E-45A0-8F4F-BA955ADD0219}" destId="{5FE16005-160C-4B97-B0F2-4E45A96C6463}" srcOrd="4" destOrd="0" presId="urn:microsoft.com/office/officeart/2005/8/layout/cycle3"/>
    <dgm:cxn modelId="{4D86A0D3-DFC4-4007-8035-B7AC6FFF9679}" type="presParOf" srcId="{5428CE03-257E-45A0-8F4F-BA955ADD0219}" destId="{6F4CD8DE-035E-4FB9-99DB-D73804016B70}" srcOrd="5" destOrd="0" presId="urn:microsoft.com/office/officeart/2005/8/layout/cycle3"/>
    <dgm:cxn modelId="{263060E5-BAC8-4394-AC2B-D5D675CF2C76}" type="presParOf" srcId="{5428CE03-257E-45A0-8F4F-BA955ADD0219}" destId="{5903DB69-FD5E-40BB-A789-9E0D806FE91B}"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BD74C-659F-4597-B595-87C0802F8FBA}">
      <dsp:nvSpPr>
        <dsp:cNvPr id="0" name=""/>
        <dsp:cNvSpPr/>
      </dsp:nvSpPr>
      <dsp:spPr>
        <a:xfrm>
          <a:off x="492233" y="-4562"/>
          <a:ext cx="5885346" cy="4946542"/>
        </a:xfrm>
        <a:prstGeom prst="circularArrow">
          <a:avLst>
            <a:gd name="adj1" fmla="val 5274"/>
            <a:gd name="adj2" fmla="val 312630"/>
            <a:gd name="adj3" fmla="val 14252940"/>
            <a:gd name="adj4" fmla="val 17112516"/>
            <a:gd name="adj5" fmla="val 547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13CAA5-E0B1-40BD-B229-F97D0CDE5A9F}">
      <dsp:nvSpPr>
        <dsp:cNvPr id="0" name=""/>
        <dsp:cNvSpPr/>
      </dsp:nvSpPr>
      <dsp:spPr>
        <a:xfrm>
          <a:off x="2507822" y="1906"/>
          <a:ext cx="1854168" cy="927084"/>
        </a:xfrm>
        <a:prstGeom prst="round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100" b="1" kern="1200" dirty="0">
              <a:solidFill>
                <a:schemeClr val="tx1"/>
              </a:solidFill>
            </a:rPr>
            <a:t>a) </a:t>
          </a:r>
          <a:r>
            <a:rPr lang="es-CO" sz="1100" b="0" kern="1200" dirty="0">
              <a:solidFill>
                <a:schemeClr val="tx1"/>
              </a:solidFill>
              <a:latin typeface="Arial Rounded MT Bold" panose="020F0704030504030204" pitchFamily="34" charset="0"/>
            </a:rPr>
            <a:t>Identificación del tratamiento que se le da a las respuestas</a:t>
          </a:r>
          <a:endParaRPr lang="es-ES" sz="1100" kern="1200" dirty="0">
            <a:solidFill>
              <a:schemeClr val="tx1"/>
            </a:solidFill>
          </a:endParaRPr>
        </a:p>
      </dsp:txBody>
      <dsp:txXfrm>
        <a:off x="2553079" y="47163"/>
        <a:ext cx="1763654" cy="836570"/>
      </dsp:txXfrm>
    </dsp:sp>
    <dsp:sp modelId="{C3B3F765-BA78-4726-9261-3DF0E881219D}">
      <dsp:nvSpPr>
        <dsp:cNvPr id="0" name=""/>
        <dsp:cNvSpPr/>
      </dsp:nvSpPr>
      <dsp:spPr>
        <a:xfrm>
          <a:off x="4507196" y="970724"/>
          <a:ext cx="1854168" cy="927084"/>
        </a:xfrm>
        <a:prstGeom prst="roundRect">
          <a:avLst/>
        </a:prstGeom>
        <a:solidFill>
          <a:schemeClr val="accent5">
            <a:hueOff val="1766471"/>
            <a:satOff val="5752"/>
            <a:lumOff val="2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100" b="1" i="0" kern="1200" dirty="0">
              <a:latin typeface="Arial Rounded MT Bold" panose="020F0704030504030204" pitchFamily="34" charset="0"/>
            </a:rPr>
            <a:t>b) </a:t>
          </a:r>
          <a:r>
            <a:rPr lang="es-CO" sz="1100" b="0" i="0" kern="1200" dirty="0">
              <a:latin typeface="Arial Rounded MT Bold" panose="020F0704030504030204" pitchFamily="34" charset="0"/>
            </a:rPr>
            <a:t>Focalización de áreas con dificultades</a:t>
          </a:r>
          <a:endParaRPr lang="es-ES" sz="1100" b="0" i="0" kern="1200" dirty="0">
            <a:latin typeface="Arial Rounded MT Bold" panose="020F0704030504030204" pitchFamily="34" charset="0"/>
          </a:endParaRPr>
        </a:p>
      </dsp:txBody>
      <dsp:txXfrm>
        <a:off x="4552453" y="1015981"/>
        <a:ext cx="1763654" cy="836570"/>
      </dsp:txXfrm>
    </dsp:sp>
    <dsp:sp modelId="{4C91564F-C588-4F06-B4F9-B9E0F3B5BB75}">
      <dsp:nvSpPr>
        <dsp:cNvPr id="0" name=""/>
        <dsp:cNvSpPr/>
      </dsp:nvSpPr>
      <dsp:spPr>
        <a:xfrm>
          <a:off x="4539032" y="3050016"/>
          <a:ext cx="1854168" cy="927084"/>
        </a:xfrm>
        <a:prstGeom prst="roundRect">
          <a:avLst/>
        </a:prstGeom>
        <a:solidFill>
          <a:schemeClr val="accent5">
            <a:hueOff val="3532942"/>
            <a:satOff val="11503"/>
            <a:lumOff val="4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100" b="1" i="0" kern="1200" dirty="0">
              <a:solidFill>
                <a:schemeClr val="tx1"/>
              </a:solidFill>
              <a:latin typeface="Arial Rounded MT Bold" panose="020F0704030504030204" pitchFamily="34" charset="0"/>
            </a:rPr>
            <a:t>c) </a:t>
          </a:r>
          <a:r>
            <a:rPr lang="es-CO" sz="1100" b="0" i="0" kern="1200" dirty="0">
              <a:solidFill>
                <a:schemeClr val="tx1"/>
              </a:solidFill>
              <a:latin typeface="Arial Rounded MT Bold" panose="020F0704030504030204" pitchFamily="34" charset="0"/>
            </a:rPr>
            <a:t>Acercamiento a las áreas y creación de  acto administrativos  de acuerdo de servicio</a:t>
          </a:r>
          <a:endParaRPr lang="es-ES" sz="1100" b="0" i="0" kern="1200" dirty="0">
            <a:solidFill>
              <a:schemeClr val="tx1"/>
            </a:solidFill>
            <a:latin typeface="Arial Rounded MT Bold" panose="020F0704030504030204" pitchFamily="34" charset="0"/>
          </a:endParaRPr>
        </a:p>
      </dsp:txBody>
      <dsp:txXfrm>
        <a:off x="4584289" y="3095273"/>
        <a:ext cx="1763654" cy="836570"/>
      </dsp:txXfrm>
    </dsp:sp>
    <dsp:sp modelId="{5FE16005-160C-4B97-B0F2-4E45A96C6463}">
      <dsp:nvSpPr>
        <dsp:cNvPr id="0" name=""/>
        <dsp:cNvSpPr/>
      </dsp:nvSpPr>
      <dsp:spPr>
        <a:xfrm>
          <a:off x="2507822" y="4015328"/>
          <a:ext cx="1854168" cy="927084"/>
        </a:xfrm>
        <a:prstGeom prst="roundRect">
          <a:avLst/>
        </a:prstGeom>
        <a:solidFill>
          <a:schemeClr val="accent5">
            <a:hueOff val="5299413"/>
            <a:satOff val="17255"/>
            <a:lumOff val="6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100" b="0" i="0" kern="1200" dirty="0">
              <a:latin typeface="Arial Rounded MT Bold" panose="020F0704030504030204" pitchFamily="34" charset="0"/>
            </a:rPr>
            <a:t>d) Estrategia de sensibilización con el funcionario y el ciudadano</a:t>
          </a:r>
          <a:endParaRPr lang="es-ES" sz="1100" b="0" i="0" kern="1200" dirty="0">
            <a:latin typeface="Arial Rounded MT Bold" panose="020F0704030504030204" pitchFamily="34" charset="0"/>
          </a:endParaRPr>
        </a:p>
      </dsp:txBody>
      <dsp:txXfrm>
        <a:off x="2553079" y="4060585"/>
        <a:ext cx="1763654" cy="836570"/>
      </dsp:txXfrm>
    </dsp:sp>
    <dsp:sp modelId="{6F4CD8DE-035E-4FB9-99DB-D73804016B70}">
      <dsp:nvSpPr>
        <dsp:cNvPr id="0" name=""/>
        <dsp:cNvSpPr/>
      </dsp:nvSpPr>
      <dsp:spPr>
        <a:xfrm>
          <a:off x="393997" y="2960085"/>
          <a:ext cx="1854168" cy="927084"/>
        </a:xfrm>
        <a:prstGeom prst="roundRect">
          <a:avLst/>
        </a:prstGeom>
        <a:solidFill>
          <a:schemeClr val="accent5">
            <a:hueOff val="7065884"/>
            <a:satOff val="23006"/>
            <a:lumOff val="8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Rounded MT Bold" panose="020F0704030504030204" pitchFamily="34" charset="0"/>
            </a:rPr>
            <a:t>e) </a:t>
          </a:r>
          <a:r>
            <a:rPr lang="es-ES" sz="1100" b="0" kern="1200" dirty="0">
              <a:solidFill>
                <a:schemeClr val="tx1"/>
              </a:solidFill>
              <a:latin typeface="Arial Rounded MT Bold" panose="020F0704030504030204" pitchFamily="34" charset="0"/>
            </a:rPr>
            <a:t>Articulación con asesores de Despacho</a:t>
          </a:r>
        </a:p>
      </dsp:txBody>
      <dsp:txXfrm>
        <a:off x="439254" y="3005342"/>
        <a:ext cx="1763654" cy="836570"/>
      </dsp:txXfrm>
    </dsp:sp>
    <dsp:sp modelId="{5903DB69-FD5E-40BB-A789-9E0D806FE91B}">
      <dsp:nvSpPr>
        <dsp:cNvPr id="0" name=""/>
        <dsp:cNvSpPr/>
      </dsp:nvSpPr>
      <dsp:spPr>
        <a:xfrm>
          <a:off x="154046" y="1051365"/>
          <a:ext cx="2293142" cy="1038399"/>
        </a:xfrm>
        <a:prstGeom prst="roundRect">
          <a:avLst/>
        </a:prstGeom>
        <a:solidFill>
          <a:schemeClr val="accent5">
            <a:hueOff val="8832355"/>
            <a:satOff val="28758"/>
            <a:lumOff val="10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s-ES" sz="1200" b="1" i="0" kern="1200" dirty="0">
              <a:latin typeface="Arial Rounded MT Bold" panose="020F0704030504030204" pitchFamily="34" charset="0"/>
            </a:rPr>
            <a:t>f) Cierre de ciclo </a:t>
          </a:r>
        </a:p>
        <a:p>
          <a:pPr marL="114300" lvl="1" indent="-114300" algn="ctr" defTabSz="533400">
            <a:lnSpc>
              <a:spcPct val="90000"/>
            </a:lnSpc>
            <a:spcBef>
              <a:spcPct val="0"/>
            </a:spcBef>
            <a:spcAft>
              <a:spcPct val="15000"/>
            </a:spcAft>
            <a:buChar char="•"/>
          </a:pPr>
          <a:r>
            <a:rPr lang="es-ES" sz="1200" b="0" i="0" kern="1200" dirty="0">
              <a:latin typeface="Arial Rounded MT Bold" panose="020F0704030504030204" pitchFamily="34" charset="0"/>
            </a:rPr>
            <a:t>Gestión de respuestas por áreas.</a:t>
          </a:r>
        </a:p>
        <a:p>
          <a:pPr marL="114300" lvl="1" indent="-114300" algn="ctr" defTabSz="533400">
            <a:lnSpc>
              <a:spcPct val="90000"/>
            </a:lnSpc>
            <a:spcBef>
              <a:spcPct val="0"/>
            </a:spcBef>
            <a:spcAft>
              <a:spcPct val="15000"/>
            </a:spcAft>
            <a:buChar char="•"/>
          </a:pPr>
          <a:r>
            <a:rPr lang="es-ES" sz="1200" b="0" i="0" kern="1200" dirty="0">
              <a:latin typeface="Arial Rounded MT Bold" panose="020F0704030504030204" pitchFamily="34" charset="0"/>
            </a:rPr>
            <a:t>Contacto con  el Ciudadano</a:t>
          </a:r>
        </a:p>
      </dsp:txBody>
      <dsp:txXfrm>
        <a:off x="204736" y="1102055"/>
        <a:ext cx="2191762" cy="93701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O" dirty="0"/>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C0C73F3-937E-42A1-8EF6-C09F414273C9}" type="datetimeFigureOut">
              <a:rPr lang="es-CO" smtClean="0"/>
              <a:t>26/02/2020</a:t>
            </a:fld>
            <a:endParaRPr lang="es-CO" dirty="0"/>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CO" dirty="0"/>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dirty="0"/>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98E249B-DF61-40B8-ABA0-18CC439075A0}" type="slidenum">
              <a:rPr lang="es-CO" smtClean="0"/>
              <a:t>‹#›</a:t>
            </a:fld>
            <a:endParaRPr lang="es-CO" dirty="0"/>
          </a:p>
        </p:txBody>
      </p:sp>
    </p:spTree>
    <p:extLst>
      <p:ext uri="{BB962C8B-B14F-4D97-AF65-F5344CB8AC3E}">
        <p14:creationId xmlns:p14="http://schemas.microsoft.com/office/powerpoint/2010/main" val="4189340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98E249B-DF61-40B8-ABA0-18CC439075A0}" type="slidenum">
              <a:rPr lang="es-CO" smtClean="0"/>
              <a:t>1</a:t>
            </a:fld>
            <a:endParaRPr lang="es-CO" dirty="0"/>
          </a:p>
        </p:txBody>
      </p:sp>
    </p:spTree>
    <p:extLst>
      <p:ext uri="{BB962C8B-B14F-4D97-AF65-F5344CB8AC3E}">
        <p14:creationId xmlns:p14="http://schemas.microsoft.com/office/powerpoint/2010/main" val="4083649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98E249B-DF61-40B8-ABA0-18CC439075A0}" type="slidenum">
              <a:rPr lang="es-CO" smtClean="0"/>
              <a:t>7</a:t>
            </a:fld>
            <a:endParaRPr lang="es-CO" dirty="0"/>
          </a:p>
        </p:txBody>
      </p:sp>
    </p:spTree>
    <p:extLst>
      <p:ext uri="{BB962C8B-B14F-4D97-AF65-F5344CB8AC3E}">
        <p14:creationId xmlns:p14="http://schemas.microsoft.com/office/powerpoint/2010/main" val="608430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98E249B-DF61-40B8-ABA0-18CC439075A0}" type="slidenum">
              <a:rPr lang="es-CO" smtClean="0"/>
              <a:t>8</a:t>
            </a:fld>
            <a:endParaRPr lang="es-CO" dirty="0"/>
          </a:p>
        </p:txBody>
      </p:sp>
    </p:spTree>
    <p:extLst>
      <p:ext uri="{BB962C8B-B14F-4D97-AF65-F5344CB8AC3E}">
        <p14:creationId xmlns:p14="http://schemas.microsoft.com/office/powerpoint/2010/main" val="1689398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98E249B-DF61-40B8-ABA0-18CC439075A0}" type="slidenum">
              <a:rPr lang="es-CO" smtClean="0"/>
              <a:t>15</a:t>
            </a:fld>
            <a:endParaRPr lang="es-CO" dirty="0"/>
          </a:p>
        </p:txBody>
      </p:sp>
    </p:spTree>
    <p:extLst>
      <p:ext uri="{BB962C8B-B14F-4D97-AF65-F5344CB8AC3E}">
        <p14:creationId xmlns:p14="http://schemas.microsoft.com/office/powerpoint/2010/main" val="143235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18ABA50C-C684-40D6-8119-0AA508F1E046}" type="datetimeFigureOut">
              <a:rPr lang="es-CO" smtClean="0"/>
              <a:t>26/02/2020</a:t>
            </a:fld>
            <a:endParaRPr lang="es-CO"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s-CO"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8F63A3B-78C7-47BE-AE5E-E10140E04643}" type="slidenum">
              <a:rPr lang="en-US" smtClean="0"/>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91486303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8ABA50C-C684-40D6-8119-0AA508F1E046}" type="datetimeFigureOut">
              <a:rPr lang="es-CO" smtClean="0"/>
              <a:t>26/02/2020</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9252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8ABA50C-C684-40D6-8119-0AA508F1E046}" type="datetimeFigureOut">
              <a:rPr lang="es-CO" smtClean="0"/>
              <a:t>26/02/2020</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55020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8ABA50C-C684-40D6-8119-0AA508F1E046}" type="datetimeFigureOut">
              <a:rPr lang="es-CO" smtClean="0"/>
              <a:t>26/02/2020</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36950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18ABA50C-C684-40D6-8119-0AA508F1E046}" type="datetimeFigureOut">
              <a:rPr lang="es-CO" smtClean="0"/>
              <a:t>26/02/2020</a:t>
            </a:fld>
            <a:endParaRPr lang="es-CO"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s-CO"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8F63A3B-78C7-47BE-AE5E-E10140E04643}" type="slidenum">
              <a:rPr lang="en-US" smtClean="0"/>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00112220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8ABA50C-C684-40D6-8119-0AA508F1E046}" type="datetimeFigureOut">
              <a:rPr lang="es-CO" smtClean="0"/>
              <a:t>26/02/2020</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51182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8ABA50C-C684-40D6-8119-0AA508F1E046}" type="datetimeFigureOut">
              <a:rPr lang="es-CO" smtClean="0"/>
              <a:t>26/02/2020</a:t>
            </a:fld>
            <a:endParaRPr lang="es-CO" dirty="0"/>
          </a:p>
        </p:txBody>
      </p:sp>
      <p:sp>
        <p:nvSpPr>
          <p:cNvPr id="8" name="Footer Placeholder 7"/>
          <p:cNvSpPr>
            <a:spLocks noGrp="1"/>
          </p:cNvSpPr>
          <p:nvPr>
            <p:ph type="ftr" sz="quarter" idx="11"/>
          </p:nvPr>
        </p:nvSpPr>
        <p:spPr/>
        <p:txBody>
          <a:bodyPr/>
          <a:lstStyle/>
          <a:p>
            <a:endParaRPr lang="es-CO"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04567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8ABA50C-C684-40D6-8119-0AA508F1E046}" type="datetimeFigureOut">
              <a:rPr lang="es-CO" smtClean="0"/>
              <a:t>26/02/2020</a:t>
            </a:fld>
            <a:endParaRPr lang="es-CO" dirty="0"/>
          </a:p>
        </p:txBody>
      </p:sp>
      <p:sp>
        <p:nvSpPr>
          <p:cNvPr id="4" name="Footer Placeholder 3"/>
          <p:cNvSpPr>
            <a:spLocks noGrp="1"/>
          </p:cNvSpPr>
          <p:nvPr>
            <p:ph type="ftr" sz="quarter" idx="11"/>
          </p:nvPr>
        </p:nvSpPr>
        <p:spPr/>
        <p:txBody>
          <a:bodyPr/>
          <a:lstStyle/>
          <a:p>
            <a:endParaRPr lang="es-CO"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5895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BA50C-C684-40D6-8119-0AA508F1E046}" type="datetimeFigureOut">
              <a:rPr lang="es-CO" smtClean="0"/>
              <a:t>26/02/2020</a:t>
            </a:fld>
            <a:endParaRPr lang="es-CO" dirty="0"/>
          </a:p>
        </p:txBody>
      </p:sp>
      <p:sp>
        <p:nvSpPr>
          <p:cNvPr id="3" name="Footer Placeholder 2"/>
          <p:cNvSpPr>
            <a:spLocks noGrp="1"/>
          </p:cNvSpPr>
          <p:nvPr>
            <p:ph type="ftr" sz="quarter" idx="11"/>
          </p:nvPr>
        </p:nvSpPr>
        <p:spPr/>
        <p:txBody>
          <a:bodyPr/>
          <a:lstStyle/>
          <a:p>
            <a:endParaRPr lang="es-CO"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9641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8ABA50C-C684-40D6-8119-0AA508F1E046}" type="datetimeFigureOut">
              <a:rPr lang="es-CO" smtClean="0"/>
              <a:t>26/02/2020</a:t>
            </a:fld>
            <a:endParaRPr lang="es-CO"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CO"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8F63A3B-78C7-47BE-AE5E-E10140E04643}"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18843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8ABA50C-C684-40D6-8119-0AA508F1E046}" type="datetimeFigureOut">
              <a:rPr lang="es-CO" smtClean="0"/>
              <a:t>26/02/2020</a:t>
            </a:fld>
            <a:endParaRPr lang="es-CO"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CO"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8F63A3B-78C7-47BE-AE5E-E10140E04643}"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43529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18ABA50C-C684-40D6-8119-0AA508F1E046}" type="datetimeFigureOut">
              <a:rPr lang="es-CO" smtClean="0"/>
              <a:t>26/02/2020</a:t>
            </a:fld>
            <a:endParaRPr lang="es-CO"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s-CO"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8F63A3B-78C7-47BE-AE5E-E10140E04643}" type="slidenum">
              <a:rPr lang="en-US" smtClean="0"/>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57C045DE-2951-464B-A091-83A4A56ED44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 y="0"/>
            <a:ext cx="12190095" cy="6858000"/>
          </a:xfrm>
          <a:prstGeom prst="rect">
            <a:avLst/>
          </a:prstGeom>
        </p:spPr>
      </p:pic>
    </p:spTree>
    <p:extLst>
      <p:ext uri="{BB962C8B-B14F-4D97-AF65-F5344CB8AC3E}">
        <p14:creationId xmlns:p14="http://schemas.microsoft.com/office/powerpoint/2010/main" val="169012383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 y="8626"/>
            <a:ext cx="12192000" cy="7084809"/>
          </a:xfrm>
          <a:prstGeom prst="rect">
            <a:avLst/>
          </a:prstGeom>
          <a:solidFill>
            <a:schemeClr val="accent1">
              <a:lumMod val="50000"/>
            </a:schemeClr>
          </a:solidFill>
        </p:spPr>
      </p:pic>
      <p:sp>
        <p:nvSpPr>
          <p:cNvPr id="5" name="Título 4"/>
          <p:cNvSpPr>
            <a:spLocks noGrp="1"/>
          </p:cNvSpPr>
          <p:nvPr>
            <p:ph type="ctrTitle"/>
          </p:nvPr>
        </p:nvSpPr>
        <p:spPr>
          <a:xfrm>
            <a:off x="2336596" y="573206"/>
            <a:ext cx="7882089" cy="1487359"/>
          </a:xfrm>
        </p:spPr>
        <p:txBody>
          <a:bodyPr>
            <a:noAutofit/>
          </a:bodyPr>
          <a:lstStyle/>
          <a:p>
            <a:r>
              <a:rPr lang="es-CO" sz="3200" b="1" dirty="0">
                <a:solidFill>
                  <a:schemeClr val="bg1"/>
                </a:solidFill>
                <a:latin typeface="Arial Rounded MT Bold" charset="0"/>
                <a:ea typeface="Arial Rounded MT Bold" charset="0"/>
                <a:cs typeface="Arial Rounded MT Bold" charset="0"/>
              </a:rPr>
              <a:t>Informe diciembre 2019</a:t>
            </a:r>
            <a:br>
              <a:rPr lang="es-CO" sz="3200" b="1" dirty="0">
                <a:solidFill>
                  <a:schemeClr val="bg1"/>
                </a:solidFill>
                <a:latin typeface="Arial Rounded MT Bold" charset="0"/>
                <a:ea typeface="Arial Rounded MT Bold" charset="0"/>
                <a:cs typeface="Arial Rounded MT Bold" charset="0"/>
              </a:rPr>
            </a:br>
            <a:r>
              <a:rPr lang="es-CO" sz="3200" b="1" i="1" dirty="0">
                <a:solidFill>
                  <a:schemeClr val="bg1"/>
                </a:solidFill>
                <a:latin typeface="Arial Rounded MT Bold" charset="0"/>
                <a:ea typeface="Arial Rounded MT Bold" charset="0"/>
                <a:cs typeface="Arial Rounded MT Bold" charset="0"/>
              </a:rPr>
              <a:t>Bogotá te escucha - </a:t>
            </a:r>
            <a:r>
              <a:rPr lang="es-ES" sz="3200" b="1" i="1" dirty="0">
                <a:solidFill>
                  <a:schemeClr val="bg1"/>
                </a:solidFill>
                <a:latin typeface="Arial Rounded MT Bold" charset="0"/>
                <a:ea typeface="Arial Rounded MT Bold" charset="0"/>
                <a:cs typeface="Arial Rounded MT Bold" charset="0"/>
              </a:rPr>
              <a:t>Sistema Distrital de Quejas y Soluciones</a:t>
            </a:r>
            <a:endParaRPr lang="es-CO" sz="3200" b="1" i="1" dirty="0">
              <a:solidFill>
                <a:schemeClr val="bg1"/>
              </a:solidFill>
              <a:latin typeface="Arial Rounded MT Bold" charset="0"/>
              <a:ea typeface="Arial Rounded MT Bold" charset="0"/>
              <a:cs typeface="Arial Rounded MT Bold" charset="0"/>
            </a:endParaRPr>
          </a:p>
        </p:txBody>
      </p:sp>
      <p:sp>
        <p:nvSpPr>
          <p:cNvPr id="6" name="Subtítulo 5"/>
          <p:cNvSpPr>
            <a:spLocks noGrp="1"/>
          </p:cNvSpPr>
          <p:nvPr>
            <p:ph type="subTitle" idx="1"/>
          </p:nvPr>
        </p:nvSpPr>
        <p:spPr>
          <a:xfrm>
            <a:off x="1754458" y="2625145"/>
            <a:ext cx="9046364" cy="2925387"/>
          </a:xfrm>
          <a:effectLst/>
        </p:spPr>
        <p:txBody>
          <a:bodyPr>
            <a:normAutofit fontScale="77500" lnSpcReduction="20000"/>
          </a:bodyPr>
          <a:lstStyle/>
          <a:p>
            <a:pPr>
              <a:lnSpc>
                <a:spcPct val="150000"/>
              </a:lnSpc>
              <a:spcAft>
                <a:spcPts val="600"/>
              </a:spcAft>
            </a:pPr>
            <a:r>
              <a:rPr lang="es-CO" sz="3500" dirty="0">
                <a:solidFill>
                  <a:schemeClr val="bg1"/>
                </a:solidFill>
                <a:latin typeface="Arial Rounded MT Bold" charset="0"/>
                <a:ea typeface="Arial Rounded MT Bold" charset="0"/>
                <a:cs typeface="Arial Rounded MT Bold" charset="0"/>
              </a:rPr>
              <a:t>Secretaría de Educación del Distrito</a:t>
            </a:r>
          </a:p>
          <a:p>
            <a:pPr>
              <a:lnSpc>
                <a:spcPct val="150000"/>
              </a:lnSpc>
              <a:spcAft>
                <a:spcPts val="600"/>
              </a:spcAft>
            </a:pPr>
            <a:r>
              <a:rPr lang="es-CO" sz="3500" dirty="0">
                <a:solidFill>
                  <a:schemeClr val="bg1"/>
                </a:solidFill>
                <a:latin typeface="Arial Rounded MT Bold" charset="0"/>
                <a:ea typeface="Arial Rounded MT Bold" charset="0"/>
                <a:cs typeface="Arial Rounded MT Bold" charset="0"/>
              </a:rPr>
              <a:t>Nivel Central – Nivel Local – Nivel Institucional</a:t>
            </a:r>
            <a:br>
              <a:rPr lang="es-CO" dirty="0">
                <a:solidFill>
                  <a:schemeClr val="bg1"/>
                </a:solidFill>
                <a:latin typeface="Arial Rounded MT Bold" charset="0"/>
                <a:ea typeface="Arial Rounded MT Bold" charset="0"/>
                <a:cs typeface="Arial Rounded MT Bold" charset="0"/>
              </a:rPr>
            </a:br>
            <a:endParaRPr lang="es-CO" dirty="0">
              <a:solidFill>
                <a:schemeClr val="bg1"/>
              </a:solidFill>
              <a:latin typeface="Arial Rounded MT Bold" charset="0"/>
              <a:ea typeface="Arial Rounded MT Bold" charset="0"/>
              <a:cs typeface="Arial Rounded MT Bold" charset="0"/>
            </a:endParaRPr>
          </a:p>
          <a:p>
            <a:pPr>
              <a:lnSpc>
                <a:spcPct val="150000"/>
              </a:lnSpc>
              <a:spcAft>
                <a:spcPts val="600"/>
              </a:spcAft>
            </a:pPr>
            <a:r>
              <a:rPr lang="es-CO" dirty="0">
                <a:solidFill>
                  <a:schemeClr val="bg1"/>
                </a:solidFill>
                <a:latin typeface="Arial Rounded MT Bold" charset="0"/>
                <a:ea typeface="Arial Rounded MT Bold" charset="0"/>
                <a:cs typeface="Arial Rounded MT Bold" charset="0"/>
              </a:rPr>
              <a:t>Subsecretaría de Gestión Institucional</a:t>
            </a:r>
            <a:br>
              <a:rPr lang="es-CO" dirty="0">
                <a:solidFill>
                  <a:schemeClr val="bg1"/>
                </a:solidFill>
                <a:latin typeface="Arial Rounded MT Bold" charset="0"/>
                <a:ea typeface="Arial Rounded MT Bold" charset="0"/>
                <a:cs typeface="Arial Rounded MT Bold" charset="0"/>
              </a:rPr>
            </a:br>
            <a:r>
              <a:rPr lang="es-CO" dirty="0">
                <a:solidFill>
                  <a:schemeClr val="bg1"/>
                </a:solidFill>
                <a:latin typeface="Arial Rounded MT Bold" charset="0"/>
                <a:ea typeface="Arial Rounded MT Bold" charset="0"/>
                <a:cs typeface="Arial Rounded MT Bold" charset="0"/>
              </a:rPr>
              <a:t>Dirección de Servicios Administrativos</a:t>
            </a:r>
            <a:br>
              <a:rPr lang="es-CO" dirty="0">
                <a:solidFill>
                  <a:schemeClr val="bg1"/>
                </a:solidFill>
                <a:latin typeface="Arial Rounded MT Bold" charset="0"/>
                <a:ea typeface="Arial Rounded MT Bold" charset="0"/>
                <a:cs typeface="Arial Rounded MT Bold" charset="0"/>
              </a:rPr>
            </a:br>
            <a:r>
              <a:rPr lang="es-CO" dirty="0">
                <a:solidFill>
                  <a:schemeClr val="bg1"/>
                </a:solidFill>
                <a:latin typeface="Arial Rounded MT Bold" charset="0"/>
                <a:ea typeface="Arial Rounded MT Bold" charset="0"/>
                <a:cs typeface="Arial Rounded MT Bold" charset="0"/>
              </a:rPr>
              <a:t>Oficina de Servicio al Ciudadano</a:t>
            </a:r>
          </a:p>
        </p:txBody>
      </p:sp>
      <p:pic>
        <p:nvPicPr>
          <p:cNvPr id="1026" name="Picture 2" descr="Resultado de imagen para LOGO BOGOTA MEJOR PARA TOD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8685" y="5811863"/>
            <a:ext cx="1817851" cy="75778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1563330" y="6673334"/>
            <a:ext cx="473206" cy="369332"/>
          </a:xfrm>
          <a:prstGeom prst="rect">
            <a:avLst/>
          </a:prstGeom>
          <a:noFill/>
        </p:spPr>
        <p:txBody>
          <a:bodyPr wrap="none" rtlCol="0">
            <a:spAutoFit/>
          </a:bodyPr>
          <a:lstStyle/>
          <a:p>
            <a:r>
              <a:rPr lang="es-CO" dirty="0">
                <a:solidFill>
                  <a:schemeClr val="bg1"/>
                </a:solidFill>
                <a:latin typeface="Freestyle Script" panose="030804020302050B0404" pitchFamily="66" charset="0"/>
              </a:rPr>
              <a:t>NLR</a:t>
            </a:r>
          </a:p>
        </p:txBody>
      </p:sp>
      <p:sp>
        <p:nvSpPr>
          <p:cNvPr id="7" name="Rectángulo 6">
            <a:extLst>
              <a:ext uri="{FF2B5EF4-FFF2-40B4-BE49-F238E27FC236}">
                <a16:creationId xmlns:a16="http://schemas.microsoft.com/office/drawing/2014/main" id="{6C552D31-D2B1-4727-830E-A15CFFA7FBD3}"/>
              </a:ext>
            </a:extLst>
          </p:cNvPr>
          <p:cNvSpPr/>
          <p:nvPr/>
        </p:nvSpPr>
        <p:spPr>
          <a:xfrm>
            <a:off x="155464" y="6378333"/>
            <a:ext cx="4817537" cy="523220"/>
          </a:xfrm>
          <a:prstGeom prst="rect">
            <a:avLst/>
          </a:prstGeom>
        </p:spPr>
        <p:txBody>
          <a:bodyPr wrap="non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400" dirty="0">
                <a:solidFill>
                  <a:schemeClr val="bg1"/>
                </a:solidFill>
                <a:latin typeface="Arial Rounded MT Bold" charset="0"/>
              </a:rPr>
              <a:t>Elaboro: Narda Lizeth Rodriguez</a:t>
            </a:r>
          </a:p>
          <a:p>
            <a:r>
              <a:rPr lang="es-CO" sz="1400" dirty="0">
                <a:solidFill>
                  <a:schemeClr val="bg1"/>
                </a:solidFill>
                <a:latin typeface="Arial Rounded MT Bold" charset="0"/>
              </a:rPr>
              <a:t>                 Profesional Oficina de Servicio al Ciudadano</a:t>
            </a:r>
            <a:endParaRPr lang="es-CO" sz="1400" dirty="0"/>
          </a:p>
        </p:txBody>
      </p:sp>
      <p:pic>
        <p:nvPicPr>
          <p:cNvPr id="9" name="Imagen 8">
            <a:extLst>
              <a:ext uri="{FF2B5EF4-FFF2-40B4-BE49-F238E27FC236}">
                <a16:creationId xmlns:a16="http://schemas.microsoft.com/office/drawing/2014/main" id="{C9049624-696B-4A1A-B021-3174AC09A8F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99000"/>
                    </a14:imgEffect>
                  </a14:imgLayer>
                </a14:imgProps>
              </a:ext>
            </a:extLst>
          </a:blip>
          <a:stretch>
            <a:fillRect/>
          </a:stretch>
        </p:blipFill>
        <p:spPr>
          <a:xfrm>
            <a:off x="1102330" y="5953209"/>
            <a:ext cx="1304255" cy="405916"/>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565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9816" y="155050"/>
            <a:ext cx="11632368" cy="573821"/>
          </a:xfrm>
        </p:spPr>
        <p:txBody>
          <a:bodyPr>
            <a:normAutofit fontScale="90000"/>
          </a:bodyPr>
          <a:lstStyle/>
          <a:p>
            <a:pPr algn="ctr"/>
            <a:r>
              <a:rPr lang="es-ES" sz="2700" b="1" dirty="0">
                <a:solidFill>
                  <a:srgbClr val="25A1D7"/>
                </a:solidFill>
                <a:latin typeface="Arial Rounded MT Bold" charset="0"/>
              </a:rPr>
              <a:t>TOP 3 en participación por dependencias en los requerimientos registrados en “</a:t>
            </a:r>
            <a:r>
              <a:rPr lang="es-ES_tradnl" sz="2800" b="1" dirty="0">
                <a:solidFill>
                  <a:srgbClr val="25A1D7"/>
                </a:solidFill>
                <a:latin typeface="Arial Rounded MT Bold" charset="0"/>
              </a:rPr>
              <a:t>Bogotá te Escucha</a:t>
            </a:r>
            <a:r>
              <a:rPr lang="es-ES" sz="2700" b="1" dirty="0">
                <a:solidFill>
                  <a:srgbClr val="25A1D7"/>
                </a:solidFill>
                <a:latin typeface="Arial Rounded MT Bold" charset="0"/>
              </a:rPr>
              <a:t>” por Sector – (Central y Local) diciembre de 2019</a:t>
            </a:r>
            <a:br>
              <a:rPr lang="es-CO" sz="2700" dirty="0">
                <a:highlight>
                  <a:srgbClr val="FFFF00"/>
                </a:highlight>
              </a:rPr>
            </a:br>
            <a:endParaRPr lang="es-CO" sz="2700" dirty="0">
              <a:solidFill>
                <a:srgbClr val="25A1D7"/>
              </a:solidFill>
              <a:highlight>
                <a:srgbClr val="FFFF00"/>
              </a:highlight>
              <a:latin typeface="Arial Rounded MT Bold" charset="0"/>
            </a:endParaRPr>
          </a:p>
        </p:txBody>
      </p:sp>
      <p:graphicFrame>
        <p:nvGraphicFramePr>
          <p:cNvPr id="6" name="Gráfico 5">
            <a:extLst>
              <a:ext uri="{FF2B5EF4-FFF2-40B4-BE49-F238E27FC236}">
                <a16:creationId xmlns:a16="http://schemas.microsoft.com/office/drawing/2014/main" id="{00000000-0008-0000-0400-00000F000000}"/>
              </a:ext>
            </a:extLst>
          </p:cNvPr>
          <p:cNvGraphicFramePr>
            <a:graphicFrameLocks/>
          </p:cNvGraphicFramePr>
          <p:nvPr>
            <p:extLst>
              <p:ext uri="{D42A27DB-BD31-4B8C-83A1-F6EECF244321}">
                <p14:modId xmlns:p14="http://schemas.microsoft.com/office/powerpoint/2010/main" val="2064799025"/>
              </p:ext>
            </p:extLst>
          </p:nvPr>
        </p:nvGraphicFramePr>
        <p:xfrm>
          <a:off x="387096" y="1307592"/>
          <a:ext cx="3590544" cy="4800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a:extLst>
              <a:ext uri="{FF2B5EF4-FFF2-40B4-BE49-F238E27FC236}">
                <a16:creationId xmlns:a16="http://schemas.microsoft.com/office/drawing/2014/main" id="{00000000-0008-0000-0400-000011000000}"/>
              </a:ext>
            </a:extLst>
          </p:cNvPr>
          <p:cNvGraphicFramePr>
            <a:graphicFrameLocks/>
          </p:cNvGraphicFramePr>
          <p:nvPr>
            <p:extLst>
              <p:ext uri="{D42A27DB-BD31-4B8C-83A1-F6EECF244321}">
                <p14:modId xmlns:p14="http://schemas.microsoft.com/office/powerpoint/2010/main" val="3388317036"/>
              </p:ext>
            </p:extLst>
          </p:nvPr>
        </p:nvGraphicFramePr>
        <p:xfrm>
          <a:off x="4300728" y="1307592"/>
          <a:ext cx="3590544" cy="4800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a:extLst>
              <a:ext uri="{FF2B5EF4-FFF2-40B4-BE49-F238E27FC236}">
                <a16:creationId xmlns:a16="http://schemas.microsoft.com/office/drawing/2014/main" id="{2C54E68F-57B5-44ED-8051-C0D36EDFAE03}"/>
              </a:ext>
            </a:extLst>
          </p:cNvPr>
          <p:cNvGraphicFramePr>
            <a:graphicFrameLocks/>
          </p:cNvGraphicFramePr>
          <p:nvPr>
            <p:extLst>
              <p:ext uri="{D42A27DB-BD31-4B8C-83A1-F6EECF244321}">
                <p14:modId xmlns:p14="http://schemas.microsoft.com/office/powerpoint/2010/main" val="2412106010"/>
              </p:ext>
            </p:extLst>
          </p:nvPr>
        </p:nvGraphicFramePr>
        <p:xfrm>
          <a:off x="8214360" y="1307593"/>
          <a:ext cx="3590544" cy="48005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35659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725DD32-EB11-4AA1-BBE8-2F602A89ACB3}"/>
              </a:ext>
            </a:extLst>
          </p:cNvPr>
          <p:cNvSpPr/>
          <p:nvPr/>
        </p:nvSpPr>
        <p:spPr>
          <a:xfrm>
            <a:off x="361043" y="1358716"/>
            <a:ext cx="6814315" cy="500796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3313113" lvl="1" indent="-3133725" algn="ctr" fontAlgn="b">
              <a:defRPr/>
            </a:pPr>
            <a:r>
              <a:rPr lang="es-CO" sz="1600" b="1" dirty="0">
                <a:solidFill>
                  <a:schemeClr val="tx1"/>
                </a:solidFill>
                <a:latin typeface="Arial Rounded MT Bold" panose="020F0704030504030204" pitchFamily="34" charset="0"/>
              </a:rPr>
              <a:t> Las Direcciones Locales (Bosa y Kennedy)</a:t>
            </a:r>
          </a:p>
          <a:p>
            <a:pPr algn="ctr" fontAlgn="b">
              <a:defRPr/>
            </a:pPr>
            <a:endParaRPr lang="es-ES" sz="1500" dirty="0">
              <a:solidFill>
                <a:schemeClr val="tx1"/>
              </a:solidFill>
              <a:latin typeface="Arial Rounded MT Bold" panose="020F0704030504030204" pitchFamily="34" charset="0"/>
            </a:endParaRPr>
          </a:p>
          <a:p>
            <a:pPr algn="just"/>
            <a:r>
              <a:rPr lang="es-ES" sz="1500" dirty="0">
                <a:solidFill>
                  <a:schemeClr val="tx1"/>
                </a:solidFill>
                <a:latin typeface="Arial Rounded MT Bold" panose="020F0704030504030204" pitchFamily="34" charset="0"/>
              </a:rPr>
              <a:t>El comportamiento de las direcciones Locales es similar, estas en particular, son Direcciones que quedan en zonas deficitarias, y los principales temas son Solicitudes de Cupo Escolar, Traslado de Estudiante, No conformidad con el cupo asignado, cambio de jornada asignada, reclamos por la Deficiencia en la prestación del servicio, Matoneo Bullying y o Violencia Escolar, solicitud de acceso a la información, cobros no autorizados, no cubrimiento de ruta escolar, novedades del estudiante en el sistema de matricula, Quejas Docentes y Quejas Administrativas, son los subtemas más reiterados por la ciudadanía.</a:t>
            </a:r>
            <a:r>
              <a:rPr lang="es-CO" sz="1500" dirty="0">
                <a:solidFill>
                  <a:schemeClr val="tx1"/>
                </a:solidFill>
                <a:latin typeface="Arial Rounded MT Bold" panose="020F0704030504030204" pitchFamily="34" charset="0"/>
              </a:rPr>
              <a:t> </a:t>
            </a:r>
          </a:p>
          <a:p>
            <a:pPr algn="just"/>
            <a:endParaRPr lang="es-CO" sz="1500" dirty="0">
              <a:solidFill>
                <a:schemeClr val="tx1"/>
              </a:solidFill>
              <a:latin typeface="Arial Rounded MT Bold" panose="020F0704030504030204" pitchFamily="34" charset="0"/>
            </a:endParaRPr>
          </a:p>
          <a:p>
            <a:pPr algn="just"/>
            <a:r>
              <a:rPr lang="es-CO" sz="1500" dirty="0">
                <a:solidFill>
                  <a:schemeClr val="tx1"/>
                </a:solidFill>
                <a:latin typeface="Arial Rounded MT Bold" panose="020F0704030504030204" pitchFamily="34" charset="0"/>
              </a:rPr>
              <a:t>En Dirección Local de Bosa se recibieron 492 requerimientos de los Cuales 433 eran derecho de petición de interés particular, 38 fueron quejas, 10 derechos de petición de interés general, 7reclamos, 2 solicitud de acceso a la información 1 solicitud de copia, y 1 consulta.</a:t>
            </a:r>
          </a:p>
          <a:p>
            <a:pPr algn="just"/>
            <a:endParaRPr lang="es-ES" sz="1500" dirty="0">
              <a:solidFill>
                <a:schemeClr val="tx1"/>
              </a:solidFill>
              <a:latin typeface="Arial Rounded MT Bold" panose="020F0704030504030204" pitchFamily="34" charset="0"/>
            </a:endParaRPr>
          </a:p>
          <a:p>
            <a:pPr algn="just" fontAlgn="b">
              <a:defRPr/>
            </a:pPr>
            <a:r>
              <a:rPr lang="es-CO" sz="1500" dirty="0">
                <a:solidFill>
                  <a:schemeClr val="tx1"/>
                </a:solidFill>
                <a:latin typeface="Arial Rounded MT Bold" panose="020F0704030504030204" pitchFamily="34" charset="0"/>
              </a:rPr>
              <a:t>La Dirección Local de Kennedy atendió 58 quejas, 14 derecho de petición de interés particular, 11 consultas, 8 reclamos, 5 derechos de petición de interés general, y 1 de solicitud de acceso a la Información</a:t>
            </a:r>
          </a:p>
        </p:txBody>
      </p:sp>
      <p:sp>
        <p:nvSpPr>
          <p:cNvPr id="2" name="Título 1"/>
          <p:cNvSpPr>
            <a:spLocks noGrp="1"/>
          </p:cNvSpPr>
          <p:nvPr>
            <p:ph type="title"/>
          </p:nvPr>
        </p:nvSpPr>
        <p:spPr>
          <a:xfrm>
            <a:off x="361043" y="337029"/>
            <a:ext cx="11469914" cy="573821"/>
          </a:xfrm>
        </p:spPr>
        <p:txBody>
          <a:bodyPr>
            <a:normAutofit fontScale="90000"/>
          </a:bodyPr>
          <a:lstStyle/>
          <a:p>
            <a:pPr algn="ctr"/>
            <a:r>
              <a:rPr lang="es-ES" sz="2700" b="1" dirty="0">
                <a:solidFill>
                  <a:srgbClr val="25A1D7"/>
                </a:solidFill>
                <a:latin typeface="Arial Rounded MT Bold" panose="020F0704030504030204" pitchFamily="34" charset="0"/>
              </a:rPr>
              <a:t>TOP 3 en participación por dependencias en los requerimientos registrados en “</a:t>
            </a:r>
            <a:r>
              <a:rPr lang="es-ES_tradnl" sz="2800" b="1" dirty="0">
                <a:solidFill>
                  <a:srgbClr val="25A1D7"/>
                </a:solidFill>
                <a:latin typeface="Arial Rounded MT Bold" panose="020F0704030504030204" pitchFamily="34" charset="0"/>
              </a:rPr>
              <a:t>Bogotá te Escucha</a:t>
            </a:r>
            <a:r>
              <a:rPr lang="es-ES" sz="2700" b="1" dirty="0">
                <a:solidFill>
                  <a:srgbClr val="25A1D7"/>
                </a:solidFill>
                <a:latin typeface="Arial Rounded MT Bold" panose="020F0704030504030204" pitchFamily="34" charset="0"/>
              </a:rPr>
              <a:t>” por Sector – (Central y Local) diciembre de 2019.</a:t>
            </a:r>
            <a:br>
              <a:rPr lang="es-CO" sz="2700" dirty="0">
                <a:latin typeface="Arial Rounded MT Bold" panose="020F0704030504030204" pitchFamily="34" charset="0"/>
              </a:rPr>
            </a:br>
            <a:endParaRPr lang="es-CO" sz="2700" dirty="0">
              <a:solidFill>
                <a:srgbClr val="25A1D7"/>
              </a:solidFill>
              <a:latin typeface="Arial Rounded MT Bold" panose="020F0704030504030204" pitchFamily="34" charset="0"/>
            </a:endParaRPr>
          </a:p>
        </p:txBody>
      </p:sp>
      <p:sp>
        <p:nvSpPr>
          <p:cNvPr id="4" name="Rectángulo 3">
            <a:extLst>
              <a:ext uri="{FF2B5EF4-FFF2-40B4-BE49-F238E27FC236}">
                <a16:creationId xmlns:a16="http://schemas.microsoft.com/office/drawing/2014/main" id="{D11B0173-3765-4E1B-8423-71921F698F73}"/>
              </a:ext>
            </a:extLst>
          </p:cNvPr>
          <p:cNvSpPr/>
          <p:nvPr/>
        </p:nvSpPr>
        <p:spPr>
          <a:xfrm>
            <a:off x="7461504" y="1358716"/>
            <a:ext cx="4369453" cy="500796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3313113" lvl="1" indent="-3133725" algn="ctr" fontAlgn="b">
              <a:defRPr/>
            </a:pPr>
            <a:r>
              <a:rPr lang="es-CO" sz="1600" b="1" dirty="0">
                <a:solidFill>
                  <a:schemeClr val="tx1"/>
                </a:solidFill>
                <a:latin typeface="Arial Rounded MT Bold" panose="020F0704030504030204" pitchFamily="34" charset="0"/>
              </a:rPr>
              <a:t>Dirección de Cobertura</a:t>
            </a:r>
          </a:p>
          <a:p>
            <a:pPr marL="3313113" lvl="1" indent="-3133725" algn="ctr" fontAlgn="b">
              <a:defRPr/>
            </a:pPr>
            <a:endParaRPr lang="es-CO" sz="1600" b="1" dirty="0">
              <a:solidFill>
                <a:schemeClr val="tx1"/>
              </a:solidFill>
              <a:latin typeface="Arial Rounded MT Bold" panose="020F0704030504030204" pitchFamily="34" charset="0"/>
            </a:endParaRPr>
          </a:p>
          <a:p>
            <a:pPr marL="3175" lvl="1" indent="-3175" algn="just" fontAlgn="b">
              <a:defRPr/>
            </a:pPr>
            <a:r>
              <a:rPr lang="es-CO" sz="1600" dirty="0">
                <a:solidFill>
                  <a:schemeClr val="tx1"/>
                </a:solidFill>
                <a:latin typeface="Arial Rounded MT Bold" panose="020F0704030504030204" pitchFamily="34" charset="0"/>
              </a:rPr>
              <a:t>De los 124 requerimientos que recibió esta oficina, 103 fueron específicamente  solicitud de cupos escolares, los demás temas eran variados, tal como información general, unificación de hermanos, cambio de jornada, retiro de SIMAT, deficiencia en la prestación del servicio. </a:t>
            </a:r>
          </a:p>
          <a:p>
            <a:pPr marL="3175" lvl="1" indent="-3175" algn="just" fontAlgn="b">
              <a:defRPr/>
            </a:pPr>
            <a:endParaRPr lang="es-CO" sz="1600" dirty="0">
              <a:solidFill>
                <a:schemeClr val="tx1"/>
              </a:solidFill>
              <a:latin typeface="Arial Rounded MT Bold" panose="020F0704030504030204" pitchFamily="34" charset="0"/>
            </a:endParaRPr>
          </a:p>
          <a:p>
            <a:pPr marL="3175" lvl="1" indent="-3175" algn="just" fontAlgn="b">
              <a:defRPr/>
            </a:pPr>
            <a:r>
              <a:rPr lang="es-CO" sz="1600" dirty="0">
                <a:solidFill>
                  <a:schemeClr val="tx1"/>
                </a:solidFill>
                <a:latin typeface="Arial Rounded MT Bold" panose="020F0704030504030204" pitchFamily="34" charset="0"/>
              </a:rPr>
              <a:t>Los tipos de requerimiento mas utilizados fueron queja con 60 peticiones, Derecho de petición de interés particular con 47, Solicitud de acceso a la información y derecho de petición de interés general, recibieron 5 requerimientos cada uno, 2 reclamos, 1 sugerencia y 1 solicitud de copia</a:t>
            </a:r>
          </a:p>
          <a:p>
            <a:pPr marL="182563" lvl="1" indent="-3175" fontAlgn="b">
              <a:defRPr/>
            </a:pPr>
            <a:endParaRPr lang="es-CO" sz="1600" dirty="0">
              <a:solidFill>
                <a:schemeClr val="tx1"/>
              </a:solidFill>
              <a:latin typeface="Arial Rounded MT Bold" panose="020F0704030504030204" pitchFamily="34" charset="0"/>
            </a:endParaRPr>
          </a:p>
          <a:p>
            <a:pPr marL="182563" lvl="1" indent="-3175" fontAlgn="b">
              <a:defRPr/>
            </a:pPr>
            <a:endParaRPr lang="es-CO" sz="16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515656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0441"/>
            <a:ext cx="10515600" cy="573821"/>
          </a:xfrm>
        </p:spPr>
        <p:txBody>
          <a:bodyPr>
            <a:normAutofit fontScale="90000"/>
          </a:bodyPr>
          <a:lstStyle/>
          <a:p>
            <a:pPr algn="ctr"/>
            <a:r>
              <a:rPr lang="es-ES" sz="2700" b="1" dirty="0">
                <a:solidFill>
                  <a:srgbClr val="25A1D7"/>
                </a:solidFill>
                <a:latin typeface="Arial Rounded MT Bold" charset="0"/>
              </a:rPr>
              <a:t>Participación por dependencia en los requerimientos registrados en “</a:t>
            </a:r>
            <a:r>
              <a:rPr lang="es-ES_tradnl" sz="2800" b="1" dirty="0">
                <a:solidFill>
                  <a:srgbClr val="25A1D7"/>
                </a:solidFill>
                <a:latin typeface="Arial Rounded MT Bold" charset="0"/>
              </a:rPr>
              <a:t>Bogotá te Escucha</a:t>
            </a:r>
            <a:r>
              <a:rPr lang="es-ES" sz="2700" b="1" dirty="0">
                <a:solidFill>
                  <a:srgbClr val="25A1D7"/>
                </a:solidFill>
                <a:latin typeface="Arial Rounded MT Bold" charset="0"/>
              </a:rPr>
              <a:t>” por Sector – (Institucional) a diciembre de 2019</a:t>
            </a:r>
            <a:br>
              <a:rPr lang="es-CO" sz="2700" dirty="0"/>
            </a:br>
            <a:endParaRPr lang="es-CO" sz="2700" dirty="0">
              <a:solidFill>
                <a:srgbClr val="25A1D7"/>
              </a:solidFill>
              <a:latin typeface="Arial Rounded MT Bold" charset="0"/>
            </a:endParaRPr>
          </a:p>
        </p:txBody>
      </p:sp>
      <p:graphicFrame>
        <p:nvGraphicFramePr>
          <p:cNvPr id="8" name="Tabla 7"/>
          <p:cNvGraphicFramePr>
            <a:graphicFrameLocks noGrp="1"/>
          </p:cNvGraphicFramePr>
          <p:nvPr>
            <p:extLst>
              <p:ext uri="{D42A27DB-BD31-4B8C-83A1-F6EECF244321}">
                <p14:modId xmlns:p14="http://schemas.microsoft.com/office/powerpoint/2010/main" val="3464080091"/>
              </p:ext>
            </p:extLst>
          </p:nvPr>
        </p:nvGraphicFramePr>
        <p:xfrm>
          <a:off x="1893756" y="1432700"/>
          <a:ext cx="8825813" cy="4885772"/>
        </p:xfrm>
        <a:graphic>
          <a:graphicData uri="http://schemas.openxmlformats.org/drawingml/2006/table">
            <a:tbl>
              <a:tblPr>
                <a:tableStyleId>{5C22544A-7EE6-4342-B048-85BDC9FD1C3A}</a:tableStyleId>
              </a:tblPr>
              <a:tblGrid>
                <a:gridCol w="6837459">
                  <a:extLst>
                    <a:ext uri="{9D8B030D-6E8A-4147-A177-3AD203B41FA5}">
                      <a16:colId xmlns:a16="http://schemas.microsoft.com/office/drawing/2014/main" val="532196902"/>
                    </a:ext>
                  </a:extLst>
                </a:gridCol>
                <a:gridCol w="1988354">
                  <a:extLst>
                    <a:ext uri="{9D8B030D-6E8A-4147-A177-3AD203B41FA5}">
                      <a16:colId xmlns:a16="http://schemas.microsoft.com/office/drawing/2014/main" val="447935247"/>
                    </a:ext>
                  </a:extLst>
                </a:gridCol>
              </a:tblGrid>
              <a:tr h="756864">
                <a:tc>
                  <a:txBody>
                    <a:bodyPr/>
                    <a:lstStyle/>
                    <a:p>
                      <a:pPr algn="ctr" fontAlgn="ctr"/>
                      <a:r>
                        <a:rPr lang="es-CO" sz="1600" b="1" u="none" strike="noStrike" dirty="0">
                          <a:effectLst/>
                          <a:latin typeface="Arial Rounded MT Bold" panose="020F0704030504030204" pitchFamily="34" charset="0"/>
                        </a:rPr>
                        <a:t>Dependencia</a:t>
                      </a:r>
                      <a:endParaRPr lang="es-CO" sz="1600" b="1"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algn="ctr" fontAlgn="ctr"/>
                      <a:r>
                        <a:rPr lang="es-CO" sz="1600" b="1" u="none" strike="noStrike" dirty="0">
                          <a:solidFill>
                            <a:schemeClr val="tx1"/>
                          </a:solidFill>
                          <a:effectLst/>
                          <a:latin typeface="Arial Rounded MT Bold" panose="020F0704030504030204" pitchFamily="34" charset="0"/>
                        </a:rPr>
                        <a:t>Número Peticiones</a:t>
                      </a:r>
                      <a:endParaRPr lang="es-CO" sz="1600" b="1" i="0" u="none" strike="noStrike" dirty="0">
                        <a:solidFill>
                          <a:schemeClr val="tx1"/>
                        </a:solidFill>
                        <a:effectLst/>
                        <a:latin typeface="Arial Rounded MT Bold" panose="020F0704030504030204" pitchFamily="34" charset="0"/>
                      </a:endParaRPr>
                    </a:p>
                  </a:txBody>
                  <a:tcPr marL="9525" marR="9525" marT="9525" marB="0" anchor="ctr">
                    <a:noFill/>
                  </a:tcPr>
                </a:tc>
                <a:extLst>
                  <a:ext uri="{0D108BD9-81ED-4DB2-BD59-A6C34878D82A}">
                    <a16:rowId xmlns:a16="http://schemas.microsoft.com/office/drawing/2014/main" val="2272312867"/>
                  </a:ext>
                </a:extLst>
              </a:tr>
              <a:tr h="319254">
                <a:tc>
                  <a:txBody>
                    <a:bodyPr/>
                    <a:lstStyle/>
                    <a:p>
                      <a:pPr algn="l" fontAlgn="b"/>
                      <a:r>
                        <a:rPr lang="pt-BR" sz="1600" b="0" i="0" u="none" strike="noStrike">
                          <a:solidFill>
                            <a:srgbClr val="000000"/>
                          </a:solidFill>
                          <a:effectLst/>
                          <a:latin typeface="Arial Rounded MT Bold" panose="020F0704030504030204" pitchFamily="34" charset="0"/>
                        </a:rPr>
                        <a:t>6010 - 32 Colegio Tomas Cipriano De Mosquera (IED)</a:t>
                      </a:r>
                    </a:p>
                  </a:txBody>
                  <a:tcPr marL="9525" marR="9525" marT="9525" marB="0" anchor="b">
                    <a:noFill/>
                  </a:tcPr>
                </a:tc>
                <a:tc>
                  <a:txBody>
                    <a:bodyPr/>
                    <a:lstStyle/>
                    <a:p>
                      <a:pPr algn="r" fontAlgn="b"/>
                      <a:r>
                        <a:rPr lang="es-CO" sz="1600" b="0" i="0" u="none" strike="noStrike">
                          <a:solidFill>
                            <a:srgbClr val="000000"/>
                          </a:solidFill>
                          <a:effectLst/>
                          <a:latin typeface="Arial Rounded MT Bold" panose="020F0704030504030204" pitchFamily="34" charset="0"/>
                        </a:rPr>
                        <a:t>3</a:t>
                      </a:r>
                    </a:p>
                  </a:txBody>
                  <a:tcPr marL="9525" marR="9525" marT="9525" marB="0" anchor="b">
                    <a:noFill/>
                  </a:tcPr>
                </a:tc>
                <a:extLst>
                  <a:ext uri="{0D108BD9-81ED-4DB2-BD59-A6C34878D82A}">
                    <a16:rowId xmlns:a16="http://schemas.microsoft.com/office/drawing/2014/main" val="3262590881"/>
                  </a:ext>
                </a:extLst>
              </a:tr>
              <a:tr h="319254">
                <a:tc>
                  <a:txBody>
                    <a:bodyPr/>
                    <a:lstStyle/>
                    <a:p>
                      <a:pPr algn="l" fontAlgn="b"/>
                      <a:r>
                        <a:rPr lang="it-IT" sz="1600" b="0" i="0" u="none" strike="noStrike">
                          <a:solidFill>
                            <a:srgbClr val="000000"/>
                          </a:solidFill>
                          <a:effectLst/>
                          <a:latin typeface="Arial Rounded MT Bold" panose="020F0704030504030204" pitchFamily="34" charset="0"/>
                        </a:rPr>
                        <a:t>6010 - 14 Colegio La Palestina (IED)</a:t>
                      </a:r>
                    </a:p>
                  </a:txBody>
                  <a:tcPr marL="9525" marR="9525" marT="9525" marB="0" anchor="b">
                    <a:noFill/>
                  </a:tcPr>
                </a:tc>
                <a:tc>
                  <a:txBody>
                    <a:bodyPr/>
                    <a:lstStyle/>
                    <a:p>
                      <a:pPr algn="r" fontAlgn="b"/>
                      <a:r>
                        <a:rPr lang="es-CO" sz="1600" b="0" i="0" u="none" strike="noStrike">
                          <a:solidFill>
                            <a:srgbClr val="000000"/>
                          </a:solidFill>
                          <a:effectLst/>
                          <a:latin typeface="Arial Rounded MT Bold" panose="020F0704030504030204" pitchFamily="34" charset="0"/>
                        </a:rPr>
                        <a:t>2</a:t>
                      </a:r>
                    </a:p>
                  </a:txBody>
                  <a:tcPr marL="9525" marR="9525" marT="9525" marB="0" anchor="b">
                    <a:noFill/>
                  </a:tcPr>
                </a:tc>
                <a:extLst>
                  <a:ext uri="{0D108BD9-81ED-4DB2-BD59-A6C34878D82A}">
                    <a16:rowId xmlns:a16="http://schemas.microsoft.com/office/drawing/2014/main" val="3822690475"/>
                  </a:ext>
                </a:extLst>
              </a:tr>
              <a:tr h="319254">
                <a:tc>
                  <a:txBody>
                    <a:bodyPr/>
                    <a:lstStyle/>
                    <a:p>
                      <a:pPr algn="l" fontAlgn="b"/>
                      <a:r>
                        <a:rPr lang="it-IT" sz="1600" b="0" i="0" u="none" strike="noStrike">
                          <a:solidFill>
                            <a:srgbClr val="000000"/>
                          </a:solidFill>
                          <a:effectLst/>
                          <a:latin typeface="Arial Rounded MT Bold" panose="020F0704030504030204" pitchFamily="34" charset="0"/>
                        </a:rPr>
                        <a:t>6007 - 23 Colegio Nuevo Chile (IED)</a:t>
                      </a:r>
                    </a:p>
                  </a:txBody>
                  <a:tcPr marL="9525" marR="9525" marT="9525" marB="0" anchor="b">
                    <a:noFill/>
                  </a:tcPr>
                </a:tc>
                <a:tc>
                  <a:txBody>
                    <a:bodyPr/>
                    <a:lstStyle/>
                    <a:p>
                      <a:pPr algn="r" fontAlgn="b"/>
                      <a:r>
                        <a:rPr lang="es-CO" sz="1600" b="0" i="0" u="none" strike="noStrike">
                          <a:solidFill>
                            <a:srgbClr val="000000"/>
                          </a:solidFill>
                          <a:effectLst/>
                          <a:latin typeface="Arial Rounded MT Bold" panose="020F0704030504030204" pitchFamily="34" charset="0"/>
                        </a:rPr>
                        <a:t>1</a:t>
                      </a:r>
                    </a:p>
                  </a:txBody>
                  <a:tcPr marL="9525" marR="9525" marT="9525" marB="0" anchor="b">
                    <a:noFill/>
                  </a:tcPr>
                </a:tc>
                <a:extLst>
                  <a:ext uri="{0D108BD9-81ED-4DB2-BD59-A6C34878D82A}">
                    <a16:rowId xmlns:a16="http://schemas.microsoft.com/office/drawing/2014/main" val="2529307580"/>
                  </a:ext>
                </a:extLst>
              </a:tr>
              <a:tr h="319254">
                <a:tc>
                  <a:txBody>
                    <a:bodyPr/>
                    <a:lstStyle/>
                    <a:p>
                      <a:pPr algn="l" fontAlgn="b"/>
                      <a:r>
                        <a:rPr lang="it-IT" sz="1600" b="0" i="0" u="none" strike="noStrike">
                          <a:solidFill>
                            <a:srgbClr val="000000"/>
                          </a:solidFill>
                          <a:effectLst/>
                          <a:latin typeface="Arial Rounded MT Bold" panose="020F0704030504030204" pitchFamily="34" charset="0"/>
                        </a:rPr>
                        <a:t>6007 - 01 Colegio Alfonso Lopez Michelsen (IED)</a:t>
                      </a:r>
                    </a:p>
                  </a:txBody>
                  <a:tcPr marL="9525" marR="9525" marT="9525" marB="0" anchor="b">
                    <a:noFill/>
                  </a:tcPr>
                </a:tc>
                <a:tc>
                  <a:txBody>
                    <a:bodyPr/>
                    <a:lstStyle/>
                    <a:p>
                      <a:pPr algn="r" fontAlgn="b"/>
                      <a:r>
                        <a:rPr lang="es-CO" sz="1600" b="0" i="0" u="none" strike="noStrike">
                          <a:solidFill>
                            <a:srgbClr val="000000"/>
                          </a:solidFill>
                          <a:effectLst/>
                          <a:latin typeface="Arial Rounded MT Bold" panose="020F0704030504030204" pitchFamily="34" charset="0"/>
                        </a:rPr>
                        <a:t>1</a:t>
                      </a:r>
                    </a:p>
                  </a:txBody>
                  <a:tcPr marL="9525" marR="9525" marT="9525" marB="0" anchor="b">
                    <a:noFill/>
                  </a:tcPr>
                </a:tc>
                <a:extLst>
                  <a:ext uri="{0D108BD9-81ED-4DB2-BD59-A6C34878D82A}">
                    <a16:rowId xmlns:a16="http://schemas.microsoft.com/office/drawing/2014/main" val="263619642"/>
                  </a:ext>
                </a:extLst>
              </a:tr>
              <a:tr h="319254">
                <a:tc>
                  <a:txBody>
                    <a:bodyPr/>
                    <a:lstStyle/>
                    <a:p>
                      <a:pPr algn="l" fontAlgn="b"/>
                      <a:r>
                        <a:rPr lang="es-CO" sz="1600" b="0" i="0" u="none" strike="noStrike">
                          <a:solidFill>
                            <a:srgbClr val="000000"/>
                          </a:solidFill>
                          <a:effectLst/>
                          <a:latin typeface="Arial Rounded MT Bold" panose="020F0704030504030204" pitchFamily="34" charset="0"/>
                        </a:rPr>
                        <a:t>6008 - 14 Colegio General Gustavo Rojas Pinilla (IED)</a:t>
                      </a:r>
                    </a:p>
                  </a:txBody>
                  <a:tcPr marL="9525" marR="9525" marT="9525" marB="0" anchor="b">
                    <a:noFill/>
                  </a:tcPr>
                </a:tc>
                <a:tc>
                  <a:txBody>
                    <a:bodyPr/>
                    <a:lstStyle/>
                    <a:p>
                      <a:pPr algn="r" fontAlgn="b"/>
                      <a:r>
                        <a:rPr lang="es-CO" sz="1600" b="0" i="0" u="none" strike="noStrike">
                          <a:solidFill>
                            <a:srgbClr val="000000"/>
                          </a:solidFill>
                          <a:effectLst/>
                          <a:latin typeface="Arial Rounded MT Bold" panose="020F0704030504030204" pitchFamily="34" charset="0"/>
                        </a:rPr>
                        <a:t>1</a:t>
                      </a:r>
                    </a:p>
                  </a:txBody>
                  <a:tcPr marL="9525" marR="9525" marT="9525" marB="0" anchor="b">
                    <a:noFill/>
                  </a:tcPr>
                </a:tc>
                <a:extLst>
                  <a:ext uri="{0D108BD9-81ED-4DB2-BD59-A6C34878D82A}">
                    <a16:rowId xmlns:a16="http://schemas.microsoft.com/office/drawing/2014/main" val="140132783"/>
                  </a:ext>
                </a:extLst>
              </a:tr>
              <a:tr h="319254">
                <a:tc>
                  <a:txBody>
                    <a:bodyPr/>
                    <a:lstStyle/>
                    <a:p>
                      <a:pPr algn="l" fontAlgn="b"/>
                      <a:r>
                        <a:rPr lang="es-MX" sz="1600" b="0" i="0" u="none" strike="noStrike">
                          <a:solidFill>
                            <a:srgbClr val="000000"/>
                          </a:solidFill>
                          <a:effectLst/>
                          <a:latin typeface="Arial Rounded MT Bold" panose="020F0704030504030204" pitchFamily="34" charset="0"/>
                        </a:rPr>
                        <a:t>6004 - 17 Colegio Juan Rey (IED)</a:t>
                      </a:r>
                    </a:p>
                  </a:txBody>
                  <a:tcPr marL="9525" marR="9525" marT="9525" marB="0" anchor="b">
                    <a:noFill/>
                  </a:tcPr>
                </a:tc>
                <a:tc>
                  <a:txBody>
                    <a:bodyPr/>
                    <a:lstStyle/>
                    <a:p>
                      <a:pPr algn="r" fontAlgn="b"/>
                      <a:r>
                        <a:rPr lang="es-CO" sz="1600" b="0" i="0" u="none" strike="noStrike">
                          <a:solidFill>
                            <a:srgbClr val="000000"/>
                          </a:solidFill>
                          <a:effectLst/>
                          <a:latin typeface="Arial Rounded MT Bold" panose="020F0704030504030204" pitchFamily="34" charset="0"/>
                        </a:rPr>
                        <a:t>1</a:t>
                      </a:r>
                    </a:p>
                  </a:txBody>
                  <a:tcPr marL="9525" marR="9525" marT="9525" marB="0" anchor="b">
                    <a:noFill/>
                  </a:tcPr>
                </a:tc>
                <a:extLst>
                  <a:ext uri="{0D108BD9-81ED-4DB2-BD59-A6C34878D82A}">
                    <a16:rowId xmlns:a16="http://schemas.microsoft.com/office/drawing/2014/main" val="3161444244"/>
                  </a:ext>
                </a:extLst>
              </a:tr>
              <a:tr h="282170">
                <a:tc>
                  <a:txBody>
                    <a:bodyPr/>
                    <a:lstStyle/>
                    <a:p>
                      <a:pPr algn="l" fontAlgn="b"/>
                      <a:r>
                        <a:rPr lang="it-IT" sz="1600" b="0" i="0" u="none" strike="noStrike">
                          <a:solidFill>
                            <a:srgbClr val="000000"/>
                          </a:solidFill>
                          <a:effectLst/>
                          <a:latin typeface="Arial Rounded MT Bold" panose="020F0704030504030204" pitchFamily="34" charset="0"/>
                        </a:rPr>
                        <a:t>6008 - 35 Colegio Prospero Pinzon (IED)</a:t>
                      </a:r>
                    </a:p>
                  </a:txBody>
                  <a:tcPr marL="9525" marR="9525" marT="9525" marB="0" anchor="b">
                    <a:noFill/>
                  </a:tcPr>
                </a:tc>
                <a:tc>
                  <a:txBody>
                    <a:bodyPr/>
                    <a:lstStyle/>
                    <a:p>
                      <a:pPr algn="r" fontAlgn="b"/>
                      <a:r>
                        <a:rPr lang="es-CO" sz="1600" b="0" i="0" u="none" strike="noStrike">
                          <a:solidFill>
                            <a:srgbClr val="000000"/>
                          </a:solidFill>
                          <a:effectLst/>
                          <a:latin typeface="Arial Rounded MT Bold" panose="020F0704030504030204" pitchFamily="34" charset="0"/>
                        </a:rPr>
                        <a:t>1</a:t>
                      </a:r>
                    </a:p>
                  </a:txBody>
                  <a:tcPr marL="9525" marR="9525" marT="9525" marB="0" anchor="b">
                    <a:noFill/>
                  </a:tcPr>
                </a:tc>
                <a:extLst>
                  <a:ext uri="{0D108BD9-81ED-4DB2-BD59-A6C34878D82A}">
                    <a16:rowId xmlns:a16="http://schemas.microsoft.com/office/drawing/2014/main" val="1708399871"/>
                  </a:ext>
                </a:extLst>
              </a:tr>
              <a:tr h="319254">
                <a:tc>
                  <a:txBody>
                    <a:bodyPr/>
                    <a:lstStyle/>
                    <a:p>
                      <a:pPr algn="l" fontAlgn="b"/>
                      <a:r>
                        <a:rPr lang="it-IT" sz="1600" b="0" i="0" u="none" strike="noStrike">
                          <a:solidFill>
                            <a:srgbClr val="000000"/>
                          </a:solidFill>
                          <a:effectLst/>
                          <a:latin typeface="Arial Rounded MT Bold" panose="020F0704030504030204" pitchFamily="34" charset="0"/>
                        </a:rPr>
                        <a:t>6007 - 14 Colegio Grancolombiano (IED)</a:t>
                      </a:r>
                    </a:p>
                  </a:txBody>
                  <a:tcPr marL="9525" marR="9525" marT="9525" marB="0" anchor="b">
                    <a:noFill/>
                  </a:tcPr>
                </a:tc>
                <a:tc>
                  <a:txBody>
                    <a:bodyPr/>
                    <a:lstStyle/>
                    <a:p>
                      <a:pPr algn="r" fontAlgn="b"/>
                      <a:r>
                        <a:rPr lang="es-CO" sz="1600" b="0" i="0" u="none" strike="noStrike">
                          <a:solidFill>
                            <a:srgbClr val="000000"/>
                          </a:solidFill>
                          <a:effectLst/>
                          <a:latin typeface="Arial Rounded MT Bold" panose="020F0704030504030204" pitchFamily="34" charset="0"/>
                        </a:rPr>
                        <a:t>1</a:t>
                      </a:r>
                    </a:p>
                  </a:txBody>
                  <a:tcPr marL="9525" marR="9525" marT="9525" marB="0" anchor="b">
                    <a:noFill/>
                  </a:tcPr>
                </a:tc>
                <a:extLst>
                  <a:ext uri="{0D108BD9-81ED-4DB2-BD59-A6C34878D82A}">
                    <a16:rowId xmlns:a16="http://schemas.microsoft.com/office/drawing/2014/main" val="2462837663"/>
                  </a:ext>
                </a:extLst>
              </a:tr>
              <a:tr h="319254">
                <a:tc>
                  <a:txBody>
                    <a:bodyPr/>
                    <a:lstStyle/>
                    <a:p>
                      <a:pPr algn="l" fontAlgn="b"/>
                      <a:r>
                        <a:rPr lang="es-MX" sz="1600" b="0" i="0" u="none" strike="noStrike">
                          <a:solidFill>
                            <a:srgbClr val="000000"/>
                          </a:solidFill>
                          <a:effectLst/>
                          <a:latin typeface="Arial Rounded MT Bold" panose="020F0704030504030204" pitchFamily="34" charset="0"/>
                        </a:rPr>
                        <a:t>6007 - 02 Colegio Alfonso Reyes Echandia (IED)</a:t>
                      </a:r>
                    </a:p>
                  </a:txBody>
                  <a:tcPr marL="9525" marR="9525" marT="9525" marB="0" anchor="b">
                    <a:noFill/>
                  </a:tcPr>
                </a:tc>
                <a:tc>
                  <a:txBody>
                    <a:bodyPr/>
                    <a:lstStyle/>
                    <a:p>
                      <a:pPr algn="r" fontAlgn="b"/>
                      <a:r>
                        <a:rPr lang="es-CO" sz="1600" b="0" i="0" u="none" strike="noStrike">
                          <a:solidFill>
                            <a:srgbClr val="000000"/>
                          </a:solidFill>
                          <a:effectLst/>
                          <a:latin typeface="Arial Rounded MT Bold" panose="020F0704030504030204" pitchFamily="34" charset="0"/>
                        </a:rPr>
                        <a:t>1</a:t>
                      </a:r>
                    </a:p>
                  </a:txBody>
                  <a:tcPr marL="9525" marR="9525" marT="9525" marB="0" anchor="b">
                    <a:noFill/>
                  </a:tcPr>
                </a:tc>
                <a:extLst>
                  <a:ext uri="{0D108BD9-81ED-4DB2-BD59-A6C34878D82A}">
                    <a16:rowId xmlns:a16="http://schemas.microsoft.com/office/drawing/2014/main" val="1015483345"/>
                  </a:ext>
                </a:extLst>
              </a:tr>
              <a:tr h="333804">
                <a:tc>
                  <a:txBody>
                    <a:bodyPr/>
                    <a:lstStyle/>
                    <a:p>
                      <a:pPr algn="l" fontAlgn="b"/>
                      <a:r>
                        <a:rPr lang="it-IT" sz="1600" b="0" i="0" u="none" strike="noStrike">
                          <a:solidFill>
                            <a:srgbClr val="000000"/>
                          </a:solidFill>
                          <a:effectLst/>
                          <a:latin typeface="Arial Rounded MT Bold" panose="020F0704030504030204" pitchFamily="34" charset="0"/>
                        </a:rPr>
                        <a:t>6013 - 02 Colegio Palermo -Iedip- (IED)</a:t>
                      </a:r>
                    </a:p>
                  </a:txBody>
                  <a:tcPr marL="9525" marR="9525" marT="9525" marB="0" anchor="b">
                    <a:noFill/>
                  </a:tcPr>
                </a:tc>
                <a:tc>
                  <a:txBody>
                    <a:bodyPr/>
                    <a:lstStyle/>
                    <a:p>
                      <a:pPr algn="r" fontAlgn="b"/>
                      <a:r>
                        <a:rPr lang="es-CO" sz="1600" b="0" i="0" u="none" strike="noStrike">
                          <a:solidFill>
                            <a:srgbClr val="000000"/>
                          </a:solidFill>
                          <a:effectLst/>
                          <a:latin typeface="Arial Rounded MT Bold" panose="020F0704030504030204" pitchFamily="34" charset="0"/>
                        </a:rPr>
                        <a:t>1</a:t>
                      </a:r>
                    </a:p>
                  </a:txBody>
                  <a:tcPr marL="9525" marR="9525" marT="9525" marB="0" anchor="b">
                    <a:noFill/>
                  </a:tcPr>
                </a:tc>
                <a:extLst>
                  <a:ext uri="{0D108BD9-81ED-4DB2-BD59-A6C34878D82A}">
                    <a16:rowId xmlns:a16="http://schemas.microsoft.com/office/drawing/2014/main" val="3464125171"/>
                  </a:ext>
                </a:extLst>
              </a:tr>
              <a:tr h="286912">
                <a:tc>
                  <a:txBody>
                    <a:bodyPr/>
                    <a:lstStyle/>
                    <a:p>
                      <a:pPr algn="l" fontAlgn="ctr"/>
                      <a:r>
                        <a:rPr lang="es-MX" sz="1600" b="0" i="0" u="none" strike="noStrike">
                          <a:solidFill>
                            <a:srgbClr val="000000"/>
                          </a:solidFill>
                          <a:effectLst/>
                          <a:latin typeface="Arial Rounded MT Bold" panose="020F0704030504030204" pitchFamily="34" charset="0"/>
                        </a:rPr>
                        <a:t>Subtotal Dependencias con mayor participación</a:t>
                      </a:r>
                    </a:p>
                  </a:txBody>
                  <a:tcPr marL="9525" marR="9525" marT="9525" marB="0" anchor="ctr">
                    <a:noFill/>
                  </a:tcPr>
                </a:tc>
                <a:tc>
                  <a:txBody>
                    <a:bodyPr/>
                    <a:lstStyle/>
                    <a:p>
                      <a:pPr algn="r" fontAlgn="ctr"/>
                      <a:r>
                        <a:rPr lang="es-CO" sz="1600" b="0" i="0" u="none" strike="noStrike">
                          <a:solidFill>
                            <a:srgbClr val="000000"/>
                          </a:solidFill>
                          <a:effectLst/>
                          <a:latin typeface="Arial Rounded MT Bold" panose="020F0704030504030204" pitchFamily="34" charset="0"/>
                        </a:rPr>
                        <a:t>13</a:t>
                      </a:r>
                    </a:p>
                  </a:txBody>
                  <a:tcPr marL="9525" marR="9525" marT="9525" marB="0" anchor="ctr">
                    <a:noFill/>
                  </a:tcPr>
                </a:tc>
                <a:extLst>
                  <a:ext uri="{0D108BD9-81ED-4DB2-BD59-A6C34878D82A}">
                    <a16:rowId xmlns:a16="http://schemas.microsoft.com/office/drawing/2014/main" val="2722947712"/>
                  </a:ext>
                </a:extLst>
              </a:tr>
              <a:tr h="270972">
                <a:tc>
                  <a:txBody>
                    <a:bodyPr/>
                    <a:lstStyle/>
                    <a:p>
                      <a:pPr algn="l" fontAlgn="b"/>
                      <a:r>
                        <a:rPr lang="es-CO" sz="1600" b="0" i="0" u="none" strike="noStrike">
                          <a:solidFill>
                            <a:srgbClr val="000000"/>
                          </a:solidFill>
                          <a:effectLst/>
                          <a:latin typeface="Arial Rounded MT Bold" panose="020F0704030504030204" pitchFamily="34" charset="0"/>
                        </a:rPr>
                        <a:t>Demas Dependencias</a:t>
                      </a:r>
                    </a:p>
                  </a:txBody>
                  <a:tcPr marL="9525" marR="9525" marT="9525" marB="0" anchor="b">
                    <a:noFill/>
                  </a:tcPr>
                </a:tc>
                <a:tc>
                  <a:txBody>
                    <a:bodyPr/>
                    <a:lstStyle/>
                    <a:p>
                      <a:pPr algn="r" fontAlgn="ctr"/>
                      <a:r>
                        <a:rPr lang="es-CO" sz="1600" b="0" i="0" u="none" strike="noStrike">
                          <a:solidFill>
                            <a:srgbClr val="FF0000"/>
                          </a:solidFill>
                          <a:effectLst/>
                          <a:latin typeface="Arial Rounded MT Bold" panose="020F0704030504030204" pitchFamily="34" charset="0"/>
                        </a:rPr>
                        <a:t>2</a:t>
                      </a:r>
                    </a:p>
                  </a:txBody>
                  <a:tcPr marL="9525" marR="9525" marT="9525" marB="0" anchor="ctr">
                    <a:noFill/>
                  </a:tcPr>
                </a:tc>
                <a:extLst>
                  <a:ext uri="{0D108BD9-81ED-4DB2-BD59-A6C34878D82A}">
                    <a16:rowId xmlns:a16="http://schemas.microsoft.com/office/drawing/2014/main" val="919707443"/>
                  </a:ext>
                </a:extLst>
              </a:tr>
              <a:tr h="401018">
                <a:tc>
                  <a:txBody>
                    <a:bodyPr/>
                    <a:lstStyle/>
                    <a:p>
                      <a:pPr algn="l" fontAlgn="ctr"/>
                      <a:r>
                        <a:rPr lang="es-CO" sz="1600" b="0" i="0" u="none" strike="noStrike">
                          <a:solidFill>
                            <a:srgbClr val="000000"/>
                          </a:solidFill>
                          <a:effectLst/>
                          <a:latin typeface="Arial Rounded MT Bold" panose="020F0704030504030204" pitchFamily="34" charset="0"/>
                        </a:rPr>
                        <a:t>Total</a:t>
                      </a:r>
                    </a:p>
                  </a:txBody>
                  <a:tcPr marL="9525" marR="9525" marT="9525" marB="0" anchor="ctr">
                    <a:solidFill>
                      <a:srgbClr val="00B0F0"/>
                    </a:solidFill>
                  </a:tcPr>
                </a:tc>
                <a:tc>
                  <a:txBody>
                    <a:bodyPr/>
                    <a:lstStyle/>
                    <a:p>
                      <a:pPr algn="r" fontAlgn="ctr"/>
                      <a:r>
                        <a:rPr lang="es-CO" sz="1600" b="0" i="0" u="none" strike="noStrike" dirty="0">
                          <a:solidFill>
                            <a:srgbClr val="000000"/>
                          </a:solidFill>
                          <a:effectLst/>
                          <a:latin typeface="Arial Rounded MT Bold" panose="020F0704030504030204" pitchFamily="34" charset="0"/>
                        </a:rPr>
                        <a:t>15</a:t>
                      </a:r>
                    </a:p>
                  </a:txBody>
                  <a:tcPr marL="9525" marR="9525" marT="9525" marB="0" anchor="ctr">
                    <a:solidFill>
                      <a:srgbClr val="00B0F0"/>
                    </a:solidFill>
                  </a:tcPr>
                </a:tc>
                <a:extLst>
                  <a:ext uri="{0D108BD9-81ED-4DB2-BD59-A6C34878D82A}">
                    <a16:rowId xmlns:a16="http://schemas.microsoft.com/office/drawing/2014/main" val="299878604"/>
                  </a:ext>
                </a:extLst>
              </a:tr>
            </a:tbl>
          </a:graphicData>
        </a:graphic>
      </p:graphicFrame>
      <p:cxnSp>
        <p:nvCxnSpPr>
          <p:cNvPr id="4" name="Conector recto 3"/>
          <p:cNvCxnSpPr>
            <a:cxnSpLocks/>
          </p:cNvCxnSpPr>
          <p:nvPr/>
        </p:nvCxnSpPr>
        <p:spPr>
          <a:xfrm>
            <a:off x="1772137" y="2027725"/>
            <a:ext cx="9069050" cy="0"/>
          </a:xfrm>
          <a:prstGeom prst="line">
            <a:avLst/>
          </a:prstGeom>
          <a:ln>
            <a:solidFill>
              <a:srgbClr val="25A1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376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4183294927"/>
              </p:ext>
            </p:extLst>
          </p:nvPr>
        </p:nvGraphicFramePr>
        <p:xfrm>
          <a:off x="5396530" y="1194467"/>
          <a:ext cx="6650327" cy="4944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a:xfrm>
            <a:off x="838200" y="337029"/>
            <a:ext cx="10515600" cy="573821"/>
          </a:xfrm>
        </p:spPr>
        <p:txBody>
          <a:bodyPr>
            <a:normAutofit fontScale="90000"/>
          </a:bodyPr>
          <a:lstStyle/>
          <a:p>
            <a:pPr algn="ctr"/>
            <a:r>
              <a:rPr lang="es-ES" sz="2700" b="1" dirty="0">
                <a:solidFill>
                  <a:srgbClr val="25A1D7"/>
                </a:solidFill>
                <a:latin typeface="Arial Rounded MT Bold" charset="0"/>
              </a:rPr>
              <a:t>Calidad de las respuestas en “</a:t>
            </a:r>
            <a:r>
              <a:rPr lang="es-ES_tradnl" sz="2800" b="1" dirty="0">
                <a:solidFill>
                  <a:srgbClr val="25A1D7"/>
                </a:solidFill>
                <a:latin typeface="Arial Rounded MT Bold" charset="0"/>
              </a:rPr>
              <a:t>Bogotá te Escucha</a:t>
            </a:r>
            <a:r>
              <a:rPr lang="es-ES" sz="2700" b="1" dirty="0">
                <a:solidFill>
                  <a:srgbClr val="25A1D7"/>
                </a:solidFill>
                <a:latin typeface="Arial Rounded MT Bold" charset="0"/>
              </a:rPr>
              <a:t>” diciembre de 2019</a:t>
            </a:r>
            <a:br>
              <a:rPr lang="es-CO" sz="2700" b="1" dirty="0">
                <a:solidFill>
                  <a:srgbClr val="25A1D7"/>
                </a:solidFill>
                <a:latin typeface="Arial Rounded MT Bold" charset="0"/>
              </a:rPr>
            </a:br>
            <a:endParaRPr lang="es-CO" sz="2700" b="1" dirty="0">
              <a:solidFill>
                <a:srgbClr val="25A1D7"/>
              </a:solidFill>
              <a:latin typeface="Arial Rounded MT Bold" charset="0"/>
            </a:endParaRPr>
          </a:p>
        </p:txBody>
      </p:sp>
      <p:sp>
        <p:nvSpPr>
          <p:cNvPr id="5" name="Rectángulo 4"/>
          <p:cNvSpPr/>
          <p:nvPr/>
        </p:nvSpPr>
        <p:spPr>
          <a:xfrm>
            <a:off x="7720805" y="3284242"/>
            <a:ext cx="2397573" cy="1077218"/>
          </a:xfrm>
          <a:prstGeom prst="rect">
            <a:avLst/>
          </a:prstGeom>
        </p:spPr>
        <p:txBody>
          <a:bodyPr wrap="square">
            <a:spAutoFit/>
          </a:bodyPr>
          <a:lstStyle/>
          <a:p>
            <a:pPr algn="ctr">
              <a:spcAft>
                <a:spcPts val="0"/>
              </a:spcAft>
            </a:pPr>
            <a:r>
              <a:rPr lang="es-ES" sz="1600" b="1" dirty="0">
                <a:solidFill>
                  <a:srgbClr val="25A1D7"/>
                </a:solidFill>
                <a:latin typeface="Arial Rounded MT Bold"/>
                <a:ea typeface="Arial Rounded MT Bold"/>
                <a:cs typeface="Arial Rounded MT Bold"/>
              </a:rPr>
              <a:t>Ciclo de Gestión de la calidad de las respuestas a quejas y reclamos</a:t>
            </a:r>
          </a:p>
        </p:txBody>
      </p:sp>
      <p:sp>
        <p:nvSpPr>
          <p:cNvPr id="4" name="Rectángulo 3">
            <a:extLst>
              <a:ext uri="{FF2B5EF4-FFF2-40B4-BE49-F238E27FC236}">
                <a16:creationId xmlns:a16="http://schemas.microsoft.com/office/drawing/2014/main" id="{C04E637B-B0CC-4B39-83E1-22425B5B6F91}"/>
              </a:ext>
            </a:extLst>
          </p:cNvPr>
          <p:cNvSpPr/>
          <p:nvPr/>
        </p:nvSpPr>
        <p:spPr>
          <a:xfrm>
            <a:off x="145143" y="1406805"/>
            <a:ext cx="5092576" cy="4832092"/>
          </a:xfrm>
          <a:prstGeom prst="rect">
            <a:avLst/>
          </a:prstGeom>
        </p:spPr>
        <p:txBody>
          <a:bodyPr wrap="square">
            <a:spAutoFit/>
          </a:bodyPr>
          <a:lstStyle/>
          <a:p>
            <a:pPr algn="ctr"/>
            <a:r>
              <a:rPr lang="es-CO" sz="1400" b="1" dirty="0">
                <a:solidFill>
                  <a:schemeClr val="accent1">
                    <a:lumMod val="50000"/>
                  </a:schemeClr>
                </a:solidFill>
                <a:latin typeface="Arial Rounded MT Bold"/>
                <a:ea typeface="Arial Rounded MT Bold"/>
                <a:cs typeface="Arial Rounded MT Bold"/>
              </a:rPr>
              <a:t>CRITERIOS</a:t>
            </a:r>
          </a:p>
          <a:p>
            <a:endParaRPr lang="es-CO" sz="1400" dirty="0">
              <a:solidFill>
                <a:srgbClr val="25A1D7"/>
              </a:solidFill>
              <a:latin typeface="Arial Rounded MT Bold"/>
              <a:ea typeface="Arial Rounded MT Bold"/>
              <a:cs typeface="Arial Rounded MT Bold"/>
            </a:endParaRPr>
          </a:p>
          <a:p>
            <a:pPr algn="just"/>
            <a:r>
              <a:rPr lang="es-CO" sz="1400" u="sng" dirty="0">
                <a:solidFill>
                  <a:srgbClr val="25A1D7"/>
                </a:solidFill>
                <a:latin typeface="Arial Rounded MT Bold"/>
                <a:ea typeface="Arial Rounded MT Bold"/>
                <a:cs typeface="Arial Rounded MT Bold"/>
              </a:rPr>
              <a:t>COHERENCIA:</a:t>
            </a:r>
            <a:r>
              <a:rPr lang="es-CO" sz="1400" dirty="0">
                <a:solidFill>
                  <a:srgbClr val="25A1D7"/>
                </a:solidFill>
                <a:latin typeface="Arial Rounded MT Bold"/>
                <a:ea typeface="Arial Rounded MT Bold"/>
                <a:cs typeface="Arial Rounded MT Bold"/>
              </a:rPr>
              <a:t> Relación que debe existir entre la respuesta emitida por la respectiva entidad y el requerimiento ciudadano. </a:t>
            </a:r>
          </a:p>
          <a:p>
            <a:pPr lvl="1" algn="just"/>
            <a:endParaRPr lang="es-CO" sz="1400" dirty="0">
              <a:latin typeface="Arial Rounded MT Bold"/>
              <a:ea typeface="Arial Rounded MT Bold"/>
              <a:cs typeface="Arial Rounded MT Bold"/>
            </a:endParaRPr>
          </a:p>
          <a:p>
            <a:pPr algn="just"/>
            <a:r>
              <a:rPr lang="es-CO" sz="1400" u="sng" dirty="0">
                <a:latin typeface="Arial Rounded MT Bold"/>
                <a:ea typeface="Arial Rounded MT Bold"/>
                <a:cs typeface="Arial Rounded MT Bold"/>
              </a:rPr>
              <a:t>CLARIDAD:</a:t>
            </a:r>
            <a:r>
              <a:rPr lang="es-CO" sz="1400" dirty="0">
                <a:latin typeface="Arial Rounded MT Bold"/>
                <a:ea typeface="Arial Rounded MT Bold"/>
                <a:cs typeface="Arial Rounded MT Bold"/>
              </a:rPr>
              <a:t> La respuesta emitida por la entidad se debe brindar en un lenguaje comprensible para el ciudadano</a:t>
            </a:r>
            <a:r>
              <a:rPr lang="es-CO" sz="1400" dirty="0">
                <a:solidFill>
                  <a:schemeClr val="accent1">
                    <a:lumMod val="50000"/>
                  </a:schemeClr>
                </a:solidFill>
                <a:latin typeface="Arial Rounded MT Bold"/>
                <a:ea typeface="Arial Rounded MT Bold"/>
                <a:cs typeface="Arial Rounded MT Bold"/>
              </a:rPr>
              <a:t>. </a:t>
            </a:r>
          </a:p>
          <a:p>
            <a:pPr lvl="1" algn="just"/>
            <a:endParaRPr lang="es-CO" sz="1400" dirty="0">
              <a:solidFill>
                <a:srgbClr val="25A1D7"/>
              </a:solidFill>
              <a:latin typeface="Arial Rounded MT Bold"/>
              <a:ea typeface="Arial Rounded MT Bold"/>
              <a:cs typeface="Arial Rounded MT Bold"/>
            </a:endParaRPr>
          </a:p>
          <a:p>
            <a:pPr algn="just"/>
            <a:r>
              <a:rPr lang="es-CO" sz="1400" u="sng" dirty="0">
                <a:solidFill>
                  <a:srgbClr val="25A1D7"/>
                </a:solidFill>
                <a:latin typeface="Arial Rounded MT Bold"/>
                <a:ea typeface="Arial Rounded MT Bold"/>
                <a:cs typeface="Arial Rounded MT Bold"/>
              </a:rPr>
              <a:t>CALIDEZ:</a:t>
            </a:r>
            <a:r>
              <a:rPr lang="es-CO" sz="1400" dirty="0">
                <a:solidFill>
                  <a:srgbClr val="25A1D7"/>
                </a:solidFill>
                <a:latin typeface="Arial Rounded MT Bold"/>
                <a:ea typeface="Arial Rounded MT Bold"/>
                <a:cs typeface="Arial Rounded MT Bold"/>
              </a:rPr>
              <a:t> Atributo entendido como el trato digno, amable y respetuoso que se brinda al ciudadano o ciudadana con la respuesta a su requerimiento. </a:t>
            </a:r>
          </a:p>
          <a:p>
            <a:pPr lvl="1" algn="just"/>
            <a:endParaRPr lang="es-CO" sz="1400" dirty="0">
              <a:solidFill>
                <a:srgbClr val="25A1D7"/>
              </a:solidFill>
              <a:latin typeface="Arial Rounded MT Bold"/>
              <a:ea typeface="Arial Rounded MT Bold"/>
              <a:cs typeface="Arial Rounded MT Bold"/>
            </a:endParaRPr>
          </a:p>
          <a:p>
            <a:pPr algn="just"/>
            <a:r>
              <a:rPr lang="es-CO" sz="1400" u="sng" dirty="0">
                <a:latin typeface="Arial Rounded MT Bold"/>
                <a:ea typeface="Arial Rounded MT Bold"/>
                <a:cs typeface="Arial Rounded MT Bold"/>
              </a:rPr>
              <a:t>OPORTUNIDAD:</a:t>
            </a:r>
            <a:r>
              <a:rPr lang="es-CO" sz="1400" dirty="0">
                <a:latin typeface="Arial Rounded MT Bold"/>
                <a:ea typeface="Arial Rounded MT Bold"/>
                <a:cs typeface="Arial Rounded MT Bold"/>
              </a:rPr>
              <a:t> Relación a que la respuesta emitida por la entidad se brinde dentro de los términos legales (según sea el tipo de solicitud). </a:t>
            </a:r>
          </a:p>
          <a:p>
            <a:pPr lvl="1" algn="just"/>
            <a:endParaRPr lang="es-CO" sz="1400" dirty="0">
              <a:solidFill>
                <a:srgbClr val="25A1D7"/>
              </a:solidFill>
              <a:latin typeface="Arial Rounded MT Bold"/>
              <a:ea typeface="Arial Rounded MT Bold"/>
              <a:cs typeface="Arial Rounded MT Bold"/>
            </a:endParaRPr>
          </a:p>
          <a:p>
            <a:pPr algn="just"/>
            <a:r>
              <a:rPr lang="es-CO" sz="1400" u="sng" dirty="0">
                <a:solidFill>
                  <a:srgbClr val="25A1D7"/>
                </a:solidFill>
                <a:latin typeface="Arial Rounded MT Bold"/>
                <a:ea typeface="Arial Rounded MT Bold"/>
                <a:cs typeface="Arial Rounded MT Bold"/>
              </a:rPr>
              <a:t>MANEJO DEL APLICATIVO:</a:t>
            </a:r>
            <a:r>
              <a:rPr lang="es-CO" sz="1400" dirty="0">
                <a:solidFill>
                  <a:srgbClr val="25A1D7"/>
                </a:solidFill>
                <a:latin typeface="Arial Rounded MT Bold"/>
                <a:ea typeface="Arial Rounded MT Bold"/>
                <a:cs typeface="Arial Rounded MT Bold"/>
              </a:rPr>
              <a:t> Es el correcto manejo de cada una de las actividades que se deben realizar en el sistema “SDQS” (radicación, clasificación, asignación, traslado por competencia, resumen u observaciones de la respuesta en el aplicativo y adjuntos de los oficios).</a:t>
            </a:r>
          </a:p>
        </p:txBody>
      </p:sp>
      <p:sp>
        <p:nvSpPr>
          <p:cNvPr id="9" name="Estrella de 5 puntas 8"/>
          <p:cNvSpPr/>
          <p:nvPr/>
        </p:nvSpPr>
        <p:spPr>
          <a:xfrm>
            <a:off x="8566301" y="2629784"/>
            <a:ext cx="706582" cy="65445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4018833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77967"/>
            <a:ext cx="10515600" cy="573821"/>
          </a:xfrm>
          <a:noFill/>
        </p:spPr>
        <p:txBody>
          <a:bodyPr>
            <a:normAutofit fontScale="90000"/>
          </a:bodyPr>
          <a:lstStyle/>
          <a:p>
            <a:pPr algn="ctr"/>
            <a:r>
              <a:rPr lang="es-ES" sz="2700" b="1" dirty="0">
                <a:solidFill>
                  <a:srgbClr val="25A1D7"/>
                </a:solidFill>
                <a:latin typeface="Arial Rounded MT Bold" charset="0"/>
              </a:rPr>
              <a:t>Resultados consolidados evaluación de calidad de las respuestas en “</a:t>
            </a:r>
            <a:r>
              <a:rPr lang="es-ES_tradnl" sz="2800" b="1" dirty="0">
                <a:solidFill>
                  <a:srgbClr val="25A1D7"/>
                </a:solidFill>
                <a:latin typeface="Arial Rounded MT Bold" charset="0"/>
              </a:rPr>
              <a:t>Bogotá te Escucha</a:t>
            </a:r>
            <a:r>
              <a:rPr lang="es-ES" sz="2700" b="1" dirty="0">
                <a:solidFill>
                  <a:srgbClr val="25A1D7"/>
                </a:solidFill>
                <a:latin typeface="Arial Rounded MT Bold" charset="0"/>
              </a:rPr>
              <a:t>” diciembre de 2019 Nivel Central y Local</a:t>
            </a:r>
            <a:br>
              <a:rPr lang="es-ES" sz="2700" b="1" dirty="0">
                <a:solidFill>
                  <a:srgbClr val="25A1D7"/>
                </a:solidFill>
                <a:latin typeface="Arial Rounded MT Bold" charset="0"/>
              </a:rPr>
            </a:br>
            <a:br>
              <a:rPr lang="es-ES" sz="2700" b="1" dirty="0">
                <a:solidFill>
                  <a:srgbClr val="25A1D7"/>
                </a:solidFill>
                <a:latin typeface="Arial Rounded MT Bold" charset="0"/>
              </a:rPr>
            </a:br>
            <a:br>
              <a:rPr lang="es-CO" sz="2700" dirty="0"/>
            </a:br>
            <a:endParaRPr lang="es-CO" sz="2700" dirty="0">
              <a:solidFill>
                <a:srgbClr val="25A1D7"/>
              </a:solidFill>
              <a:latin typeface="Arial Rounded MT Bold" charset="0"/>
            </a:endParaRPr>
          </a:p>
        </p:txBody>
      </p:sp>
      <p:graphicFrame>
        <p:nvGraphicFramePr>
          <p:cNvPr id="6" name="Tabla 5"/>
          <p:cNvGraphicFramePr>
            <a:graphicFrameLocks noGrp="1"/>
          </p:cNvGraphicFramePr>
          <p:nvPr>
            <p:extLst>
              <p:ext uri="{D42A27DB-BD31-4B8C-83A1-F6EECF244321}">
                <p14:modId xmlns:p14="http://schemas.microsoft.com/office/powerpoint/2010/main" val="2627759374"/>
              </p:ext>
            </p:extLst>
          </p:nvPr>
        </p:nvGraphicFramePr>
        <p:xfrm>
          <a:off x="3297836" y="3784997"/>
          <a:ext cx="8714283" cy="1534496"/>
        </p:xfrm>
        <a:graphic>
          <a:graphicData uri="http://schemas.openxmlformats.org/drawingml/2006/table">
            <a:tbl>
              <a:tblPr>
                <a:tableStyleId>{5C22544A-7EE6-4342-B048-85BDC9FD1C3A}</a:tableStyleId>
              </a:tblPr>
              <a:tblGrid>
                <a:gridCol w="5246557">
                  <a:extLst>
                    <a:ext uri="{9D8B030D-6E8A-4147-A177-3AD203B41FA5}">
                      <a16:colId xmlns:a16="http://schemas.microsoft.com/office/drawing/2014/main" val="1119447207"/>
                    </a:ext>
                  </a:extLst>
                </a:gridCol>
                <a:gridCol w="1188277">
                  <a:extLst>
                    <a:ext uri="{9D8B030D-6E8A-4147-A177-3AD203B41FA5}">
                      <a16:colId xmlns:a16="http://schemas.microsoft.com/office/drawing/2014/main" val="3240826852"/>
                    </a:ext>
                  </a:extLst>
                </a:gridCol>
                <a:gridCol w="920837">
                  <a:extLst>
                    <a:ext uri="{9D8B030D-6E8A-4147-A177-3AD203B41FA5}">
                      <a16:colId xmlns:a16="http://schemas.microsoft.com/office/drawing/2014/main" val="1944520527"/>
                    </a:ext>
                  </a:extLst>
                </a:gridCol>
                <a:gridCol w="1358612">
                  <a:extLst>
                    <a:ext uri="{9D8B030D-6E8A-4147-A177-3AD203B41FA5}">
                      <a16:colId xmlns:a16="http://schemas.microsoft.com/office/drawing/2014/main" val="3010819936"/>
                    </a:ext>
                  </a:extLst>
                </a:gridCol>
              </a:tblGrid>
              <a:tr h="525624">
                <a:tc>
                  <a:txBody>
                    <a:bodyPr/>
                    <a:lstStyle/>
                    <a:p>
                      <a:pPr algn="l">
                        <a:spcAft>
                          <a:spcPts val="0"/>
                        </a:spcAft>
                      </a:pPr>
                      <a:r>
                        <a:rPr lang="es-ES" sz="1400" b="1" dirty="0">
                          <a:solidFill>
                            <a:srgbClr val="000000"/>
                          </a:solidFill>
                          <a:effectLst/>
                          <a:latin typeface="Arial Rounded MT Bold" panose="020F0704030504030204" pitchFamily="34" charset="0"/>
                          <a:ea typeface="Times New Roman" panose="02020603050405020304" pitchFamily="18" charset="0"/>
                        </a:rPr>
                        <a:t>Dependencia</a:t>
                      </a:r>
                      <a:endParaRPr lang="es-CO" sz="1400" dirty="0">
                        <a:effectLst/>
                        <a:latin typeface="Arial Rounded MT Bold" panose="020F0704030504030204" pitchFamily="34" charset="0"/>
                        <a:ea typeface="Times New Roman" panose="02020603050405020304" pitchFamily="18" charset="0"/>
                      </a:endParaRPr>
                    </a:p>
                  </a:txBody>
                  <a:tcPr marL="44450" marR="44450" marT="0" marB="0" anchor="ctr">
                    <a:solidFill>
                      <a:srgbClr val="6BBAEC"/>
                    </a:solidFill>
                  </a:tcPr>
                </a:tc>
                <a:tc>
                  <a:txBody>
                    <a:bodyPr/>
                    <a:lstStyle/>
                    <a:p>
                      <a:pPr algn="ctr">
                        <a:spcAft>
                          <a:spcPts val="0"/>
                        </a:spcAft>
                      </a:pPr>
                      <a:r>
                        <a:rPr lang="es-ES" sz="1400" b="1" dirty="0">
                          <a:solidFill>
                            <a:srgbClr val="000000"/>
                          </a:solidFill>
                          <a:effectLst/>
                          <a:latin typeface="Arial Rounded MT Bold" panose="020F0704030504030204" pitchFamily="34" charset="0"/>
                          <a:ea typeface="Times New Roman" panose="02020603050405020304" pitchFamily="18" charset="0"/>
                        </a:rPr>
                        <a:t>Requerimientos Evaluados</a:t>
                      </a:r>
                      <a:endParaRPr lang="es-CO" sz="1400" dirty="0">
                        <a:effectLst/>
                        <a:latin typeface="Arial Rounded MT Bold" panose="020F0704030504030204" pitchFamily="34" charset="0"/>
                        <a:ea typeface="Times New Roman" panose="02020603050405020304" pitchFamily="18" charset="0"/>
                      </a:endParaRPr>
                    </a:p>
                  </a:txBody>
                  <a:tcPr marL="44450" marR="44450" marT="0" marB="0" anchor="ctr">
                    <a:solidFill>
                      <a:srgbClr val="6BBAEC"/>
                    </a:solidFill>
                  </a:tcPr>
                </a:tc>
                <a:tc>
                  <a:txBody>
                    <a:bodyPr/>
                    <a:lstStyle/>
                    <a:p>
                      <a:pPr algn="ctr">
                        <a:spcAft>
                          <a:spcPts val="0"/>
                        </a:spcAft>
                      </a:pPr>
                      <a:r>
                        <a:rPr lang="es-ES" sz="1400" b="1" dirty="0">
                          <a:solidFill>
                            <a:srgbClr val="000000"/>
                          </a:solidFill>
                          <a:effectLst/>
                          <a:latin typeface="Arial Rounded MT Bold" panose="020F0704030504030204" pitchFamily="34" charset="0"/>
                          <a:ea typeface="Times New Roman" panose="02020603050405020304" pitchFamily="18" charset="0"/>
                        </a:rPr>
                        <a:t>No Cumplen</a:t>
                      </a:r>
                      <a:endParaRPr lang="es-CO" sz="1400" dirty="0">
                        <a:effectLst/>
                        <a:latin typeface="Arial Rounded MT Bold" panose="020F0704030504030204" pitchFamily="34" charset="0"/>
                        <a:ea typeface="Times New Roman" panose="02020603050405020304" pitchFamily="18" charset="0"/>
                      </a:endParaRPr>
                    </a:p>
                  </a:txBody>
                  <a:tcPr marL="44450" marR="44450" marT="0" marB="0" anchor="ctr">
                    <a:solidFill>
                      <a:srgbClr val="6BBAEC"/>
                    </a:solidFill>
                  </a:tcPr>
                </a:tc>
                <a:tc>
                  <a:txBody>
                    <a:bodyPr/>
                    <a:lstStyle/>
                    <a:p>
                      <a:pPr algn="ctr">
                        <a:spcAft>
                          <a:spcPts val="0"/>
                        </a:spcAft>
                      </a:pPr>
                      <a:r>
                        <a:rPr lang="es-ES" sz="1400" b="1" dirty="0">
                          <a:solidFill>
                            <a:srgbClr val="000000"/>
                          </a:solidFill>
                          <a:effectLst/>
                          <a:latin typeface="Arial Rounded MT Bold" panose="020F0704030504030204" pitchFamily="34" charset="0"/>
                          <a:ea typeface="Times New Roman" panose="02020603050405020304" pitchFamily="18" charset="0"/>
                        </a:rPr>
                        <a:t>% Participación</a:t>
                      </a:r>
                      <a:endParaRPr lang="es-CO" sz="1400" dirty="0">
                        <a:effectLst/>
                        <a:latin typeface="Arial Rounded MT Bold" panose="020F0704030504030204" pitchFamily="34" charset="0"/>
                        <a:ea typeface="Times New Roman" panose="02020603050405020304" pitchFamily="18" charset="0"/>
                      </a:endParaRPr>
                    </a:p>
                  </a:txBody>
                  <a:tcPr marL="44450" marR="44450" marT="0" marB="0" anchor="ctr">
                    <a:solidFill>
                      <a:srgbClr val="6BBAEC"/>
                    </a:solidFill>
                  </a:tcPr>
                </a:tc>
                <a:extLst>
                  <a:ext uri="{0D108BD9-81ED-4DB2-BD59-A6C34878D82A}">
                    <a16:rowId xmlns:a16="http://schemas.microsoft.com/office/drawing/2014/main" val="1534434399"/>
                  </a:ext>
                </a:extLst>
              </a:tr>
              <a:tr h="299024">
                <a:tc>
                  <a:txBody>
                    <a:bodyPr/>
                    <a:lstStyle/>
                    <a:p>
                      <a:pPr algn="l" fontAlgn="ctr"/>
                      <a:r>
                        <a:rPr lang="es-MX" sz="1400" b="0" i="0" u="none" strike="noStrike" dirty="0">
                          <a:solidFill>
                            <a:srgbClr val="000000"/>
                          </a:solidFill>
                          <a:effectLst/>
                          <a:latin typeface="Arial Rounded MT Bold" panose="020F0704030504030204" pitchFamily="34" charset="0"/>
                        </a:rPr>
                        <a:t>2210 - Dirección Local de Educación Engativá</a:t>
                      </a:r>
                    </a:p>
                  </a:txBody>
                  <a:tcPr marL="9525" marR="9525" marT="9525" marB="0" anchor="ctr">
                    <a:noFill/>
                  </a:tcPr>
                </a:tc>
                <a:tc>
                  <a:txBody>
                    <a:bodyPr/>
                    <a:lstStyle/>
                    <a:p>
                      <a:pPr algn="ctr" fontAlgn="ctr"/>
                      <a:r>
                        <a:rPr lang="es-CO" sz="1400" b="0" i="0" u="none" strike="noStrike" dirty="0">
                          <a:solidFill>
                            <a:srgbClr val="000000"/>
                          </a:solidFill>
                          <a:effectLst/>
                          <a:latin typeface="Arial Rounded MT Bold" panose="020F0704030504030204" pitchFamily="34" charset="0"/>
                        </a:rPr>
                        <a:t>20</a:t>
                      </a:r>
                    </a:p>
                  </a:txBody>
                  <a:tcPr marL="9525" marR="9525" marT="9525" marB="0" anchor="ctr">
                    <a:noFill/>
                  </a:tcPr>
                </a:tc>
                <a:tc>
                  <a:txBody>
                    <a:bodyPr/>
                    <a:lstStyle/>
                    <a:p>
                      <a:pPr algn="ctr" fontAlgn="ctr"/>
                      <a:r>
                        <a:rPr lang="es-CO" sz="1400" b="0" i="0" u="none" strike="noStrike" dirty="0">
                          <a:solidFill>
                            <a:srgbClr val="000000"/>
                          </a:solidFill>
                          <a:effectLst/>
                          <a:latin typeface="Arial Rounded MT Bold" panose="020F0704030504030204" pitchFamily="34" charset="0"/>
                        </a:rPr>
                        <a:t>6</a:t>
                      </a:r>
                    </a:p>
                  </a:txBody>
                  <a:tcPr marL="9525" marR="9525" marT="9525" marB="0" anchor="ctr">
                    <a:noFill/>
                  </a:tcPr>
                </a:tc>
                <a:tc>
                  <a:txBody>
                    <a:bodyPr/>
                    <a:lstStyle/>
                    <a:p>
                      <a:pPr algn="ctr" fontAlgn="ctr"/>
                      <a:r>
                        <a:rPr lang="es-CO" sz="1400" b="0" i="0" u="none" strike="noStrike" dirty="0">
                          <a:solidFill>
                            <a:srgbClr val="000000"/>
                          </a:solidFill>
                          <a:effectLst/>
                          <a:latin typeface="Arial Rounded MT Bold" panose="020F0704030504030204" pitchFamily="34" charset="0"/>
                        </a:rPr>
                        <a:t>50,00%</a:t>
                      </a:r>
                    </a:p>
                  </a:txBody>
                  <a:tcPr marL="9525" marR="9525" marT="9525" marB="0" anchor="ctr">
                    <a:noFill/>
                  </a:tcPr>
                </a:tc>
                <a:extLst>
                  <a:ext uri="{0D108BD9-81ED-4DB2-BD59-A6C34878D82A}">
                    <a16:rowId xmlns:a16="http://schemas.microsoft.com/office/drawing/2014/main" val="609175372"/>
                  </a:ext>
                </a:extLst>
              </a:tr>
              <a:tr h="297696">
                <a:tc>
                  <a:txBody>
                    <a:bodyPr/>
                    <a:lstStyle/>
                    <a:p>
                      <a:pPr algn="l" fontAlgn="ctr"/>
                      <a:r>
                        <a:rPr lang="es-MX" sz="1400" b="0" i="0" u="none" strike="noStrike" dirty="0">
                          <a:solidFill>
                            <a:srgbClr val="000000"/>
                          </a:solidFill>
                          <a:effectLst/>
                          <a:latin typeface="Arial Rounded MT Bold" panose="020F0704030504030204" pitchFamily="34" charset="0"/>
                        </a:rPr>
                        <a:t>2207 - Dirección Local de Educación Bosa</a:t>
                      </a:r>
                    </a:p>
                  </a:txBody>
                  <a:tcPr marL="9525" marR="9525" marT="9525" marB="0" anchor="ctr">
                    <a:noFill/>
                  </a:tcPr>
                </a:tc>
                <a:tc>
                  <a:txBody>
                    <a:bodyPr/>
                    <a:lstStyle/>
                    <a:p>
                      <a:pPr algn="ctr" fontAlgn="ctr"/>
                      <a:r>
                        <a:rPr lang="es-CO" sz="1400" b="0" i="0" u="none" strike="noStrike" dirty="0">
                          <a:solidFill>
                            <a:srgbClr val="000000"/>
                          </a:solidFill>
                          <a:effectLst/>
                          <a:latin typeface="Arial Rounded MT Bold" panose="020F0704030504030204" pitchFamily="34" charset="0"/>
                        </a:rPr>
                        <a:t>144</a:t>
                      </a:r>
                    </a:p>
                  </a:txBody>
                  <a:tcPr marL="9525" marR="9525" marT="9525" marB="0" anchor="ctr">
                    <a:noFill/>
                  </a:tcPr>
                </a:tc>
                <a:tc>
                  <a:txBody>
                    <a:bodyPr/>
                    <a:lstStyle/>
                    <a:p>
                      <a:pPr algn="ctr" fontAlgn="ctr"/>
                      <a:r>
                        <a:rPr lang="es-CO" sz="1400" b="0" i="0" u="none" strike="noStrike" dirty="0">
                          <a:solidFill>
                            <a:srgbClr val="000000"/>
                          </a:solidFill>
                          <a:effectLst/>
                          <a:latin typeface="Arial Rounded MT Bold" panose="020F0704030504030204" pitchFamily="34" charset="0"/>
                        </a:rPr>
                        <a:t>2</a:t>
                      </a:r>
                    </a:p>
                  </a:txBody>
                  <a:tcPr marL="9525" marR="9525" marT="9525" marB="0" anchor="ctr">
                    <a:noFill/>
                  </a:tcPr>
                </a:tc>
                <a:tc>
                  <a:txBody>
                    <a:bodyPr/>
                    <a:lstStyle/>
                    <a:p>
                      <a:pPr algn="ctr" fontAlgn="ctr"/>
                      <a:r>
                        <a:rPr lang="es-CO" sz="1400" b="0" i="0" u="none" strike="noStrike" dirty="0">
                          <a:solidFill>
                            <a:srgbClr val="000000"/>
                          </a:solidFill>
                          <a:effectLst/>
                          <a:latin typeface="Arial Rounded MT Bold" panose="020F0704030504030204" pitchFamily="34" charset="0"/>
                        </a:rPr>
                        <a:t>16,67%</a:t>
                      </a:r>
                    </a:p>
                  </a:txBody>
                  <a:tcPr marL="9525" marR="9525" marT="9525" marB="0" anchor="ctr">
                    <a:noFill/>
                  </a:tcPr>
                </a:tc>
                <a:extLst>
                  <a:ext uri="{0D108BD9-81ED-4DB2-BD59-A6C34878D82A}">
                    <a16:rowId xmlns:a16="http://schemas.microsoft.com/office/drawing/2014/main" val="3178194009"/>
                  </a:ext>
                </a:extLst>
              </a:tr>
              <a:tr h="297696">
                <a:tc>
                  <a:txBody>
                    <a:bodyPr/>
                    <a:lstStyle/>
                    <a:p>
                      <a:pPr algn="l" fontAlgn="ctr"/>
                      <a:r>
                        <a:rPr lang="es-MX" sz="1400" b="0" i="0" u="none" strike="noStrike" dirty="0">
                          <a:solidFill>
                            <a:srgbClr val="000000"/>
                          </a:solidFill>
                          <a:effectLst/>
                          <a:latin typeface="Arial Rounded MT Bold" panose="020F0704030504030204" pitchFamily="34" charset="0"/>
                        </a:rPr>
                        <a:t>2206 - Dirección Local de Educación Tunjuelito</a:t>
                      </a:r>
                    </a:p>
                  </a:txBody>
                  <a:tcPr marL="9525" marR="9525" marT="9525" marB="0" anchor="ctr">
                    <a:noFill/>
                  </a:tcPr>
                </a:tc>
                <a:tc>
                  <a:txBody>
                    <a:bodyPr/>
                    <a:lstStyle/>
                    <a:p>
                      <a:pPr algn="ctr" fontAlgn="ctr"/>
                      <a:r>
                        <a:rPr lang="es-CO" sz="1400" b="0" i="0" u="none" strike="noStrike" dirty="0">
                          <a:solidFill>
                            <a:srgbClr val="000000"/>
                          </a:solidFill>
                          <a:effectLst/>
                          <a:latin typeface="Arial Rounded MT Bold" panose="020F0704030504030204" pitchFamily="34" charset="0"/>
                        </a:rPr>
                        <a:t>4</a:t>
                      </a:r>
                    </a:p>
                  </a:txBody>
                  <a:tcPr marL="9525" marR="9525" marT="9525" marB="0" anchor="ctr">
                    <a:noFill/>
                  </a:tcPr>
                </a:tc>
                <a:tc>
                  <a:txBody>
                    <a:bodyPr/>
                    <a:lstStyle/>
                    <a:p>
                      <a:pPr algn="ctr" fontAlgn="ctr"/>
                      <a:r>
                        <a:rPr lang="es-CO" sz="1400" b="0" i="0" u="none" strike="noStrike" dirty="0">
                          <a:solidFill>
                            <a:srgbClr val="000000"/>
                          </a:solidFill>
                          <a:effectLst/>
                          <a:latin typeface="Arial Rounded MT Bold" panose="020F0704030504030204" pitchFamily="34" charset="0"/>
                        </a:rPr>
                        <a:t>1</a:t>
                      </a:r>
                    </a:p>
                  </a:txBody>
                  <a:tcPr marL="9525" marR="9525" marT="9525" marB="0" anchor="ctr">
                    <a:noFill/>
                  </a:tcPr>
                </a:tc>
                <a:tc>
                  <a:txBody>
                    <a:bodyPr/>
                    <a:lstStyle/>
                    <a:p>
                      <a:pPr algn="ctr" fontAlgn="ctr"/>
                      <a:r>
                        <a:rPr lang="es-CO" sz="1400" b="0" i="0" u="none" strike="noStrike" dirty="0">
                          <a:solidFill>
                            <a:srgbClr val="000000"/>
                          </a:solidFill>
                          <a:effectLst/>
                          <a:latin typeface="Arial Rounded MT Bold" panose="020F0704030504030204" pitchFamily="34" charset="0"/>
                        </a:rPr>
                        <a:t>8,33%</a:t>
                      </a:r>
                    </a:p>
                  </a:txBody>
                  <a:tcPr marL="9525" marR="9525" marT="9525" marB="0" anchor="ctr">
                    <a:noFill/>
                  </a:tcPr>
                </a:tc>
                <a:extLst>
                  <a:ext uri="{0D108BD9-81ED-4DB2-BD59-A6C34878D82A}">
                    <a16:rowId xmlns:a16="http://schemas.microsoft.com/office/drawing/2014/main" val="403396139"/>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848841211"/>
              </p:ext>
            </p:extLst>
          </p:nvPr>
        </p:nvGraphicFramePr>
        <p:xfrm>
          <a:off x="443935" y="3347782"/>
          <a:ext cx="2670628" cy="1971711"/>
        </p:xfrm>
        <a:graphic>
          <a:graphicData uri="http://schemas.openxmlformats.org/drawingml/2006/table">
            <a:tbl>
              <a:tblPr>
                <a:tableStyleId>{9D7B26C5-4107-4FEC-AEDC-1716B250A1EF}</a:tableStyleId>
              </a:tblPr>
              <a:tblGrid>
                <a:gridCol w="1329631">
                  <a:extLst>
                    <a:ext uri="{9D8B030D-6E8A-4147-A177-3AD203B41FA5}">
                      <a16:colId xmlns:a16="http://schemas.microsoft.com/office/drawing/2014/main" val="1413715622"/>
                    </a:ext>
                  </a:extLst>
                </a:gridCol>
                <a:gridCol w="1340997">
                  <a:extLst>
                    <a:ext uri="{9D8B030D-6E8A-4147-A177-3AD203B41FA5}">
                      <a16:colId xmlns:a16="http://schemas.microsoft.com/office/drawing/2014/main" val="511467889"/>
                    </a:ext>
                  </a:extLst>
                </a:gridCol>
              </a:tblGrid>
              <a:tr h="463033">
                <a:tc gridSpan="2">
                  <a:txBody>
                    <a:bodyPr/>
                    <a:lstStyle/>
                    <a:p>
                      <a:pPr algn="ctr" rtl="0" fontAlgn="ctr"/>
                      <a:r>
                        <a:rPr lang="es-CO" sz="1800" b="1" u="none" strike="noStrike" dirty="0">
                          <a:effectLst/>
                          <a:latin typeface="Arial Rounded MT Bold" panose="020F0704030504030204" pitchFamily="34" charset="0"/>
                        </a:rPr>
                        <a:t>De los evaluados </a:t>
                      </a:r>
                      <a:endParaRPr lang="es-CO" sz="1800" b="1"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6BBAEC"/>
                    </a:solidFill>
                  </a:tcPr>
                </a:tc>
                <a:tc hMerge="1">
                  <a:txBody>
                    <a:bodyPr/>
                    <a:lstStyle/>
                    <a:p>
                      <a:endParaRPr lang="es-CO"/>
                    </a:p>
                  </a:txBody>
                  <a:tcPr/>
                </a:tc>
                <a:extLst>
                  <a:ext uri="{0D108BD9-81ED-4DB2-BD59-A6C34878D82A}">
                    <a16:rowId xmlns:a16="http://schemas.microsoft.com/office/drawing/2014/main" val="3552161845"/>
                  </a:ext>
                </a:extLst>
              </a:tr>
              <a:tr h="582612">
                <a:tc>
                  <a:txBody>
                    <a:bodyPr/>
                    <a:lstStyle/>
                    <a:p>
                      <a:pPr algn="ctr" fontAlgn="ctr"/>
                      <a:r>
                        <a:rPr lang="es-CO" sz="1800" b="1" u="none" strike="noStrike" dirty="0">
                          <a:effectLst/>
                          <a:latin typeface="Arial Rounded MT Bold" panose="020F0704030504030204" pitchFamily="34" charset="0"/>
                        </a:rPr>
                        <a:t>Si Cumple</a:t>
                      </a:r>
                      <a:endParaRPr lang="es-CO" sz="1800" b="1"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6BBAEC"/>
                    </a:solidFill>
                  </a:tcPr>
                </a:tc>
                <a:tc>
                  <a:txBody>
                    <a:bodyPr/>
                    <a:lstStyle/>
                    <a:p>
                      <a:pPr algn="ctr" rtl="0" fontAlgn="ctr"/>
                      <a:r>
                        <a:rPr lang="es-CO" sz="1800" b="1" u="none" strike="noStrike" dirty="0">
                          <a:effectLst/>
                          <a:latin typeface="Arial Rounded MT Bold" panose="020F0704030504030204" pitchFamily="34" charset="0"/>
                        </a:rPr>
                        <a:t>No Cumple</a:t>
                      </a:r>
                      <a:endParaRPr lang="es-CO" sz="1800" b="1"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6BBAEC"/>
                    </a:solidFill>
                  </a:tcPr>
                </a:tc>
                <a:extLst>
                  <a:ext uri="{0D108BD9-81ED-4DB2-BD59-A6C34878D82A}">
                    <a16:rowId xmlns:a16="http://schemas.microsoft.com/office/drawing/2014/main" val="3565641880"/>
                  </a:ext>
                </a:extLst>
              </a:tr>
              <a:tr h="463033">
                <a:tc>
                  <a:txBody>
                    <a:bodyPr/>
                    <a:lstStyle/>
                    <a:p>
                      <a:pPr algn="ctr" fontAlgn="ctr"/>
                      <a:r>
                        <a:rPr lang="es-CO" sz="1800" b="0" i="0" u="none" strike="noStrike" dirty="0">
                          <a:solidFill>
                            <a:srgbClr val="000000"/>
                          </a:solidFill>
                          <a:effectLst/>
                          <a:latin typeface="Arial Rounded MT Bold" panose="020F0704030504030204" pitchFamily="34" charset="0"/>
                        </a:rPr>
                        <a:t>345</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800" b="0" i="0" u="none" strike="noStrike" dirty="0">
                          <a:solidFill>
                            <a:srgbClr val="000000"/>
                          </a:solidFill>
                          <a:effectLst/>
                          <a:latin typeface="Arial Rounded MT Bold" panose="020F0704030504030204" pitchFamily="34" charset="0"/>
                        </a:rPr>
                        <a:t>12</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1514239"/>
                  </a:ext>
                </a:extLst>
              </a:tr>
              <a:tr h="463033">
                <a:tc>
                  <a:txBody>
                    <a:bodyPr/>
                    <a:lstStyle/>
                    <a:p>
                      <a:pPr algn="ctr" fontAlgn="ctr"/>
                      <a:r>
                        <a:rPr lang="es-CO" sz="1800" b="0" i="0" u="none" strike="noStrike" dirty="0">
                          <a:solidFill>
                            <a:srgbClr val="000000"/>
                          </a:solidFill>
                          <a:effectLst/>
                          <a:latin typeface="Arial Rounded MT Bold" panose="020F0704030504030204" pitchFamily="34" charset="0"/>
                        </a:rPr>
                        <a:t>97%</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800" b="0" i="0" u="none" strike="noStrike" dirty="0">
                          <a:solidFill>
                            <a:srgbClr val="000000"/>
                          </a:solidFill>
                          <a:effectLst/>
                          <a:latin typeface="Arial Rounded MT Bold" panose="020F0704030504030204" pitchFamily="34" charset="0"/>
                        </a:rPr>
                        <a:t>3%</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3706694"/>
                  </a:ext>
                </a:extLst>
              </a:tr>
            </a:tbl>
          </a:graphicData>
        </a:graphic>
      </p:graphicFrame>
      <p:sp>
        <p:nvSpPr>
          <p:cNvPr id="3" name="Rectángulo 2"/>
          <p:cNvSpPr/>
          <p:nvPr/>
        </p:nvSpPr>
        <p:spPr>
          <a:xfrm>
            <a:off x="1828799" y="5782526"/>
            <a:ext cx="8534400" cy="646331"/>
          </a:xfrm>
          <a:prstGeom prst="rect">
            <a:avLst/>
          </a:prstGeom>
        </p:spPr>
        <p:txBody>
          <a:bodyPr wrap="square">
            <a:spAutoFit/>
          </a:bodyPr>
          <a:lstStyle/>
          <a:p>
            <a:pPr algn="ctr" fontAlgn="ctr"/>
            <a:r>
              <a:rPr lang="es-CO" i="1" dirty="0">
                <a:solidFill>
                  <a:srgbClr val="000000"/>
                </a:solidFill>
                <a:latin typeface="Arial Rounded MT Bold" panose="020F0704030504030204" pitchFamily="34" charset="0"/>
              </a:rPr>
              <a:t>Con el hecho de no cumplir con uno de los cinco criterios de evaluación, la calificación es “NO CUMPLE”</a:t>
            </a:r>
          </a:p>
        </p:txBody>
      </p:sp>
      <p:graphicFrame>
        <p:nvGraphicFramePr>
          <p:cNvPr id="7" name="Tabla 6">
            <a:extLst>
              <a:ext uri="{FF2B5EF4-FFF2-40B4-BE49-F238E27FC236}">
                <a16:creationId xmlns:a16="http://schemas.microsoft.com/office/drawing/2014/main" id="{F834AB1C-C509-47DE-9B31-A01A08E21443}"/>
              </a:ext>
            </a:extLst>
          </p:cNvPr>
          <p:cNvGraphicFramePr>
            <a:graphicFrameLocks noGrp="1"/>
          </p:cNvGraphicFramePr>
          <p:nvPr>
            <p:extLst>
              <p:ext uri="{D42A27DB-BD31-4B8C-83A1-F6EECF244321}">
                <p14:modId xmlns:p14="http://schemas.microsoft.com/office/powerpoint/2010/main" val="2773606053"/>
              </p:ext>
            </p:extLst>
          </p:nvPr>
        </p:nvGraphicFramePr>
        <p:xfrm>
          <a:off x="627977" y="1278423"/>
          <a:ext cx="10936043" cy="1929472"/>
        </p:xfrm>
        <a:graphic>
          <a:graphicData uri="http://schemas.openxmlformats.org/drawingml/2006/table">
            <a:tbl>
              <a:tblPr/>
              <a:tblGrid>
                <a:gridCol w="1299882">
                  <a:extLst>
                    <a:ext uri="{9D8B030D-6E8A-4147-A177-3AD203B41FA5}">
                      <a16:colId xmlns:a16="http://schemas.microsoft.com/office/drawing/2014/main" val="1129825027"/>
                    </a:ext>
                  </a:extLst>
                </a:gridCol>
                <a:gridCol w="782731">
                  <a:extLst>
                    <a:ext uri="{9D8B030D-6E8A-4147-A177-3AD203B41FA5}">
                      <a16:colId xmlns:a16="http://schemas.microsoft.com/office/drawing/2014/main" val="3549556578"/>
                    </a:ext>
                  </a:extLst>
                </a:gridCol>
                <a:gridCol w="634440">
                  <a:extLst>
                    <a:ext uri="{9D8B030D-6E8A-4147-A177-3AD203B41FA5}">
                      <a16:colId xmlns:a16="http://schemas.microsoft.com/office/drawing/2014/main" val="542958737"/>
                    </a:ext>
                  </a:extLst>
                </a:gridCol>
                <a:gridCol w="772362">
                  <a:extLst>
                    <a:ext uri="{9D8B030D-6E8A-4147-A177-3AD203B41FA5}">
                      <a16:colId xmlns:a16="http://schemas.microsoft.com/office/drawing/2014/main" val="2221323077"/>
                    </a:ext>
                  </a:extLst>
                </a:gridCol>
                <a:gridCol w="751409">
                  <a:extLst>
                    <a:ext uri="{9D8B030D-6E8A-4147-A177-3AD203B41FA5}">
                      <a16:colId xmlns:a16="http://schemas.microsoft.com/office/drawing/2014/main" val="1051953666"/>
                    </a:ext>
                  </a:extLst>
                </a:gridCol>
                <a:gridCol w="696770">
                  <a:extLst>
                    <a:ext uri="{9D8B030D-6E8A-4147-A177-3AD203B41FA5}">
                      <a16:colId xmlns:a16="http://schemas.microsoft.com/office/drawing/2014/main" val="840363774"/>
                    </a:ext>
                  </a:extLst>
                </a:gridCol>
                <a:gridCol w="620648">
                  <a:extLst>
                    <a:ext uri="{9D8B030D-6E8A-4147-A177-3AD203B41FA5}">
                      <a16:colId xmlns:a16="http://schemas.microsoft.com/office/drawing/2014/main" val="2736442666"/>
                    </a:ext>
                  </a:extLst>
                </a:gridCol>
                <a:gridCol w="675817">
                  <a:extLst>
                    <a:ext uri="{9D8B030D-6E8A-4147-A177-3AD203B41FA5}">
                      <a16:colId xmlns:a16="http://schemas.microsoft.com/office/drawing/2014/main" val="3042162274"/>
                    </a:ext>
                  </a:extLst>
                </a:gridCol>
                <a:gridCol w="634440">
                  <a:extLst>
                    <a:ext uri="{9D8B030D-6E8A-4147-A177-3AD203B41FA5}">
                      <a16:colId xmlns:a16="http://schemas.microsoft.com/office/drawing/2014/main" val="2333936832"/>
                    </a:ext>
                  </a:extLst>
                </a:gridCol>
                <a:gridCol w="689609">
                  <a:extLst>
                    <a:ext uri="{9D8B030D-6E8A-4147-A177-3AD203B41FA5}">
                      <a16:colId xmlns:a16="http://schemas.microsoft.com/office/drawing/2014/main" val="499017722"/>
                    </a:ext>
                  </a:extLst>
                </a:gridCol>
                <a:gridCol w="689609">
                  <a:extLst>
                    <a:ext uri="{9D8B030D-6E8A-4147-A177-3AD203B41FA5}">
                      <a16:colId xmlns:a16="http://schemas.microsoft.com/office/drawing/2014/main" val="524475231"/>
                    </a:ext>
                  </a:extLst>
                </a:gridCol>
                <a:gridCol w="620648">
                  <a:extLst>
                    <a:ext uri="{9D8B030D-6E8A-4147-A177-3AD203B41FA5}">
                      <a16:colId xmlns:a16="http://schemas.microsoft.com/office/drawing/2014/main" val="3429685073"/>
                    </a:ext>
                  </a:extLst>
                </a:gridCol>
                <a:gridCol w="717194">
                  <a:extLst>
                    <a:ext uri="{9D8B030D-6E8A-4147-A177-3AD203B41FA5}">
                      <a16:colId xmlns:a16="http://schemas.microsoft.com/office/drawing/2014/main" val="831648422"/>
                    </a:ext>
                  </a:extLst>
                </a:gridCol>
                <a:gridCol w="662024">
                  <a:extLst>
                    <a:ext uri="{9D8B030D-6E8A-4147-A177-3AD203B41FA5}">
                      <a16:colId xmlns:a16="http://schemas.microsoft.com/office/drawing/2014/main" val="3421479144"/>
                    </a:ext>
                  </a:extLst>
                </a:gridCol>
                <a:gridCol w="688460">
                  <a:extLst>
                    <a:ext uri="{9D8B030D-6E8A-4147-A177-3AD203B41FA5}">
                      <a16:colId xmlns:a16="http://schemas.microsoft.com/office/drawing/2014/main" val="4016207720"/>
                    </a:ext>
                  </a:extLst>
                </a:gridCol>
              </a:tblGrid>
              <a:tr h="516691">
                <a:tc gridSpan="3">
                  <a:txBody>
                    <a:bodyPr/>
                    <a:lstStyle/>
                    <a:p>
                      <a:pPr algn="ctr" fontAlgn="ctr"/>
                      <a:r>
                        <a:rPr lang="es-CO" sz="1200" b="0" i="0" u="none" strike="noStrike" dirty="0">
                          <a:solidFill>
                            <a:srgbClr val="000000"/>
                          </a:solidFill>
                          <a:effectLst/>
                          <a:latin typeface="Arial Rounded MT Bold" panose="020F0704030504030204" pitchFamily="34" charset="0"/>
                        </a:rPr>
                        <a:t> </a:t>
                      </a:r>
                    </a:p>
                  </a:txBody>
                  <a:tcPr marL="0" marR="0" marT="0"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Evaluados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Coherencia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Claridad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Calidez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Oportunidad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Manejo Aplicativo</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extLst>
                  <a:ext uri="{0D108BD9-81ED-4DB2-BD59-A6C34878D82A}">
                    <a16:rowId xmlns:a16="http://schemas.microsoft.com/office/drawing/2014/main" val="983765064"/>
                  </a:ext>
                </a:extLst>
              </a:tr>
              <a:tr h="528361">
                <a:tc>
                  <a:txBody>
                    <a:bodyPr/>
                    <a:lstStyle/>
                    <a:p>
                      <a:pPr algn="ctr" fontAlgn="ctr"/>
                      <a:r>
                        <a:rPr lang="es-CO" sz="1200" b="1" i="0" u="none" strike="noStrike" dirty="0">
                          <a:solidFill>
                            <a:srgbClr val="000000"/>
                          </a:solidFill>
                          <a:effectLst/>
                          <a:latin typeface="Arial Rounded MT Bold" panose="020F0704030504030204" pitchFamily="34" charset="0"/>
                        </a:rPr>
                        <a:t>Población Total*</a:t>
                      </a:r>
                    </a:p>
                  </a:txBody>
                  <a:tcPr marL="0" marR="0" marT="0"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Población a Evaluar**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Muestra***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Evaluado</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Evaluado</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Si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Si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Si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Si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Si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Cumple</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extLst>
                  <a:ext uri="{0D108BD9-81ED-4DB2-BD59-A6C34878D82A}">
                    <a16:rowId xmlns:a16="http://schemas.microsoft.com/office/drawing/2014/main" val="3708066678"/>
                  </a:ext>
                </a:extLst>
              </a:tr>
              <a:tr h="459407">
                <a:tc rowSpan="2">
                  <a:txBody>
                    <a:bodyPr/>
                    <a:lstStyle/>
                    <a:p>
                      <a:pPr algn="ctr" fontAlgn="ctr"/>
                      <a:r>
                        <a:rPr lang="es-CO" sz="1600" b="1" i="0" u="none" strike="noStrike" dirty="0">
                          <a:solidFill>
                            <a:srgbClr val="000000"/>
                          </a:solidFill>
                          <a:effectLst/>
                          <a:latin typeface="Arial Rounded MT Bold" panose="020F0704030504030204" pitchFamily="34" charset="0"/>
                        </a:rPr>
                        <a:t>1258</a:t>
                      </a:r>
                    </a:p>
                  </a:txBody>
                  <a:tcPr marL="9525" marR="9525" marT="9525"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s-CO" sz="1600" b="1" i="0" u="none" strike="noStrike" dirty="0">
                          <a:solidFill>
                            <a:srgbClr val="000000"/>
                          </a:solidFill>
                          <a:effectLst/>
                          <a:latin typeface="Arial Rounded MT Bold" panose="020F0704030504030204" pitchFamily="34" charset="0"/>
                        </a:rPr>
                        <a:t>448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s-CO" sz="1600" b="0" i="0" u="none" strike="noStrike" dirty="0">
                          <a:solidFill>
                            <a:srgbClr val="000000"/>
                          </a:solidFill>
                          <a:effectLst/>
                          <a:latin typeface="Arial Rounded MT Bold" panose="020F0704030504030204" pitchFamily="34" charset="0"/>
                        </a:rPr>
                        <a:t>357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s-CO" sz="1600" b="0" i="0" u="none" strike="noStrike" dirty="0">
                          <a:solidFill>
                            <a:srgbClr val="000000"/>
                          </a:solidFill>
                          <a:effectLst/>
                          <a:latin typeface="Arial Rounded MT Bold" panose="020F0704030504030204" pitchFamily="34" charset="0"/>
                        </a:rPr>
                        <a:t>357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s-CO" sz="1600" b="0" i="0" u="none" strike="noStrike" dirty="0">
                          <a:solidFill>
                            <a:srgbClr val="000000"/>
                          </a:solidFill>
                          <a:effectLst/>
                          <a:latin typeface="Arial Rounded MT Bold" panose="020F0704030504030204" pitchFamily="34"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350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348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352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352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354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3</a:t>
                      </a:r>
                    </a:p>
                  </a:txBody>
                  <a:tcPr marL="9525" marR="9525" marT="9525"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7716654"/>
                  </a:ext>
                </a:extLst>
              </a:tr>
              <a:tr h="404734">
                <a:tc vMerge="1">
                  <a:txBody>
                    <a:bodyPr/>
                    <a:lstStyle/>
                    <a:p>
                      <a:endParaRPr lang="es-CO"/>
                    </a:p>
                  </a:txBody>
                  <a:tcPr>
                    <a:lnT w="12700" cap="flat" cmpd="sng" algn="ctr">
                      <a:solidFill>
                        <a:schemeClr val="tx1">
                          <a:lumMod val="50000"/>
                          <a:lumOff val="50000"/>
                        </a:schemeClr>
                      </a:solidFill>
                      <a:prstDash val="solid"/>
                      <a:round/>
                      <a:headEnd type="none" w="med" len="med"/>
                      <a:tailEnd type="none" w="med" len="med"/>
                    </a:lnT>
                  </a:tcPr>
                </a:tc>
                <a:tc vMerge="1">
                  <a:txBody>
                    <a:bodyPr/>
                    <a:lstStyle/>
                    <a:p>
                      <a:endParaRPr lang="es-CO"/>
                    </a:p>
                  </a:txBody>
                  <a:tcPr>
                    <a:lnT w="12700" cap="flat" cmpd="sng" algn="ctr">
                      <a:solidFill>
                        <a:schemeClr val="tx1">
                          <a:lumMod val="50000"/>
                          <a:lumOff val="50000"/>
                        </a:schemeClr>
                      </a:solidFill>
                      <a:prstDash val="solid"/>
                      <a:round/>
                      <a:headEnd type="none" w="med" len="med"/>
                      <a:tailEnd type="none" w="med" len="med"/>
                    </a:lnT>
                  </a:tcPr>
                </a:tc>
                <a:tc vMerge="1">
                  <a:txBody>
                    <a:bodyPr/>
                    <a:lstStyle/>
                    <a:p>
                      <a:endParaRPr lang="es-CO"/>
                    </a:p>
                  </a:txBody>
                  <a:tcPr>
                    <a:lnT w="12700" cap="flat" cmpd="sng" algn="ctr">
                      <a:solidFill>
                        <a:schemeClr val="tx1">
                          <a:lumMod val="50000"/>
                          <a:lumOff val="50000"/>
                        </a:schemeClr>
                      </a:solidFill>
                      <a:prstDash val="solid"/>
                      <a:round/>
                      <a:headEnd type="none" w="med" len="med"/>
                      <a:tailEnd type="none" w="med" len="med"/>
                    </a:lnT>
                  </a:tcPr>
                </a:tc>
                <a:tc vMerge="1">
                  <a:txBody>
                    <a:bodyPr/>
                    <a:lstStyle/>
                    <a:p>
                      <a:endParaRPr lang="es-CO"/>
                    </a:p>
                  </a:txBody>
                  <a:tcPr>
                    <a:lnT w="12700" cap="flat" cmpd="sng" algn="ctr">
                      <a:solidFill>
                        <a:schemeClr val="tx1">
                          <a:lumMod val="50000"/>
                          <a:lumOff val="50000"/>
                        </a:schemeClr>
                      </a:solidFill>
                      <a:prstDash val="solid"/>
                      <a:round/>
                      <a:headEnd type="none" w="med" len="med"/>
                      <a:tailEnd type="none" w="med" len="med"/>
                    </a:lnT>
                  </a:tcPr>
                </a:tc>
                <a:tc vMerge="1">
                  <a:txBody>
                    <a:bodyPr/>
                    <a:lstStyle/>
                    <a:p>
                      <a:endParaRPr lang="es-CO"/>
                    </a:p>
                  </a:txBody>
                  <a:tcPr>
                    <a:lnT w="12700" cap="flat" cmpd="sng" algn="ctr">
                      <a:solidFill>
                        <a:schemeClr val="tx1">
                          <a:lumMod val="50000"/>
                          <a:lumOff val="50000"/>
                        </a:schemeClr>
                      </a:solidFill>
                      <a:prstDash val="solid"/>
                      <a:round/>
                      <a:headEnd type="none" w="med" len="med"/>
                      <a:tailEnd type="none" w="med" len="med"/>
                    </a:lnT>
                  </a:tcPr>
                </a:tc>
                <a:tc>
                  <a:txBody>
                    <a:bodyPr/>
                    <a:lstStyle/>
                    <a:p>
                      <a:pPr algn="ctr" fontAlgn="ctr"/>
                      <a:r>
                        <a:rPr lang="es-CO" sz="1600" b="0" i="0" u="none" strike="noStrike" dirty="0">
                          <a:solidFill>
                            <a:srgbClr val="000000"/>
                          </a:solidFill>
                          <a:effectLst/>
                          <a:latin typeface="Arial Rounded MT Bold" panose="020F0704030504030204" pitchFamily="34" charset="0"/>
                        </a:rPr>
                        <a:t>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1%</a:t>
                      </a:r>
                    </a:p>
                  </a:txBody>
                  <a:tcPr marL="9525" marR="9525" marT="9525"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723038"/>
                  </a:ext>
                </a:extLst>
              </a:tr>
            </a:tbl>
          </a:graphicData>
        </a:graphic>
      </p:graphicFrame>
    </p:spTree>
    <p:extLst>
      <p:ext uri="{BB962C8B-B14F-4D97-AF65-F5344CB8AC3E}">
        <p14:creationId xmlns:p14="http://schemas.microsoft.com/office/powerpoint/2010/main" val="3901349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508001" y="337029"/>
            <a:ext cx="11045371" cy="5738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400" b="1" dirty="0">
                <a:solidFill>
                  <a:srgbClr val="25A1D7"/>
                </a:solidFill>
                <a:latin typeface="Arial Rounded MT Bold" charset="0"/>
              </a:rPr>
              <a:t>Principales causas de NO cumplimiento con los criterios de calidad </a:t>
            </a:r>
            <a:r>
              <a:rPr lang="es-ES" sz="2400" b="1" dirty="0">
                <a:solidFill>
                  <a:srgbClr val="25A1D7"/>
                </a:solidFill>
                <a:latin typeface="Arial Rounded MT Bold" charset="0"/>
              </a:rPr>
              <a:t>en las respuestas del “</a:t>
            </a:r>
            <a:r>
              <a:rPr lang="es-ES_tradnl" sz="2400" b="1" dirty="0">
                <a:solidFill>
                  <a:srgbClr val="25A1D7"/>
                </a:solidFill>
                <a:latin typeface="Arial Rounded MT Bold" charset="0"/>
              </a:rPr>
              <a:t>Bogotá te Escucha</a:t>
            </a:r>
            <a:r>
              <a:rPr lang="es-ES" sz="2400" b="1" dirty="0">
                <a:solidFill>
                  <a:srgbClr val="25A1D7"/>
                </a:solidFill>
                <a:latin typeface="Arial Rounded MT Bold" charset="0"/>
              </a:rPr>
              <a:t>” diciembre de 2019 en la SED</a:t>
            </a:r>
            <a:endParaRPr lang="es-CO" sz="2400" b="1" dirty="0">
              <a:solidFill>
                <a:srgbClr val="25A1D7"/>
              </a:solidFill>
              <a:latin typeface="Arial Rounded MT Bold" charset="0"/>
            </a:endParaRPr>
          </a:p>
        </p:txBody>
      </p:sp>
      <p:graphicFrame>
        <p:nvGraphicFramePr>
          <p:cNvPr id="5" name="Tabla 4">
            <a:extLst>
              <a:ext uri="{FF2B5EF4-FFF2-40B4-BE49-F238E27FC236}">
                <a16:creationId xmlns:a16="http://schemas.microsoft.com/office/drawing/2014/main" id="{07792E4F-B289-4B66-929C-870482AAD973}"/>
              </a:ext>
            </a:extLst>
          </p:cNvPr>
          <p:cNvGraphicFramePr>
            <a:graphicFrameLocks noGrp="1"/>
          </p:cNvGraphicFramePr>
          <p:nvPr>
            <p:extLst>
              <p:ext uri="{D42A27DB-BD31-4B8C-83A1-F6EECF244321}">
                <p14:modId xmlns:p14="http://schemas.microsoft.com/office/powerpoint/2010/main" val="3815550580"/>
              </p:ext>
            </p:extLst>
          </p:nvPr>
        </p:nvGraphicFramePr>
        <p:xfrm>
          <a:off x="605605" y="1108897"/>
          <a:ext cx="10648335" cy="4977578"/>
        </p:xfrm>
        <a:graphic>
          <a:graphicData uri="http://schemas.openxmlformats.org/drawingml/2006/table">
            <a:tbl>
              <a:tblPr>
                <a:tableStyleId>{BDBED569-4797-4DF1-A0F4-6AAB3CD982D8}</a:tableStyleId>
              </a:tblPr>
              <a:tblGrid>
                <a:gridCol w="2209837">
                  <a:extLst>
                    <a:ext uri="{9D8B030D-6E8A-4147-A177-3AD203B41FA5}">
                      <a16:colId xmlns:a16="http://schemas.microsoft.com/office/drawing/2014/main" val="711644957"/>
                    </a:ext>
                  </a:extLst>
                </a:gridCol>
                <a:gridCol w="1985802">
                  <a:extLst>
                    <a:ext uri="{9D8B030D-6E8A-4147-A177-3AD203B41FA5}">
                      <a16:colId xmlns:a16="http://schemas.microsoft.com/office/drawing/2014/main" val="3965074761"/>
                    </a:ext>
                  </a:extLst>
                </a:gridCol>
                <a:gridCol w="1983960">
                  <a:extLst>
                    <a:ext uri="{9D8B030D-6E8A-4147-A177-3AD203B41FA5}">
                      <a16:colId xmlns:a16="http://schemas.microsoft.com/office/drawing/2014/main" val="2705821808"/>
                    </a:ext>
                  </a:extLst>
                </a:gridCol>
                <a:gridCol w="1858428">
                  <a:extLst>
                    <a:ext uri="{9D8B030D-6E8A-4147-A177-3AD203B41FA5}">
                      <a16:colId xmlns:a16="http://schemas.microsoft.com/office/drawing/2014/main" val="3726177994"/>
                    </a:ext>
                  </a:extLst>
                </a:gridCol>
                <a:gridCol w="2610308">
                  <a:extLst>
                    <a:ext uri="{9D8B030D-6E8A-4147-A177-3AD203B41FA5}">
                      <a16:colId xmlns:a16="http://schemas.microsoft.com/office/drawing/2014/main" val="1945742655"/>
                    </a:ext>
                  </a:extLst>
                </a:gridCol>
              </a:tblGrid>
              <a:tr h="568979">
                <a:tc>
                  <a:txBody>
                    <a:bodyPr/>
                    <a:lstStyle/>
                    <a:p>
                      <a:pPr algn="ctr" fontAlgn="ctr"/>
                      <a:r>
                        <a:rPr lang="es-CO" sz="1400" u="none" strike="noStrike" dirty="0">
                          <a:effectLst/>
                          <a:latin typeface="Arial Rounded MT Bold" panose="020F0704030504030204" pitchFamily="34" charset="0"/>
                        </a:rPr>
                        <a:t>COHERENCIA</a:t>
                      </a:r>
                      <a:endParaRPr lang="es-CO" sz="1400" b="0" i="0" u="none" strike="noStrike" dirty="0">
                        <a:solidFill>
                          <a:srgbClr val="000000"/>
                        </a:solidFill>
                        <a:effectLst/>
                        <a:latin typeface="Arial Rounded MT Bold" panose="020F0704030504030204" pitchFamily="34" charset="0"/>
                      </a:endParaRPr>
                    </a:p>
                  </a:txBody>
                  <a:tcPr marL="9525" marR="9525" marT="9525" marB="0" anchor="ctr">
                    <a:solidFill>
                      <a:srgbClr val="6BBAEC"/>
                    </a:solidFill>
                  </a:tcPr>
                </a:tc>
                <a:tc>
                  <a:txBody>
                    <a:bodyPr/>
                    <a:lstStyle/>
                    <a:p>
                      <a:pPr algn="ctr" fontAlgn="ctr"/>
                      <a:r>
                        <a:rPr lang="es-CO" sz="1400" u="none" strike="noStrike" dirty="0">
                          <a:effectLst/>
                          <a:latin typeface="Arial Rounded MT Bold" panose="020F0704030504030204" pitchFamily="34" charset="0"/>
                        </a:rPr>
                        <a:t>CLARIDAD</a:t>
                      </a:r>
                      <a:endParaRPr lang="es-CO" sz="1400" b="0" i="0" u="none" strike="noStrike" dirty="0">
                        <a:solidFill>
                          <a:srgbClr val="000000"/>
                        </a:solidFill>
                        <a:effectLst/>
                        <a:latin typeface="Arial Rounded MT Bold" panose="020F0704030504030204" pitchFamily="34" charset="0"/>
                      </a:endParaRPr>
                    </a:p>
                  </a:txBody>
                  <a:tcPr marL="9525" marR="9525" marT="9525" marB="0" anchor="ctr">
                    <a:solidFill>
                      <a:srgbClr val="6BBAEC"/>
                    </a:solidFill>
                  </a:tcPr>
                </a:tc>
                <a:tc>
                  <a:txBody>
                    <a:bodyPr/>
                    <a:lstStyle/>
                    <a:p>
                      <a:pPr algn="ctr" fontAlgn="ctr"/>
                      <a:r>
                        <a:rPr lang="es-CO" sz="1400" u="none" strike="noStrike" dirty="0">
                          <a:effectLst/>
                          <a:latin typeface="Arial Rounded MT Bold" panose="020F0704030504030204" pitchFamily="34" charset="0"/>
                        </a:rPr>
                        <a:t>CALIDEZ</a:t>
                      </a:r>
                      <a:endParaRPr lang="es-CO" sz="1400" b="0" i="0" u="none" strike="noStrike" dirty="0">
                        <a:solidFill>
                          <a:srgbClr val="000000"/>
                        </a:solidFill>
                        <a:effectLst/>
                        <a:latin typeface="Arial Rounded MT Bold" panose="020F0704030504030204" pitchFamily="34" charset="0"/>
                      </a:endParaRPr>
                    </a:p>
                  </a:txBody>
                  <a:tcPr marL="9525" marR="9525" marT="9525" marB="0" anchor="ctr">
                    <a:solidFill>
                      <a:srgbClr val="6BBAEC"/>
                    </a:solidFill>
                  </a:tcPr>
                </a:tc>
                <a:tc>
                  <a:txBody>
                    <a:bodyPr/>
                    <a:lstStyle/>
                    <a:p>
                      <a:pPr algn="ctr" fontAlgn="ctr"/>
                      <a:r>
                        <a:rPr lang="es-CO" sz="1400" u="none" strike="noStrike" dirty="0">
                          <a:effectLst/>
                          <a:latin typeface="Arial Rounded MT Bold" panose="020F0704030504030204" pitchFamily="34" charset="0"/>
                        </a:rPr>
                        <a:t>OPORTUNIDAD</a:t>
                      </a:r>
                      <a:endParaRPr lang="es-CO" sz="1400" b="0" i="0" u="none" strike="noStrike" dirty="0">
                        <a:solidFill>
                          <a:srgbClr val="000000"/>
                        </a:solidFill>
                        <a:effectLst/>
                        <a:latin typeface="Arial Rounded MT Bold" panose="020F0704030504030204" pitchFamily="34" charset="0"/>
                      </a:endParaRPr>
                    </a:p>
                  </a:txBody>
                  <a:tcPr marL="9525" marR="9525" marT="9525" marB="0" anchor="ctr">
                    <a:solidFill>
                      <a:srgbClr val="6BBAEC"/>
                    </a:solidFill>
                  </a:tcPr>
                </a:tc>
                <a:tc>
                  <a:txBody>
                    <a:bodyPr/>
                    <a:lstStyle/>
                    <a:p>
                      <a:pPr algn="ctr" fontAlgn="ctr"/>
                      <a:r>
                        <a:rPr lang="es-CO" sz="1400" u="none" strike="noStrike" dirty="0">
                          <a:effectLst/>
                          <a:latin typeface="Arial Rounded MT Bold" panose="020F0704030504030204" pitchFamily="34" charset="0"/>
                        </a:rPr>
                        <a:t>MANEJO DEL SISTEMA</a:t>
                      </a:r>
                      <a:endParaRPr lang="es-CO" sz="1400" b="0" i="0" u="none" strike="noStrike" dirty="0">
                        <a:solidFill>
                          <a:srgbClr val="000000"/>
                        </a:solidFill>
                        <a:effectLst/>
                        <a:latin typeface="Arial Rounded MT Bold" panose="020F0704030504030204" pitchFamily="34" charset="0"/>
                      </a:endParaRPr>
                    </a:p>
                  </a:txBody>
                  <a:tcPr marL="9525" marR="9525" marT="9525" marB="0" anchor="ctr">
                    <a:solidFill>
                      <a:srgbClr val="6BBAEC"/>
                    </a:solidFill>
                  </a:tcPr>
                </a:tc>
                <a:extLst>
                  <a:ext uri="{0D108BD9-81ED-4DB2-BD59-A6C34878D82A}">
                    <a16:rowId xmlns:a16="http://schemas.microsoft.com/office/drawing/2014/main" val="2877973869"/>
                  </a:ext>
                </a:extLst>
              </a:tr>
              <a:tr h="1151956">
                <a:tc>
                  <a:txBody>
                    <a:bodyPr/>
                    <a:lstStyle/>
                    <a:p>
                      <a:pPr algn="ctr" fontAlgn="ctr"/>
                      <a:r>
                        <a:rPr lang="es-CO" sz="1200" b="0" i="0" u="none" strike="noStrike" dirty="0">
                          <a:solidFill>
                            <a:srgbClr val="000000"/>
                          </a:solidFill>
                          <a:effectLst/>
                          <a:latin typeface="Arial Rounded MT Bold" panose="020F0704030504030204" pitchFamily="34" charset="0"/>
                        </a:rPr>
                        <a:t>No Evaluado por no tener anexo</a:t>
                      </a:r>
                    </a:p>
                  </a:txBody>
                  <a:tcPr marL="9525" marR="9525" marT="9525" marB="0" anchor="ctr"/>
                </a:tc>
                <a:tc>
                  <a:txBody>
                    <a:bodyPr/>
                    <a:lstStyle/>
                    <a:p>
                      <a:pPr algn="ctr" fontAlgn="ctr"/>
                      <a:r>
                        <a:rPr lang="es-CO" sz="1200" b="0" i="0" u="none" strike="noStrike" dirty="0">
                          <a:solidFill>
                            <a:srgbClr val="000000"/>
                          </a:solidFill>
                          <a:effectLst/>
                          <a:latin typeface="Arial Rounded MT Bold" panose="020F0704030504030204" pitchFamily="34" charset="0"/>
                        </a:rPr>
                        <a:t>No cumple (Ver observación)</a:t>
                      </a:r>
                    </a:p>
                  </a:txBody>
                  <a:tcPr marL="9525" marR="9525" marT="9525" marB="0" anchor="ctr"/>
                </a:tc>
                <a:tc>
                  <a:txBody>
                    <a:bodyPr/>
                    <a:lstStyle/>
                    <a:p>
                      <a:pPr algn="ctr" fontAlgn="ctr"/>
                      <a:r>
                        <a:rPr lang="es-CO" sz="1200" b="0" i="0" u="none" strike="noStrike" dirty="0">
                          <a:solidFill>
                            <a:srgbClr val="000000"/>
                          </a:solidFill>
                          <a:effectLst/>
                          <a:latin typeface="Arial Rounded MT Bold" panose="020F0704030504030204" pitchFamily="34" charset="0"/>
                        </a:rPr>
                        <a:t>No cumple (Ver observación)</a:t>
                      </a:r>
                    </a:p>
                  </a:txBody>
                  <a:tcPr marL="9525" marR="9525" marT="9525" marB="0" anchor="ctr"/>
                </a:tc>
                <a:tc rowSpan="3">
                  <a:txBody>
                    <a:bodyPr/>
                    <a:lstStyle/>
                    <a:p>
                      <a:pPr algn="ctr" fontAlgn="ctr"/>
                      <a:r>
                        <a:rPr lang="es-CO" sz="1200" u="none" strike="noStrike" kern="1200" dirty="0">
                          <a:solidFill>
                            <a:schemeClr val="tx1"/>
                          </a:solidFill>
                          <a:effectLst/>
                          <a:latin typeface="Arial Rounded MT Bold" panose="020F0704030504030204" pitchFamily="34" charset="0"/>
                          <a:ea typeface="+mn-ea"/>
                          <a:cs typeface="+mn-cs"/>
                        </a:rPr>
                        <a:t>No Evaluado por no tener anexo</a:t>
                      </a:r>
                    </a:p>
                  </a:txBody>
                  <a:tcPr marL="9525" marR="9525" marT="9525" marB="0" anchor="ctr"/>
                </a:tc>
                <a:tc rowSpan="3">
                  <a:txBody>
                    <a:bodyPr/>
                    <a:lstStyle/>
                    <a:p>
                      <a:pPr algn="ctr" fontAlgn="ctr"/>
                      <a:r>
                        <a:rPr lang="es-MX" sz="1200" b="0" i="0" u="none" strike="noStrike" dirty="0">
                          <a:solidFill>
                            <a:srgbClr val="000000"/>
                          </a:solidFill>
                          <a:effectLst/>
                          <a:latin typeface="Arial Rounded MT Bold" panose="020F0704030504030204" pitchFamily="34" charset="0"/>
                        </a:rPr>
                        <a:t>Realizan cierre definitivo con respuesta de tipo parcial</a:t>
                      </a:r>
                    </a:p>
                  </a:txBody>
                  <a:tcPr marL="9525" marR="9525" marT="9525" marB="0" anchor="ctr"/>
                </a:tc>
                <a:extLst>
                  <a:ext uri="{0D108BD9-81ED-4DB2-BD59-A6C34878D82A}">
                    <a16:rowId xmlns:a16="http://schemas.microsoft.com/office/drawing/2014/main" val="77988254"/>
                  </a:ext>
                </a:extLst>
              </a:tr>
              <a:tr h="1908300">
                <a:tc>
                  <a:txBody>
                    <a:bodyPr/>
                    <a:lstStyle/>
                    <a:p>
                      <a:pPr algn="ctr" fontAlgn="ctr"/>
                      <a:r>
                        <a:rPr lang="es-MX" sz="1200" b="0" i="0" u="none" strike="noStrike">
                          <a:solidFill>
                            <a:srgbClr val="000000"/>
                          </a:solidFill>
                          <a:effectLst/>
                          <a:latin typeface="Arial Rounded MT Bold" panose="020F0704030504030204" pitchFamily="34" charset="0"/>
                        </a:rPr>
                        <a:t>La respuesta esta dirigida a un ciudadano que no corresponde al Requerimiento</a:t>
                      </a:r>
                    </a:p>
                  </a:txBody>
                  <a:tcPr marL="9525" marR="9525" marT="9525" marB="0" anchor="ctr"/>
                </a:tc>
                <a:tc>
                  <a:txBody>
                    <a:bodyPr/>
                    <a:lstStyle/>
                    <a:p>
                      <a:pPr algn="ctr" fontAlgn="ctr"/>
                      <a:r>
                        <a:rPr lang="es-MX" sz="1200" b="0" i="0" u="none" strike="noStrike">
                          <a:solidFill>
                            <a:srgbClr val="000000"/>
                          </a:solidFill>
                          <a:effectLst/>
                          <a:latin typeface="Arial Rounded MT Bold" panose="020F0704030504030204" pitchFamily="34" charset="0"/>
                        </a:rPr>
                        <a:t>No le responden directamente al ciudadano si no al sistema comentando que hacen falta datos para dar solución a lo requerido por el ciudadano</a:t>
                      </a:r>
                    </a:p>
                  </a:txBody>
                  <a:tcPr marL="9525" marR="9525" marT="9525" marB="0" anchor="ctr"/>
                </a:tc>
                <a:tc>
                  <a:txBody>
                    <a:bodyPr/>
                    <a:lstStyle/>
                    <a:p>
                      <a:pPr algn="ctr" fontAlgn="ctr"/>
                      <a:r>
                        <a:rPr lang="es-MX" sz="1200" b="0" i="0" u="none" strike="noStrike" dirty="0">
                          <a:solidFill>
                            <a:srgbClr val="000000"/>
                          </a:solidFill>
                          <a:effectLst/>
                          <a:latin typeface="Arial Rounded MT Bold" panose="020F0704030504030204" pitchFamily="34" charset="0"/>
                        </a:rPr>
                        <a:t>Respuesta simple, no muestra importancia al ciudadano</a:t>
                      </a:r>
                    </a:p>
                  </a:txBody>
                  <a:tcPr marL="9525" marR="9525" marT="9525" marB="0" anchor="ctr"/>
                </a:tc>
                <a:tc vMerge="1">
                  <a:txBody>
                    <a:bodyPr/>
                    <a:lstStyle/>
                    <a:p>
                      <a:endParaRPr lang="es-CO"/>
                    </a:p>
                  </a:txBody>
                  <a:tcPr/>
                </a:tc>
                <a:tc vMerge="1">
                  <a:txBody>
                    <a:bodyPr/>
                    <a:lstStyle/>
                    <a:p>
                      <a:pPr algn="ctr" fontAlgn="ctr"/>
                      <a:endParaRPr lang="es-CO" sz="1200" b="0" i="0" u="none" strike="noStrike" dirty="0">
                        <a:solidFill>
                          <a:schemeClr val="tx1"/>
                        </a:solidFill>
                        <a:effectLst/>
                        <a:latin typeface="Arial Rounded MT Bold" panose="020F0704030504030204" pitchFamily="34" charset="0"/>
                      </a:endParaRPr>
                    </a:p>
                  </a:txBody>
                  <a:tcPr marL="9525" marR="9525" marT="9525" marB="0" anchor="ctr"/>
                </a:tc>
                <a:extLst>
                  <a:ext uri="{0D108BD9-81ED-4DB2-BD59-A6C34878D82A}">
                    <a16:rowId xmlns:a16="http://schemas.microsoft.com/office/drawing/2014/main" val="3717119230"/>
                  </a:ext>
                </a:extLst>
              </a:tr>
              <a:tr h="1348343">
                <a:tc>
                  <a:txBody>
                    <a:bodyPr/>
                    <a:lstStyle/>
                    <a:p>
                      <a:pPr algn="ctr" fontAlgn="ctr"/>
                      <a:r>
                        <a:rPr lang="es-MX" sz="1200" b="0" i="0" u="none" strike="noStrike" dirty="0">
                          <a:solidFill>
                            <a:srgbClr val="000000"/>
                          </a:solidFill>
                          <a:effectLst/>
                          <a:latin typeface="Arial Rounded MT Bold" panose="020F0704030504030204" pitchFamily="34" charset="0"/>
                        </a:rPr>
                        <a:t>Genera respuesta que no corresponde al requerimiento</a:t>
                      </a:r>
                    </a:p>
                  </a:txBody>
                  <a:tcPr marL="9525" marR="9525" marT="9525" marB="0" anchor="ctr"/>
                </a:tc>
                <a:tc>
                  <a:txBody>
                    <a:bodyPr/>
                    <a:lstStyle/>
                    <a:p>
                      <a:pPr algn="ctr" fontAlgn="ctr"/>
                      <a:r>
                        <a:rPr lang="es-MX" sz="1200" b="0" i="0" u="none" strike="noStrike" dirty="0">
                          <a:solidFill>
                            <a:srgbClr val="000000"/>
                          </a:solidFill>
                          <a:effectLst/>
                          <a:latin typeface="Arial Rounded MT Bold" panose="020F0704030504030204" pitchFamily="34" charset="0"/>
                        </a:rPr>
                        <a:t>Realizan cierre con respuesta que no es de fondo (faltan datos de contacto, solo se informa inicio de investigación, informa adelanto de visita </a:t>
                      </a:r>
                      <a:r>
                        <a:rPr lang="es-MX" sz="1200" b="0" i="0" u="none" strike="noStrike" dirty="0" err="1">
                          <a:solidFill>
                            <a:srgbClr val="000000"/>
                          </a:solidFill>
                          <a:effectLst/>
                          <a:latin typeface="Arial Rounded MT Bold" panose="020F0704030504030204" pitchFamily="34" charset="0"/>
                        </a:rPr>
                        <a:t>etc</a:t>
                      </a:r>
                      <a:r>
                        <a:rPr lang="es-MX" sz="1200" b="0" i="0" u="none" strike="noStrike" dirty="0">
                          <a:solidFill>
                            <a:srgbClr val="000000"/>
                          </a:solidFill>
                          <a:effectLst/>
                          <a:latin typeface="Arial Rounded MT Bold" panose="020F0704030504030204" pitchFamily="34" charset="0"/>
                        </a:rPr>
                        <a:t>)</a:t>
                      </a:r>
                    </a:p>
                  </a:txBody>
                  <a:tcPr marL="9525" marR="9525" marT="9525" marB="0" anchor="ctr"/>
                </a:tc>
                <a:tc>
                  <a:txBody>
                    <a:bodyPr/>
                    <a:lstStyle/>
                    <a:p>
                      <a:pPr algn="ctr" fontAlgn="ctr"/>
                      <a:endParaRPr lang="es-CO" sz="1200" b="0" i="0" u="none" strike="noStrike" dirty="0">
                        <a:solidFill>
                          <a:schemeClr val="tx1"/>
                        </a:solidFill>
                        <a:effectLst/>
                        <a:latin typeface="Arial Rounded MT Bold" panose="020F0704030504030204" pitchFamily="34" charset="0"/>
                      </a:endParaRPr>
                    </a:p>
                  </a:txBody>
                  <a:tcPr marL="9525" marR="9525" marT="9525" marB="0" anchor="ctr"/>
                </a:tc>
                <a:tc vMerge="1">
                  <a:txBody>
                    <a:bodyPr/>
                    <a:lstStyle/>
                    <a:p>
                      <a:pPr algn="ctr" fontAlgn="ctr"/>
                      <a:endParaRPr lang="es-CO" sz="1200" u="none" strike="noStrike" kern="1200" dirty="0">
                        <a:solidFill>
                          <a:schemeClr val="tx1"/>
                        </a:solidFill>
                        <a:effectLst/>
                        <a:latin typeface="Arial Rounded MT Bold" panose="020F0704030504030204" pitchFamily="34" charset="0"/>
                        <a:ea typeface="+mn-ea"/>
                        <a:cs typeface="+mn-cs"/>
                      </a:endParaRPr>
                    </a:p>
                  </a:txBody>
                  <a:tcPr marL="9525" marR="9525" marT="9525" marB="0" anchor="ctr"/>
                </a:tc>
                <a:tc vMerge="1">
                  <a:txBody>
                    <a:bodyPr/>
                    <a:lstStyle/>
                    <a:p>
                      <a:pPr algn="ctr" fontAlgn="ctr"/>
                      <a:endParaRPr lang="es-CO" sz="1200" b="0" i="0" u="none" strike="noStrike" dirty="0">
                        <a:solidFill>
                          <a:schemeClr val="tx1"/>
                        </a:solidFill>
                        <a:effectLst/>
                        <a:latin typeface="Arial Rounded MT Bold" panose="020F0704030504030204" pitchFamily="34" charset="0"/>
                      </a:endParaRPr>
                    </a:p>
                  </a:txBody>
                  <a:tcPr marL="9525" marR="9525" marT="9525" marB="0" anchor="ctr"/>
                </a:tc>
                <a:extLst>
                  <a:ext uri="{0D108BD9-81ED-4DB2-BD59-A6C34878D82A}">
                    <a16:rowId xmlns:a16="http://schemas.microsoft.com/office/drawing/2014/main" val="3497634942"/>
                  </a:ext>
                </a:extLst>
              </a:tr>
            </a:tbl>
          </a:graphicData>
        </a:graphic>
      </p:graphicFrame>
    </p:spTree>
    <p:extLst>
      <p:ext uri="{BB962C8B-B14F-4D97-AF65-F5344CB8AC3E}">
        <p14:creationId xmlns:p14="http://schemas.microsoft.com/office/powerpoint/2010/main" val="2827414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07503"/>
            <a:ext cx="10515600" cy="573821"/>
          </a:xfrm>
        </p:spPr>
        <p:txBody>
          <a:bodyPr>
            <a:normAutofit fontScale="90000"/>
          </a:bodyPr>
          <a:lstStyle/>
          <a:p>
            <a:pPr algn="ctr"/>
            <a:r>
              <a:rPr lang="es-ES" sz="2400" b="1" dirty="0">
                <a:solidFill>
                  <a:srgbClr val="25A1D7"/>
                </a:solidFill>
                <a:latin typeface="Arial Rounded MT Bold" charset="0"/>
              </a:rPr>
              <a:t>Número de respuestas extemporáneas por tipología – diciembre 2019 en “</a:t>
            </a:r>
            <a:r>
              <a:rPr lang="es-ES_tradnl" sz="2400" b="1" dirty="0">
                <a:solidFill>
                  <a:srgbClr val="25A1D7"/>
                </a:solidFill>
                <a:latin typeface="Arial Rounded MT Bold" charset="0"/>
              </a:rPr>
              <a:t>Bogotá te Escucha</a:t>
            </a:r>
            <a:r>
              <a:rPr lang="es-ES" sz="2400" b="1" dirty="0">
                <a:solidFill>
                  <a:srgbClr val="25A1D7"/>
                </a:solidFill>
                <a:latin typeface="Arial Rounded MT Bold" charset="0"/>
              </a:rPr>
              <a:t>”</a:t>
            </a:r>
            <a:endParaRPr lang="es-CO" sz="2400" b="1" dirty="0">
              <a:solidFill>
                <a:srgbClr val="25A1D7"/>
              </a:solidFill>
              <a:latin typeface="Arial Rounded MT Bold" charset="0"/>
            </a:endParaRPr>
          </a:p>
        </p:txBody>
      </p:sp>
      <p:graphicFrame>
        <p:nvGraphicFramePr>
          <p:cNvPr id="5" name="Tabla 4"/>
          <p:cNvGraphicFramePr>
            <a:graphicFrameLocks noGrp="1"/>
          </p:cNvGraphicFramePr>
          <p:nvPr>
            <p:extLst>
              <p:ext uri="{D42A27DB-BD31-4B8C-83A1-F6EECF244321}">
                <p14:modId xmlns:p14="http://schemas.microsoft.com/office/powerpoint/2010/main" val="2750697697"/>
              </p:ext>
            </p:extLst>
          </p:nvPr>
        </p:nvGraphicFramePr>
        <p:xfrm>
          <a:off x="2871215" y="4472834"/>
          <a:ext cx="6309360" cy="1661106"/>
        </p:xfrm>
        <a:graphic>
          <a:graphicData uri="http://schemas.openxmlformats.org/drawingml/2006/table">
            <a:tbl>
              <a:tblPr>
                <a:tableStyleId>{5C22544A-7EE6-4342-B048-85BDC9FD1C3A}</a:tableStyleId>
              </a:tblPr>
              <a:tblGrid>
                <a:gridCol w="4112026">
                  <a:extLst>
                    <a:ext uri="{9D8B030D-6E8A-4147-A177-3AD203B41FA5}">
                      <a16:colId xmlns:a16="http://schemas.microsoft.com/office/drawing/2014/main" val="2673870278"/>
                    </a:ext>
                  </a:extLst>
                </a:gridCol>
                <a:gridCol w="677884">
                  <a:extLst>
                    <a:ext uri="{9D8B030D-6E8A-4147-A177-3AD203B41FA5}">
                      <a16:colId xmlns:a16="http://schemas.microsoft.com/office/drawing/2014/main" val="2103129762"/>
                    </a:ext>
                  </a:extLst>
                </a:gridCol>
                <a:gridCol w="1519450">
                  <a:extLst>
                    <a:ext uri="{9D8B030D-6E8A-4147-A177-3AD203B41FA5}">
                      <a16:colId xmlns:a16="http://schemas.microsoft.com/office/drawing/2014/main" val="20002"/>
                    </a:ext>
                  </a:extLst>
                </a:gridCol>
              </a:tblGrid>
              <a:tr h="353999">
                <a:tc>
                  <a:txBody>
                    <a:bodyPr/>
                    <a:lstStyle/>
                    <a:p>
                      <a:pPr algn="l" fontAlgn="b"/>
                      <a:r>
                        <a:rPr lang="es-CO" sz="1400" b="0" i="0" u="none" strike="noStrike" dirty="0">
                          <a:solidFill>
                            <a:srgbClr val="000000"/>
                          </a:solidFill>
                          <a:effectLst/>
                          <a:latin typeface="Arial Rounded MT Bold" panose="020F0704030504030204" pitchFamily="34" charset="0"/>
                        </a:rPr>
                        <a:t>- Dirección de Cobertura</a:t>
                      </a:r>
                    </a:p>
                  </a:txBody>
                  <a:tcPr marL="9525" marR="9525" marT="9525" marB="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fontAlgn="b"/>
                      <a:r>
                        <a:rPr lang="es-CO" sz="1400" b="0" i="0" u="none" strike="noStrike">
                          <a:solidFill>
                            <a:srgbClr val="000000"/>
                          </a:solidFill>
                          <a:effectLst/>
                          <a:latin typeface="Arial Rounded MT Bold" panose="020F0704030504030204" pitchFamily="34" charset="0"/>
                        </a:rPr>
                        <a:t>49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effectLst/>
                          <a:latin typeface="Arial Rounded MT Bold" panose="020F0704030504030204" pitchFamily="34" charset="0"/>
                          <a:ea typeface="+mn-ea"/>
                          <a:cs typeface="+mn-cs"/>
                        </a:rPr>
                        <a:t>Requerimientos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77393"/>
                  </a:ext>
                </a:extLst>
              </a:tr>
              <a:tr h="314794">
                <a:tc>
                  <a:txBody>
                    <a:bodyPr/>
                    <a:lstStyle/>
                    <a:p>
                      <a:pPr algn="l" fontAlgn="b"/>
                      <a:r>
                        <a:rPr lang="es-MX" sz="1400" b="0" i="0" u="none" strike="noStrike" dirty="0">
                          <a:solidFill>
                            <a:srgbClr val="000000"/>
                          </a:solidFill>
                          <a:effectLst/>
                          <a:latin typeface="Arial Rounded MT Bold" panose="020F0704030504030204" pitchFamily="34" charset="0"/>
                        </a:rPr>
                        <a:t>- Dirección Local de Educación Kennedy</a:t>
                      </a:r>
                    </a:p>
                  </a:txBody>
                  <a:tcPr marL="9525" marR="9525" marT="9525"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s-CO" sz="1400" b="0" i="0" u="none" strike="noStrike">
                          <a:solidFill>
                            <a:srgbClr val="000000"/>
                          </a:solidFill>
                          <a:effectLst/>
                          <a:latin typeface="Arial Rounded MT Bold" panose="020F0704030504030204" pitchFamily="34" charset="0"/>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effectLst/>
                          <a:latin typeface="Arial Rounded MT Bold" panose="020F0704030504030204" pitchFamily="34" charset="0"/>
                          <a:ea typeface="+mn-ea"/>
                          <a:cs typeface="+mn-cs"/>
                        </a:rPr>
                        <a:t>Requerimientos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3287367"/>
                  </a:ext>
                </a:extLst>
              </a:tr>
              <a:tr h="299710">
                <a:tc>
                  <a:txBody>
                    <a:bodyPr/>
                    <a:lstStyle/>
                    <a:p>
                      <a:pPr algn="l" fontAlgn="b"/>
                      <a:r>
                        <a:rPr lang="es-MX" sz="1400" b="0" i="0" u="none" strike="noStrike" dirty="0">
                          <a:solidFill>
                            <a:srgbClr val="000000"/>
                          </a:solidFill>
                          <a:effectLst/>
                          <a:latin typeface="Arial Rounded MT Bold" panose="020F0704030504030204" pitchFamily="34" charset="0"/>
                        </a:rPr>
                        <a:t>- Dirección Local de Educación Engativá</a:t>
                      </a:r>
                    </a:p>
                  </a:txBody>
                  <a:tcPr marL="9525" marR="9525" marT="9525"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s-CO" sz="1400" b="0" i="0" u="none" strike="noStrike">
                          <a:solidFill>
                            <a:srgbClr val="000000"/>
                          </a:solidFill>
                          <a:effectLst/>
                          <a:latin typeface="Arial Rounded MT Bold" panose="020F0704030504030204" pitchFamily="34" charset="0"/>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effectLst/>
                          <a:latin typeface="Arial Rounded MT Bold" panose="020F0704030504030204" pitchFamily="34" charset="0"/>
                          <a:ea typeface="+mn-ea"/>
                          <a:cs typeface="+mn-cs"/>
                        </a:rPr>
                        <a:t>Requerimientos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0641682"/>
                  </a:ext>
                </a:extLst>
              </a:tr>
              <a:tr h="347829">
                <a:tc>
                  <a:txBody>
                    <a:bodyPr/>
                    <a:lstStyle/>
                    <a:p>
                      <a:pPr algn="l" fontAlgn="b"/>
                      <a:r>
                        <a:rPr lang="es-CO" sz="1400" b="0" i="0" u="none" strike="noStrike" dirty="0">
                          <a:solidFill>
                            <a:srgbClr val="000000"/>
                          </a:solidFill>
                          <a:effectLst/>
                          <a:latin typeface="Arial Rounded MT Bold" panose="020F0704030504030204" pitchFamily="34" charset="0"/>
                        </a:rPr>
                        <a:t>- Oficina de Personal</a:t>
                      </a:r>
                    </a:p>
                  </a:txBody>
                  <a:tcPr marL="9525" marR="9525" marT="9525"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s-CO" sz="1400" b="0" i="0" u="none" strike="noStrike">
                          <a:solidFill>
                            <a:srgbClr val="000000"/>
                          </a:solidFill>
                          <a:effectLst/>
                          <a:latin typeface="Arial Rounded MT Bold" panose="020F0704030504030204" pitchFamily="34" charset="0"/>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effectLst/>
                          <a:latin typeface="Arial Rounded MT Bold" panose="020F0704030504030204" pitchFamily="34" charset="0"/>
                          <a:ea typeface="+mn-ea"/>
                          <a:cs typeface="+mn-cs"/>
                        </a:rPr>
                        <a:t>Requerimientos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905716"/>
                  </a:ext>
                </a:extLst>
              </a:tr>
              <a:tr h="344774">
                <a:tc>
                  <a:txBody>
                    <a:bodyPr/>
                    <a:lstStyle/>
                    <a:p>
                      <a:pPr algn="l" fontAlgn="b"/>
                      <a:r>
                        <a:rPr lang="es-CO" sz="1400" b="0" i="0" u="none" strike="noStrike" dirty="0">
                          <a:solidFill>
                            <a:srgbClr val="000000"/>
                          </a:solidFill>
                          <a:effectLst/>
                          <a:latin typeface="Arial Rounded MT Bold" panose="020F0704030504030204" pitchFamily="34" charset="0"/>
                        </a:rPr>
                        <a:t>- Dirección de Cobertura</a:t>
                      </a:r>
                    </a:p>
                  </a:txBody>
                  <a:tcPr marL="9525" marR="9525" marT="9525"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r" fontAlgn="b"/>
                      <a:r>
                        <a:rPr lang="es-CO" sz="1400" b="0" i="0" u="none" strike="noStrike" dirty="0">
                          <a:solidFill>
                            <a:srgbClr val="000000"/>
                          </a:solidFill>
                          <a:effectLst/>
                          <a:latin typeface="Arial Rounded MT Bold" panose="020F0704030504030204" pitchFamily="34" charset="0"/>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400" b="0" i="0" u="none" strike="noStrike" kern="1200" dirty="0">
                          <a:solidFill>
                            <a:srgbClr val="000000"/>
                          </a:solidFill>
                          <a:effectLst/>
                          <a:latin typeface="Arial Rounded MT Bold" panose="020F0704030504030204" pitchFamily="34" charset="0"/>
                          <a:ea typeface="+mn-ea"/>
                          <a:cs typeface="+mn-cs"/>
                        </a:rPr>
                        <a:t>Requerimientos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160498"/>
                  </a:ext>
                </a:extLst>
              </a:tr>
            </a:tbl>
          </a:graphicData>
        </a:graphic>
      </p:graphicFrame>
      <p:sp>
        <p:nvSpPr>
          <p:cNvPr id="4" name="Rectángulo 3"/>
          <p:cNvSpPr/>
          <p:nvPr/>
        </p:nvSpPr>
        <p:spPr>
          <a:xfrm>
            <a:off x="1873562" y="4072724"/>
            <a:ext cx="8444876" cy="400110"/>
          </a:xfrm>
          <a:prstGeom prst="rect">
            <a:avLst/>
          </a:prstGeom>
        </p:spPr>
        <p:txBody>
          <a:bodyPr wrap="none">
            <a:spAutoFit/>
          </a:bodyPr>
          <a:lstStyle/>
          <a:p>
            <a:r>
              <a:rPr lang="es-ES" sz="2000" b="1" dirty="0">
                <a:solidFill>
                  <a:srgbClr val="25A1D7"/>
                </a:solidFill>
                <a:latin typeface="Arial Rounded MT Bold" charset="0"/>
              </a:rPr>
              <a:t>Principales oficinas que no cumplen  con los tiempos de respuesta</a:t>
            </a:r>
            <a:endParaRPr lang="es-CO" sz="2000" dirty="0"/>
          </a:p>
        </p:txBody>
      </p:sp>
      <p:graphicFrame>
        <p:nvGraphicFramePr>
          <p:cNvPr id="3" name="Tabla 2">
            <a:extLst>
              <a:ext uri="{FF2B5EF4-FFF2-40B4-BE49-F238E27FC236}">
                <a16:creationId xmlns:a16="http://schemas.microsoft.com/office/drawing/2014/main" id="{848BC0F9-E6D7-4171-A368-C0E306842B26}"/>
              </a:ext>
            </a:extLst>
          </p:cNvPr>
          <p:cNvGraphicFramePr>
            <a:graphicFrameLocks noGrp="1"/>
          </p:cNvGraphicFramePr>
          <p:nvPr>
            <p:extLst>
              <p:ext uri="{D42A27DB-BD31-4B8C-83A1-F6EECF244321}">
                <p14:modId xmlns:p14="http://schemas.microsoft.com/office/powerpoint/2010/main" val="3512616932"/>
              </p:ext>
            </p:extLst>
          </p:nvPr>
        </p:nvGraphicFramePr>
        <p:xfrm>
          <a:off x="1066800" y="1206570"/>
          <a:ext cx="10253472" cy="2212422"/>
        </p:xfrm>
        <a:graphic>
          <a:graphicData uri="http://schemas.openxmlformats.org/drawingml/2006/table">
            <a:tbl>
              <a:tblPr>
                <a:tableStyleId>{5DA37D80-6434-44D0-A028-1B22A696006F}</a:tableStyleId>
              </a:tblPr>
              <a:tblGrid>
                <a:gridCol w="3761232">
                  <a:extLst>
                    <a:ext uri="{9D8B030D-6E8A-4147-A177-3AD203B41FA5}">
                      <a16:colId xmlns:a16="http://schemas.microsoft.com/office/drawing/2014/main" val="1419545823"/>
                    </a:ext>
                  </a:extLst>
                </a:gridCol>
                <a:gridCol w="722376">
                  <a:extLst>
                    <a:ext uri="{9D8B030D-6E8A-4147-A177-3AD203B41FA5}">
                      <a16:colId xmlns:a16="http://schemas.microsoft.com/office/drawing/2014/main" val="1555509992"/>
                    </a:ext>
                  </a:extLst>
                </a:gridCol>
                <a:gridCol w="868680">
                  <a:extLst>
                    <a:ext uri="{9D8B030D-6E8A-4147-A177-3AD203B41FA5}">
                      <a16:colId xmlns:a16="http://schemas.microsoft.com/office/drawing/2014/main" val="3914633473"/>
                    </a:ext>
                  </a:extLst>
                </a:gridCol>
                <a:gridCol w="996696">
                  <a:extLst>
                    <a:ext uri="{9D8B030D-6E8A-4147-A177-3AD203B41FA5}">
                      <a16:colId xmlns:a16="http://schemas.microsoft.com/office/drawing/2014/main" val="1216471478"/>
                    </a:ext>
                  </a:extLst>
                </a:gridCol>
                <a:gridCol w="704088">
                  <a:extLst>
                    <a:ext uri="{9D8B030D-6E8A-4147-A177-3AD203B41FA5}">
                      <a16:colId xmlns:a16="http://schemas.microsoft.com/office/drawing/2014/main" val="39243477"/>
                    </a:ext>
                  </a:extLst>
                </a:gridCol>
                <a:gridCol w="630936">
                  <a:extLst>
                    <a:ext uri="{9D8B030D-6E8A-4147-A177-3AD203B41FA5}">
                      <a16:colId xmlns:a16="http://schemas.microsoft.com/office/drawing/2014/main" val="3230887334"/>
                    </a:ext>
                  </a:extLst>
                </a:gridCol>
                <a:gridCol w="786384">
                  <a:extLst>
                    <a:ext uri="{9D8B030D-6E8A-4147-A177-3AD203B41FA5}">
                      <a16:colId xmlns:a16="http://schemas.microsoft.com/office/drawing/2014/main" val="1730382601"/>
                    </a:ext>
                  </a:extLst>
                </a:gridCol>
                <a:gridCol w="649224">
                  <a:extLst>
                    <a:ext uri="{9D8B030D-6E8A-4147-A177-3AD203B41FA5}">
                      <a16:colId xmlns:a16="http://schemas.microsoft.com/office/drawing/2014/main" val="992402112"/>
                    </a:ext>
                  </a:extLst>
                </a:gridCol>
                <a:gridCol w="621792">
                  <a:extLst>
                    <a:ext uri="{9D8B030D-6E8A-4147-A177-3AD203B41FA5}">
                      <a16:colId xmlns:a16="http://schemas.microsoft.com/office/drawing/2014/main" val="186759348"/>
                    </a:ext>
                  </a:extLst>
                </a:gridCol>
                <a:gridCol w="512064">
                  <a:extLst>
                    <a:ext uri="{9D8B030D-6E8A-4147-A177-3AD203B41FA5}">
                      <a16:colId xmlns:a16="http://schemas.microsoft.com/office/drawing/2014/main" val="834483444"/>
                    </a:ext>
                  </a:extLst>
                </a:gridCol>
              </a:tblGrid>
              <a:tr h="1180014">
                <a:tc>
                  <a:txBody>
                    <a:bodyPr/>
                    <a:lstStyle/>
                    <a:p>
                      <a:pPr algn="ctr" fontAlgn="b"/>
                      <a:r>
                        <a:rPr lang="es-CO" sz="1100" u="none" strike="noStrike" dirty="0">
                          <a:effectLst/>
                          <a:latin typeface="Arial Rounded MT Bold" panose="020F0704030504030204" pitchFamily="34" charset="0"/>
                        </a:rPr>
                        <a:t> </a:t>
                      </a:r>
                      <a:endParaRPr lang="es-CO" sz="1100" b="0" i="0" u="none" strike="noStrike" dirty="0">
                        <a:solidFill>
                          <a:srgbClr val="000000"/>
                        </a:solidFill>
                        <a:effectLst/>
                        <a:latin typeface="Arial Rounded MT Bold" panose="020F0704030504030204" pitchFamily="34" charset="0"/>
                      </a:endParaRPr>
                    </a:p>
                  </a:txBody>
                  <a:tcPr marL="5670" marR="5670" marT="5670" marB="0" vert="vert270" anchor="b">
                    <a:solidFill>
                      <a:schemeClr val="accent2"/>
                    </a:solidFill>
                  </a:tcPr>
                </a:tc>
                <a:tc>
                  <a:txBody>
                    <a:bodyPr/>
                    <a:lstStyle/>
                    <a:p>
                      <a:pPr algn="ctr" fontAlgn="ctr"/>
                      <a:r>
                        <a:rPr lang="es-CO" sz="1100" u="none" strike="noStrike" dirty="0">
                          <a:effectLst/>
                          <a:latin typeface="Arial Rounded MT Bold" panose="020F0704030504030204" pitchFamily="34" charset="0"/>
                        </a:rPr>
                        <a:t>CONSULTA</a:t>
                      </a:r>
                      <a:endParaRPr lang="es-CO" sz="1100" b="1" i="0" u="none" strike="noStrike" dirty="0">
                        <a:solidFill>
                          <a:srgbClr val="000000"/>
                        </a:solidFill>
                        <a:effectLst/>
                        <a:latin typeface="Arial Rounded MT Bold" panose="020F0704030504030204" pitchFamily="34" charset="0"/>
                      </a:endParaRPr>
                    </a:p>
                  </a:txBody>
                  <a:tcPr marL="5670" marR="5670" marT="5670" marB="0" vert="vert270" anchor="ctr">
                    <a:solidFill>
                      <a:schemeClr val="accent2"/>
                    </a:solidFill>
                  </a:tcPr>
                </a:tc>
                <a:tc>
                  <a:txBody>
                    <a:bodyPr/>
                    <a:lstStyle/>
                    <a:p>
                      <a:pPr algn="ctr" fontAlgn="ctr"/>
                      <a:r>
                        <a:rPr lang="es-MX" sz="1100" u="none" strike="noStrike">
                          <a:effectLst/>
                          <a:latin typeface="Arial Rounded MT Bold" panose="020F0704030504030204" pitchFamily="34" charset="0"/>
                        </a:rPr>
                        <a:t>DERECHO DE PETICION DE INTERES GENERAL</a:t>
                      </a:r>
                      <a:endParaRPr lang="es-MX" sz="1100" b="1" i="0" u="none" strike="noStrike">
                        <a:solidFill>
                          <a:srgbClr val="000000"/>
                        </a:solidFill>
                        <a:effectLst/>
                        <a:latin typeface="Arial Rounded MT Bold" panose="020F0704030504030204" pitchFamily="34" charset="0"/>
                      </a:endParaRPr>
                    </a:p>
                  </a:txBody>
                  <a:tcPr marL="5670" marR="5670" marT="5670" marB="0" vert="vert270" anchor="ctr">
                    <a:solidFill>
                      <a:schemeClr val="accent2"/>
                    </a:solidFill>
                  </a:tcPr>
                </a:tc>
                <a:tc>
                  <a:txBody>
                    <a:bodyPr/>
                    <a:lstStyle/>
                    <a:p>
                      <a:pPr algn="ctr" fontAlgn="ctr"/>
                      <a:r>
                        <a:rPr lang="es-CO" sz="1100" u="none" strike="noStrike">
                          <a:effectLst/>
                          <a:latin typeface="Arial Rounded MT Bold" panose="020F0704030504030204" pitchFamily="34" charset="0"/>
                        </a:rPr>
                        <a:t>DERECHO DE PETICION DE INTERES PARTICULAR</a:t>
                      </a:r>
                      <a:endParaRPr lang="es-CO" sz="1100" b="1" i="0" u="none" strike="noStrike">
                        <a:solidFill>
                          <a:srgbClr val="000000"/>
                        </a:solidFill>
                        <a:effectLst/>
                        <a:latin typeface="Arial Rounded MT Bold" panose="020F0704030504030204" pitchFamily="34" charset="0"/>
                      </a:endParaRPr>
                    </a:p>
                  </a:txBody>
                  <a:tcPr marL="5670" marR="5670" marT="5670" marB="0" vert="vert270" anchor="ctr">
                    <a:solidFill>
                      <a:schemeClr val="accent2"/>
                    </a:solidFill>
                  </a:tcPr>
                </a:tc>
                <a:tc>
                  <a:txBody>
                    <a:bodyPr/>
                    <a:lstStyle/>
                    <a:p>
                      <a:pPr algn="ctr" fontAlgn="ctr"/>
                      <a:r>
                        <a:rPr lang="es-CO" sz="1100" u="none" strike="noStrike">
                          <a:effectLst/>
                          <a:latin typeface="Arial Rounded MT Bold" panose="020F0704030504030204" pitchFamily="34" charset="0"/>
                        </a:rPr>
                        <a:t>QUEJA</a:t>
                      </a:r>
                      <a:endParaRPr lang="es-CO" sz="1100" b="1" i="0" u="none" strike="noStrike">
                        <a:solidFill>
                          <a:srgbClr val="000000"/>
                        </a:solidFill>
                        <a:effectLst/>
                        <a:latin typeface="Arial Rounded MT Bold" panose="020F0704030504030204" pitchFamily="34" charset="0"/>
                      </a:endParaRPr>
                    </a:p>
                  </a:txBody>
                  <a:tcPr marL="5670" marR="5670" marT="5670" marB="0" vert="vert270" anchor="ctr">
                    <a:solidFill>
                      <a:schemeClr val="accent2"/>
                    </a:solidFill>
                  </a:tcPr>
                </a:tc>
                <a:tc>
                  <a:txBody>
                    <a:bodyPr/>
                    <a:lstStyle/>
                    <a:p>
                      <a:pPr algn="ctr" fontAlgn="ctr"/>
                      <a:r>
                        <a:rPr lang="es-CO" sz="1100" u="none" strike="noStrike">
                          <a:effectLst/>
                          <a:latin typeface="Arial Rounded MT Bold" panose="020F0704030504030204" pitchFamily="34" charset="0"/>
                        </a:rPr>
                        <a:t>RECLAMO</a:t>
                      </a:r>
                      <a:endParaRPr lang="es-CO" sz="1100" b="1" i="0" u="none" strike="noStrike">
                        <a:solidFill>
                          <a:srgbClr val="000000"/>
                        </a:solidFill>
                        <a:effectLst/>
                        <a:latin typeface="Arial Rounded MT Bold" panose="020F0704030504030204" pitchFamily="34" charset="0"/>
                      </a:endParaRPr>
                    </a:p>
                  </a:txBody>
                  <a:tcPr marL="5670" marR="5670" marT="5670" marB="0" vert="vert270" anchor="ctr">
                    <a:solidFill>
                      <a:schemeClr val="accent2"/>
                    </a:solidFill>
                  </a:tcPr>
                </a:tc>
                <a:tc>
                  <a:txBody>
                    <a:bodyPr/>
                    <a:lstStyle/>
                    <a:p>
                      <a:pPr algn="ctr" fontAlgn="ctr"/>
                      <a:r>
                        <a:rPr lang="es-MX" sz="1100" u="none" strike="noStrike">
                          <a:effectLst/>
                          <a:latin typeface="Arial Rounded MT Bold" panose="020F0704030504030204" pitchFamily="34" charset="0"/>
                        </a:rPr>
                        <a:t>SOLICITUD DE ACCESO A LA INFORMACION</a:t>
                      </a:r>
                      <a:endParaRPr lang="es-MX" sz="1100" b="1" i="0" u="none" strike="noStrike">
                        <a:solidFill>
                          <a:srgbClr val="000000"/>
                        </a:solidFill>
                        <a:effectLst/>
                        <a:latin typeface="Arial Rounded MT Bold" panose="020F0704030504030204" pitchFamily="34" charset="0"/>
                      </a:endParaRPr>
                    </a:p>
                  </a:txBody>
                  <a:tcPr marL="5670" marR="5670" marT="5670" marB="0" vert="vert270" anchor="ctr">
                    <a:solidFill>
                      <a:schemeClr val="accent2"/>
                    </a:solidFill>
                  </a:tcPr>
                </a:tc>
                <a:tc>
                  <a:txBody>
                    <a:bodyPr/>
                    <a:lstStyle/>
                    <a:p>
                      <a:pPr algn="ctr" fontAlgn="ctr"/>
                      <a:r>
                        <a:rPr lang="es-CO" sz="1100" u="none" strike="noStrike">
                          <a:effectLst/>
                          <a:latin typeface="Arial Rounded MT Bold" panose="020F0704030504030204" pitchFamily="34" charset="0"/>
                        </a:rPr>
                        <a:t>SOLICITUD DE COPIA</a:t>
                      </a:r>
                      <a:endParaRPr lang="es-CO" sz="1100" b="1" i="0" u="none" strike="noStrike">
                        <a:solidFill>
                          <a:srgbClr val="000000"/>
                        </a:solidFill>
                        <a:effectLst/>
                        <a:latin typeface="Arial Rounded MT Bold" panose="020F0704030504030204" pitchFamily="34" charset="0"/>
                      </a:endParaRPr>
                    </a:p>
                  </a:txBody>
                  <a:tcPr marL="5670" marR="5670" marT="5670" marB="0" vert="vert270" anchor="ctr">
                    <a:solidFill>
                      <a:schemeClr val="accent2"/>
                    </a:solidFill>
                  </a:tcPr>
                </a:tc>
                <a:tc>
                  <a:txBody>
                    <a:bodyPr/>
                    <a:lstStyle/>
                    <a:p>
                      <a:pPr algn="ctr" fontAlgn="ctr"/>
                      <a:r>
                        <a:rPr lang="es-CO" sz="1100" u="none" strike="noStrike" dirty="0">
                          <a:effectLst/>
                          <a:latin typeface="Arial Rounded MT Bold" panose="020F0704030504030204" pitchFamily="34" charset="0"/>
                        </a:rPr>
                        <a:t>SUGERENCIA</a:t>
                      </a:r>
                      <a:endParaRPr lang="es-CO" sz="1100" b="1" i="0" u="none" strike="noStrike" dirty="0">
                        <a:solidFill>
                          <a:srgbClr val="000000"/>
                        </a:solidFill>
                        <a:effectLst/>
                        <a:latin typeface="Arial Rounded MT Bold" panose="020F0704030504030204" pitchFamily="34" charset="0"/>
                      </a:endParaRPr>
                    </a:p>
                  </a:txBody>
                  <a:tcPr marL="5670" marR="5670" marT="5670" marB="0" vert="vert270" anchor="ctr">
                    <a:solidFill>
                      <a:schemeClr val="accent2"/>
                    </a:solidFill>
                  </a:tcPr>
                </a:tc>
                <a:tc>
                  <a:txBody>
                    <a:bodyPr/>
                    <a:lstStyle/>
                    <a:p>
                      <a:pPr algn="ctr" fontAlgn="ctr"/>
                      <a:r>
                        <a:rPr lang="es-CO" sz="1100" u="none" strike="noStrike" dirty="0">
                          <a:effectLst/>
                          <a:latin typeface="Arial Rounded MT Bold" panose="020F0704030504030204" pitchFamily="34" charset="0"/>
                        </a:rPr>
                        <a:t>TOTAL GENERAL</a:t>
                      </a:r>
                      <a:endParaRPr lang="es-CO" sz="1100" b="1" i="0" u="none" strike="noStrike" dirty="0">
                        <a:solidFill>
                          <a:srgbClr val="000000"/>
                        </a:solidFill>
                        <a:effectLst/>
                        <a:latin typeface="Arial Rounded MT Bold" panose="020F0704030504030204" pitchFamily="34" charset="0"/>
                      </a:endParaRPr>
                    </a:p>
                  </a:txBody>
                  <a:tcPr marL="5670" marR="5670" marT="5670" marB="0" vert="vert270" anchor="ctr">
                    <a:solidFill>
                      <a:schemeClr val="accent2"/>
                    </a:solidFill>
                  </a:tcPr>
                </a:tc>
                <a:extLst>
                  <a:ext uri="{0D108BD9-81ED-4DB2-BD59-A6C34878D82A}">
                    <a16:rowId xmlns:a16="http://schemas.microsoft.com/office/drawing/2014/main" val="1144360124"/>
                  </a:ext>
                </a:extLst>
              </a:tr>
              <a:tr h="329184">
                <a:tc>
                  <a:txBody>
                    <a:bodyPr/>
                    <a:lstStyle/>
                    <a:p>
                      <a:pPr algn="ctr" fontAlgn="b"/>
                      <a:r>
                        <a:rPr lang="es-CO" sz="1200" u="none" strike="noStrike" dirty="0">
                          <a:effectLst/>
                          <a:latin typeface="Arial Rounded MT Bold" panose="020F0704030504030204" pitchFamily="34" charset="0"/>
                        </a:rPr>
                        <a:t>Etiquetas de fila</a:t>
                      </a:r>
                      <a:endParaRPr lang="es-CO" sz="1200" b="0" i="0" u="none" strike="noStrike" dirty="0">
                        <a:solidFill>
                          <a:srgbClr val="000000"/>
                        </a:solidFill>
                        <a:effectLst/>
                        <a:latin typeface="Arial Rounded MT Bold" panose="020F0704030504030204" pitchFamily="34" charset="0"/>
                      </a:endParaRPr>
                    </a:p>
                  </a:txBody>
                  <a:tcPr marL="5670" marR="5670" marT="5670" marB="0" anchor="b"/>
                </a:tc>
                <a:tc>
                  <a:txBody>
                    <a:bodyPr/>
                    <a:lstStyle/>
                    <a:p>
                      <a:pPr algn="ctr" fontAlgn="ctr"/>
                      <a:r>
                        <a:rPr lang="es-CO" sz="1200" u="none" strike="noStrike">
                          <a:effectLst/>
                          <a:latin typeface="Arial Rounded MT Bold" panose="020F0704030504030204" pitchFamily="34" charset="0"/>
                        </a:rPr>
                        <a:t>&gt;15</a:t>
                      </a:r>
                      <a:endParaRPr lang="es-CO" sz="1200" b="1"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&gt;15</a:t>
                      </a:r>
                      <a:endParaRPr lang="es-CO" sz="1200" b="1"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&gt;15</a:t>
                      </a:r>
                      <a:endParaRPr lang="es-CO" sz="1200" b="1"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&gt;15</a:t>
                      </a:r>
                      <a:endParaRPr lang="es-CO" sz="1200" b="1"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&gt;15</a:t>
                      </a:r>
                      <a:endParaRPr lang="es-CO" sz="1200" b="1"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&gt;10</a:t>
                      </a:r>
                      <a:endParaRPr lang="es-CO" sz="1200" b="1"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&gt;10</a:t>
                      </a:r>
                      <a:endParaRPr lang="es-CO" sz="1200" b="1"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&gt;15</a:t>
                      </a:r>
                      <a:endParaRPr lang="es-CO" sz="1200" b="1"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a:t>
                      </a:r>
                      <a:endParaRPr lang="es-CO" sz="1200" b="1" i="0" u="none" strike="noStrike">
                        <a:solidFill>
                          <a:srgbClr val="000000"/>
                        </a:solidFill>
                        <a:effectLst/>
                        <a:latin typeface="Arial Rounded MT Bold" panose="020F0704030504030204" pitchFamily="34" charset="0"/>
                      </a:endParaRPr>
                    </a:p>
                  </a:txBody>
                  <a:tcPr marL="5670" marR="5670" marT="5670" marB="0" anchor="ctr"/>
                </a:tc>
                <a:extLst>
                  <a:ext uri="{0D108BD9-81ED-4DB2-BD59-A6C34878D82A}">
                    <a16:rowId xmlns:a16="http://schemas.microsoft.com/office/drawing/2014/main" val="427615428"/>
                  </a:ext>
                </a:extLst>
              </a:tr>
              <a:tr h="337896">
                <a:tc>
                  <a:txBody>
                    <a:bodyPr/>
                    <a:lstStyle/>
                    <a:p>
                      <a:pPr algn="l" fontAlgn="ctr"/>
                      <a:r>
                        <a:rPr lang="es-CO" sz="1200" u="none" strike="noStrike" dirty="0">
                          <a:effectLst/>
                          <a:latin typeface="Arial Rounded MT Bold" panose="020F0704030504030204" pitchFamily="34" charset="0"/>
                        </a:rPr>
                        <a:t>Total de Requerimientos</a:t>
                      </a:r>
                      <a:endParaRPr lang="es-CO" sz="1200" b="0" i="0" u="none" strike="noStrike" dirty="0">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6</a:t>
                      </a:r>
                      <a:endParaRPr lang="es-CO" sz="1200" b="0"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7</a:t>
                      </a:r>
                      <a:endParaRPr lang="es-CO" sz="1200" b="0"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44</a:t>
                      </a:r>
                      <a:endParaRPr lang="es-CO" sz="1200" b="0"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56</a:t>
                      </a:r>
                      <a:endParaRPr lang="es-CO" sz="1200" b="0"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3</a:t>
                      </a:r>
                      <a:endParaRPr lang="es-CO" sz="1200" b="0"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5</a:t>
                      </a:r>
                      <a:endParaRPr lang="es-CO" sz="1200" b="0"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1</a:t>
                      </a:r>
                      <a:endParaRPr lang="es-CO" sz="1200" b="0"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1</a:t>
                      </a:r>
                      <a:endParaRPr lang="es-CO" sz="1200" b="0"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123</a:t>
                      </a:r>
                      <a:endParaRPr lang="es-CO" sz="1200" b="0" i="0" u="none" strike="noStrike">
                        <a:solidFill>
                          <a:srgbClr val="000000"/>
                        </a:solidFill>
                        <a:effectLst/>
                        <a:latin typeface="Arial Rounded MT Bold" panose="020F0704030504030204" pitchFamily="34" charset="0"/>
                      </a:endParaRPr>
                    </a:p>
                  </a:txBody>
                  <a:tcPr marL="5670" marR="5670" marT="5670" marB="0" anchor="ctr"/>
                </a:tc>
                <a:extLst>
                  <a:ext uri="{0D108BD9-81ED-4DB2-BD59-A6C34878D82A}">
                    <a16:rowId xmlns:a16="http://schemas.microsoft.com/office/drawing/2014/main" val="2428236694"/>
                  </a:ext>
                </a:extLst>
              </a:tr>
              <a:tr h="365328">
                <a:tc>
                  <a:txBody>
                    <a:bodyPr/>
                    <a:lstStyle/>
                    <a:p>
                      <a:pPr algn="l" fontAlgn="ctr"/>
                      <a:r>
                        <a:rPr lang="es-MX" sz="1200" u="none" strike="noStrike" dirty="0">
                          <a:effectLst/>
                          <a:latin typeface="Arial Rounded MT Bold" panose="020F0704030504030204" pitchFamily="34" charset="0"/>
                        </a:rPr>
                        <a:t>Términos de Ley 1755 Art. 14 </a:t>
                      </a:r>
                      <a:endParaRPr lang="es-MX" sz="1200" b="0" i="0" u="none" strike="noStrike" dirty="0">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15</a:t>
                      </a:r>
                      <a:endParaRPr lang="es-CO" sz="1200" b="0"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15</a:t>
                      </a:r>
                      <a:endParaRPr lang="es-CO" sz="1200" b="0"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15</a:t>
                      </a:r>
                      <a:endParaRPr lang="es-CO" sz="1200" b="0"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15</a:t>
                      </a:r>
                      <a:endParaRPr lang="es-CO" sz="1200" b="0"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15</a:t>
                      </a:r>
                      <a:endParaRPr lang="es-CO" sz="1200" b="0"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10</a:t>
                      </a:r>
                      <a:endParaRPr lang="es-CO" sz="1200" b="0"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10</a:t>
                      </a:r>
                      <a:endParaRPr lang="es-CO" sz="1200" b="0"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ctr"/>
                      <a:r>
                        <a:rPr lang="es-CO" sz="1200" u="none" strike="noStrike">
                          <a:effectLst/>
                          <a:latin typeface="Arial Rounded MT Bold" panose="020F0704030504030204" pitchFamily="34" charset="0"/>
                        </a:rPr>
                        <a:t>15</a:t>
                      </a:r>
                      <a:endParaRPr lang="es-CO" sz="1200" b="0" i="0" u="none" strike="noStrike">
                        <a:solidFill>
                          <a:srgbClr val="000000"/>
                        </a:solidFill>
                        <a:effectLst/>
                        <a:latin typeface="Arial Rounded MT Bold" panose="020F0704030504030204" pitchFamily="34" charset="0"/>
                      </a:endParaRPr>
                    </a:p>
                  </a:txBody>
                  <a:tcPr marL="5670" marR="5670" marT="5670" marB="0" anchor="ctr"/>
                </a:tc>
                <a:tc>
                  <a:txBody>
                    <a:bodyPr/>
                    <a:lstStyle/>
                    <a:p>
                      <a:pPr algn="ctr" fontAlgn="b"/>
                      <a:r>
                        <a:rPr lang="es-CO" sz="1200" u="none" strike="noStrike" dirty="0">
                          <a:effectLst/>
                          <a:latin typeface="Arial Rounded MT Bold" panose="020F0704030504030204" pitchFamily="34" charset="0"/>
                        </a:rPr>
                        <a:t>-</a:t>
                      </a:r>
                      <a:endParaRPr lang="es-CO" sz="1200" b="0" i="0" u="none" strike="noStrike" dirty="0">
                        <a:solidFill>
                          <a:srgbClr val="000000"/>
                        </a:solidFill>
                        <a:effectLst/>
                        <a:latin typeface="Arial Rounded MT Bold" panose="020F0704030504030204" pitchFamily="34" charset="0"/>
                      </a:endParaRPr>
                    </a:p>
                  </a:txBody>
                  <a:tcPr marL="5670" marR="5670" marT="5670" marB="0" anchor="b"/>
                </a:tc>
                <a:extLst>
                  <a:ext uri="{0D108BD9-81ED-4DB2-BD59-A6C34878D82A}">
                    <a16:rowId xmlns:a16="http://schemas.microsoft.com/office/drawing/2014/main" val="3594977482"/>
                  </a:ext>
                </a:extLst>
              </a:tr>
            </a:tbl>
          </a:graphicData>
        </a:graphic>
      </p:graphicFrame>
    </p:spTree>
    <p:extLst>
      <p:ext uri="{BB962C8B-B14F-4D97-AF65-F5344CB8AC3E}">
        <p14:creationId xmlns:p14="http://schemas.microsoft.com/office/powerpoint/2010/main" val="452216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4171" y="248970"/>
            <a:ext cx="11640458" cy="830997"/>
          </a:xfrm>
          <a:prstGeom prst="rect">
            <a:avLst/>
          </a:prstGeom>
          <a:noFill/>
        </p:spPr>
        <p:txBody>
          <a:bodyPr wrap="square">
            <a:spAutoFit/>
          </a:bodyPr>
          <a:lstStyle/>
          <a:p>
            <a:pPr algn="ctr">
              <a:spcAft>
                <a:spcPts val="0"/>
              </a:spcAft>
            </a:pPr>
            <a:r>
              <a:rPr lang="es-ES" sz="2400" b="1" dirty="0">
                <a:solidFill>
                  <a:srgbClr val="25A1D7"/>
                </a:solidFill>
                <a:latin typeface="Arial Rounded MT Bold" charset="0"/>
                <a:ea typeface="+mj-ea"/>
                <a:cs typeface="+mj-cs"/>
              </a:rPr>
              <a:t>Oficinas que NO cumplen con el Nivel de Oportunidad en las respuestas </a:t>
            </a:r>
            <a:r>
              <a:rPr lang="es-ES" sz="2400" b="1" dirty="0">
                <a:solidFill>
                  <a:srgbClr val="25A1D7"/>
                </a:solidFill>
                <a:latin typeface="Arial Rounded MT Bold" charset="0"/>
              </a:rPr>
              <a:t>del 95% </a:t>
            </a:r>
            <a:r>
              <a:rPr lang="es-ES" sz="2400" b="1" u="sng" dirty="0">
                <a:solidFill>
                  <a:srgbClr val="25A1D7"/>
                </a:solidFill>
                <a:latin typeface="Arial Rounded MT Bold" charset="0"/>
                <a:ea typeface="+mj-ea"/>
                <a:cs typeface="+mj-cs"/>
              </a:rPr>
              <a:t>Nivel Central y Local </a:t>
            </a:r>
            <a:r>
              <a:rPr lang="es-ES" sz="2400" b="1" dirty="0">
                <a:solidFill>
                  <a:srgbClr val="25A1D7"/>
                </a:solidFill>
                <a:latin typeface="Arial Rounded MT Bold" charset="0"/>
                <a:ea typeface="+mj-ea"/>
                <a:cs typeface="+mj-cs"/>
              </a:rPr>
              <a:t>mes de diciembre</a:t>
            </a:r>
            <a:r>
              <a:rPr lang="es-ES" sz="2400" b="1" dirty="0">
                <a:solidFill>
                  <a:srgbClr val="25A1D7"/>
                </a:solidFill>
                <a:latin typeface="Arial Rounded MT Bold" charset="0"/>
              </a:rPr>
              <a:t> de 2019  Vs. diciembre de 2018</a:t>
            </a:r>
            <a:endParaRPr lang="es-CO" sz="2400" b="1" dirty="0">
              <a:solidFill>
                <a:srgbClr val="25A1D7"/>
              </a:solidFill>
              <a:latin typeface="Arial Rounded MT Bold" charset="0"/>
              <a:ea typeface="+mj-ea"/>
              <a:cs typeface="+mj-cs"/>
            </a:endParaRPr>
          </a:p>
        </p:txBody>
      </p:sp>
      <p:graphicFrame>
        <p:nvGraphicFramePr>
          <p:cNvPr id="3" name="Tabla 2"/>
          <p:cNvGraphicFramePr>
            <a:graphicFrameLocks noGrp="1"/>
          </p:cNvGraphicFramePr>
          <p:nvPr>
            <p:extLst>
              <p:ext uri="{D42A27DB-BD31-4B8C-83A1-F6EECF244321}">
                <p14:modId xmlns:p14="http://schemas.microsoft.com/office/powerpoint/2010/main" val="1719709468"/>
              </p:ext>
            </p:extLst>
          </p:nvPr>
        </p:nvGraphicFramePr>
        <p:xfrm>
          <a:off x="529771" y="1413772"/>
          <a:ext cx="10929257" cy="4190768"/>
        </p:xfrm>
        <a:graphic>
          <a:graphicData uri="http://schemas.openxmlformats.org/drawingml/2006/table">
            <a:tbl>
              <a:tblPr>
                <a:tableStyleId>{69CF1AB2-1976-4502-BF36-3FF5EA218861}</a:tableStyleId>
              </a:tblPr>
              <a:tblGrid>
                <a:gridCol w="5820228">
                  <a:extLst>
                    <a:ext uri="{9D8B030D-6E8A-4147-A177-3AD203B41FA5}">
                      <a16:colId xmlns:a16="http://schemas.microsoft.com/office/drawing/2014/main" val="3302891835"/>
                    </a:ext>
                  </a:extLst>
                </a:gridCol>
                <a:gridCol w="1175658">
                  <a:extLst>
                    <a:ext uri="{9D8B030D-6E8A-4147-A177-3AD203B41FA5}">
                      <a16:colId xmlns:a16="http://schemas.microsoft.com/office/drawing/2014/main" val="916852871"/>
                    </a:ext>
                  </a:extLst>
                </a:gridCol>
                <a:gridCol w="1349828">
                  <a:extLst>
                    <a:ext uri="{9D8B030D-6E8A-4147-A177-3AD203B41FA5}">
                      <a16:colId xmlns:a16="http://schemas.microsoft.com/office/drawing/2014/main" val="884479480"/>
                    </a:ext>
                  </a:extLst>
                </a:gridCol>
                <a:gridCol w="1175657">
                  <a:extLst>
                    <a:ext uri="{9D8B030D-6E8A-4147-A177-3AD203B41FA5}">
                      <a16:colId xmlns:a16="http://schemas.microsoft.com/office/drawing/2014/main" val="479853323"/>
                    </a:ext>
                  </a:extLst>
                </a:gridCol>
                <a:gridCol w="1407886">
                  <a:extLst>
                    <a:ext uri="{9D8B030D-6E8A-4147-A177-3AD203B41FA5}">
                      <a16:colId xmlns:a16="http://schemas.microsoft.com/office/drawing/2014/main" val="3834614901"/>
                    </a:ext>
                  </a:extLst>
                </a:gridCol>
              </a:tblGrid>
              <a:tr h="531249">
                <a:tc rowSpan="2">
                  <a:txBody>
                    <a:bodyPr/>
                    <a:lstStyle/>
                    <a:p>
                      <a:pPr algn="ctr" fontAlgn="ctr"/>
                      <a:r>
                        <a:rPr lang="es-CO" sz="1600" b="1" u="none" strike="noStrike" dirty="0">
                          <a:effectLst/>
                          <a:latin typeface="Arial Rounded MT Bold" panose="020F0704030504030204" pitchFamily="34" charset="0"/>
                        </a:rPr>
                        <a:t>Dependencia</a:t>
                      </a:r>
                      <a:endParaRPr lang="es-CO" sz="1600" b="1" i="0" u="none" strike="noStrike" dirty="0">
                        <a:solidFill>
                          <a:srgbClr val="000000"/>
                        </a:solidFill>
                        <a:effectLst/>
                        <a:latin typeface="Arial Rounded MT Bold" panose="020F0704030504030204" pitchFamily="34" charset="0"/>
                      </a:endParaRPr>
                    </a:p>
                    <a:p>
                      <a:pPr algn="ctr" fontAlgn="ctr"/>
                      <a:r>
                        <a:rPr lang="es-CO" sz="1600" b="1" i="0" u="none" strike="noStrike" dirty="0">
                          <a:solidFill>
                            <a:srgbClr val="000000"/>
                          </a:solidFill>
                          <a:effectLst/>
                          <a:latin typeface="Arial Rounded MT Bold" panose="020F0704030504030204" pitchFamily="34" charset="0"/>
                        </a:rPr>
                        <a:t> </a:t>
                      </a:r>
                    </a:p>
                  </a:txBody>
                  <a:tcPr marL="7547" marR="7547" marT="7547" marB="0" anchor="ctr">
                    <a:lnL w="12700" cmpd="sng">
                      <a:noFill/>
                    </a:lnL>
                    <a:lnR w="12700" cap="flat" cmpd="sng" algn="ctr">
                      <a:solidFill>
                        <a:schemeClr val="accent1"/>
                      </a:solidFill>
                      <a:prstDash val="solid"/>
                      <a:round/>
                      <a:headEnd type="none" w="med" len="med"/>
                      <a:tailEnd type="none" w="med" len="med"/>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gridSpan="2">
                  <a:txBody>
                    <a:bodyPr/>
                    <a:lstStyle/>
                    <a:p>
                      <a:pPr algn="ctr" fontAlgn="ctr"/>
                      <a:r>
                        <a:rPr lang="es-CO" sz="1600" b="1" u="none" strike="noStrike" dirty="0">
                          <a:effectLst/>
                          <a:latin typeface="Arial Rounded MT Bold" panose="020F0704030504030204" pitchFamily="34" charset="0"/>
                        </a:rPr>
                        <a:t>Octubre 2018</a:t>
                      </a:r>
                      <a:endParaRPr lang="es-CO" sz="1600" b="1" i="0" u="none" strike="noStrike" dirty="0">
                        <a:solidFill>
                          <a:srgbClr val="000000"/>
                        </a:solidFill>
                        <a:effectLst/>
                        <a:latin typeface="Arial Rounded MT Bold" panose="020F0704030504030204" pitchFamily="34" charset="0"/>
                      </a:endParaRPr>
                    </a:p>
                  </a:txBody>
                  <a:tcPr marL="7547" marR="7547" marT="7547"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pPr algn="ctr" fontAlgn="ctr"/>
                      <a:endParaRPr lang="es-CO" sz="1600" b="1" i="0" u="none" strike="noStrike" dirty="0">
                        <a:solidFill>
                          <a:srgbClr val="000000"/>
                        </a:solidFill>
                        <a:effectLst/>
                        <a:latin typeface="Arial Rounded MT Bold" panose="020F0704030504030204" pitchFamily="34" charset="0"/>
                      </a:endParaRPr>
                    </a:p>
                  </a:txBody>
                  <a:tcPr marL="7547" marR="7547" marT="7547" marB="0" anchor="ctr"/>
                </a:tc>
                <a:tc gridSpan="2">
                  <a:txBody>
                    <a:bodyPr/>
                    <a:lstStyle/>
                    <a:p>
                      <a:pPr algn="ctr" fontAlgn="ctr"/>
                      <a:r>
                        <a:rPr lang="es-CO" sz="1600" b="1" u="none" strike="noStrike" dirty="0">
                          <a:effectLst/>
                          <a:latin typeface="Arial Rounded MT Bold" panose="020F0704030504030204" pitchFamily="34" charset="0"/>
                        </a:rPr>
                        <a:t>Octubre 2019</a:t>
                      </a:r>
                      <a:endParaRPr lang="es-CO" sz="1600" b="1" i="0" u="none" strike="noStrike" dirty="0">
                        <a:solidFill>
                          <a:srgbClr val="000000"/>
                        </a:solidFill>
                        <a:effectLst/>
                        <a:latin typeface="Arial Rounded MT Bold" panose="020F0704030504030204" pitchFamily="34" charset="0"/>
                      </a:endParaRPr>
                    </a:p>
                  </a:txBody>
                  <a:tcPr marL="7547" marR="7547" marT="7547" marB="0" anchor="ctr">
                    <a:lnL w="12700" cap="flat" cmpd="sng" algn="ctr">
                      <a:solidFill>
                        <a:schemeClr val="accent1"/>
                      </a:solidFill>
                      <a:prstDash val="solid"/>
                      <a:round/>
                      <a:headEnd type="none" w="med" len="med"/>
                      <a:tailEnd type="none" w="med" len="med"/>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pPr algn="ctr" fontAlgn="ctr"/>
                      <a:endParaRPr lang="es-CO" sz="1600" b="1" i="0" u="none" strike="noStrike" dirty="0">
                        <a:solidFill>
                          <a:srgbClr val="000000"/>
                        </a:solidFill>
                        <a:effectLst/>
                        <a:latin typeface="Arial Rounded MT Bold" panose="020F0704030504030204" pitchFamily="34" charset="0"/>
                      </a:endParaRPr>
                    </a:p>
                  </a:txBody>
                  <a:tcPr marL="7547" marR="7547" marT="7547" marB="0" anchor="ctr"/>
                </a:tc>
                <a:extLst>
                  <a:ext uri="{0D108BD9-81ED-4DB2-BD59-A6C34878D82A}">
                    <a16:rowId xmlns:a16="http://schemas.microsoft.com/office/drawing/2014/main" val="4255856851"/>
                  </a:ext>
                </a:extLst>
              </a:tr>
              <a:tr h="563043">
                <a:tc vMerge="1">
                  <a:txBody>
                    <a:bodyPr/>
                    <a:lstStyle/>
                    <a:p>
                      <a:pPr algn="ctr" fontAlgn="ctr"/>
                      <a:endParaRPr lang="es-CO" sz="1400" b="1" i="0" u="none" strike="noStrike" dirty="0">
                        <a:solidFill>
                          <a:srgbClr val="000000"/>
                        </a:solidFill>
                        <a:effectLst/>
                        <a:latin typeface="Arial Rounded MT Bold" panose="020F0704030504030204" pitchFamily="34" charset="0"/>
                      </a:endParaRPr>
                    </a:p>
                  </a:txBody>
                  <a:tcPr marL="9525" marR="9525" marT="9525" marB="0" anchor="ctr">
                    <a:solidFill>
                      <a:schemeClr val="accent1">
                        <a:lumMod val="40000"/>
                        <a:lumOff val="60000"/>
                      </a:schemeClr>
                    </a:solidFill>
                  </a:tcPr>
                </a:tc>
                <a:tc>
                  <a:txBody>
                    <a:bodyPr/>
                    <a:lstStyle/>
                    <a:p>
                      <a:pPr algn="ctr" fontAlgn="ctr"/>
                      <a:r>
                        <a:rPr lang="es-CO" sz="1600" b="1" i="0" u="none" strike="noStrike" dirty="0">
                          <a:solidFill>
                            <a:srgbClr val="000000"/>
                          </a:solidFill>
                          <a:effectLst/>
                          <a:latin typeface="Arial Rounded MT Bold" panose="020F0704030504030204" pitchFamily="34" charset="0"/>
                        </a:rPr>
                        <a:t>Total, Peticiones </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600" b="1" i="0" u="none" strike="noStrike" dirty="0">
                          <a:solidFill>
                            <a:srgbClr val="000000"/>
                          </a:solidFill>
                          <a:effectLst/>
                          <a:latin typeface="Arial Rounded MT Bold" panose="020F0704030504030204" pitchFamily="34" charset="0"/>
                        </a:rPr>
                        <a:t>Nivel Oportunidad</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600" b="1" i="0" u="none" strike="noStrike" dirty="0">
                          <a:solidFill>
                            <a:srgbClr val="000000"/>
                          </a:solidFill>
                          <a:effectLst/>
                          <a:latin typeface="Arial Rounded MT Bold" panose="020F0704030504030204" pitchFamily="34" charset="0"/>
                        </a:rPr>
                        <a:t>Total, Peticiones</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600" b="1" i="0" u="none" strike="noStrike" dirty="0">
                          <a:solidFill>
                            <a:srgbClr val="000000"/>
                          </a:solidFill>
                          <a:effectLst/>
                          <a:latin typeface="Arial Rounded MT Bold" panose="020F0704030504030204" pitchFamily="34" charset="0"/>
                        </a:rPr>
                        <a:t>Nivel Oportunidad</a:t>
                      </a:r>
                    </a:p>
                  </a:txBody>
                  <a:tcPr marL="9525" marR="9525" marT="9525"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extLst>
                  <a:ext uri="{0D108BD9-81ED-4DB2-BD59-A6C34878D82A}">
                    <a16:rowId xmlns:a16="http://schemas.microsoft.com/office/drawing/2014/main" val="2694388958"/>
                  </a:ext>
                </a:extLst>
              </a:tr>
              <a:tr h="426303">
                <a:tc>
                  <a:txBody>
                    <a:bodyPr/>
                    <a:lstStyle/>
                    <a:p>
                      <a:pPr algn="l" fontAlgn="b"/>
                      <a:r>
                        <a:rPr lang="es-MX" sz="1400" b="0" i="0" u="none" strike="noStrike" dirty="0">
                          <a:solidFill>
                            <a:srgbClr val="000000"/>
                          </a:solidFill>
                          <a:effectLst/>
                          <a:latin typeface="Arial Rounded MT Bold" panose="020F0704030504030204" pitchFamily="34" charset="0"/>
                        </a:rPr>
                        <a:t>Dirección Local De Educación Kennedy</a:t>
                      </a:r>
                    </a:p>
                  </a:txBody>
                  <a:tcPr marL="9525" marR="9525" marT="9525"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413</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94%</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338</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94%</a:t>
                      </a:r>
                    </a:p>
                  </a:txBody>
                  <a:tcPr marL="9525" marR="9525" marT="9525"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9072671"/>
                  </a:ext>
                </a:extLst>
              </a:tr>
              <a:tr h="411721">
                <a:tc>
                  <a:txBody>
                    <a:bodyPr/>
                    <a:lstStyle/>
                    <a:p>
                      <a:pPr algn="l" fontAlgn="b"/>
                      <a:r>
                        <a:rPr lang="es-MX" sz="1400" b="0" i="0" u="none" strike="noStrike" dirty="0">
                          <a:solidFill>
                            <a:srgbClr val="000000"/>
                          </a:solidFill>
                          <a:effectLst/>
                          <a:latin typeface="Arial Rounded MT Bold" panose="020F0704030504030204" pitchFamily="34" charset="0"/>
                        </a:rPr>
                        <a:t>Dirección De Participación Y Relaciones Interinstitucionales</a:t>
                      </a:r>
                    </a:p>
                  </a:txBody>
                  <a:tcPr marL="9525" marR="9525" marT="9525"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25</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84%</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13</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92%</a:t>
                      </a:r>
                    </a:p>
                  </a:txBody>
                  <a:tcPr marL="9525" marR="9525" marT="9525"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5505"/>
                  </a:ext>
                </a:extLst>
              </a:tr>
              <a:tr h="395907">
                <a:tc>
                  <a:txBody>
                    <a:bodyPr/>
                    <a:lstStyle/>
                    <a:p>
                      <a:pPr algn="l" fontAlgn="b"/>
                      <a:r>
                        <a:rPr lang="es-CO" sz="1400" b="0" i="0" u="none" strike="noStrike" dirty="0">
                          <a:solidFill>
                            <a:srgbClr val="000000"/>
                          </a:solidFill>
                          <a:effectLst/>
                          <a:latin typeface="Arial Rounded MT Bold" panose="020F0704030504030204" pitchFamily="34" charset="0"/>
                        </a:rPr>
                        <a:t>Dirección De Cobertura</a:t>
                      </a:r>
                    </a:p>
                  </a:txBody>
                  <a:tcPr marL="9525" marR="9525" marT="9525"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586</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91%</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774</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92%</a:t>
                      </a:r>
                    </a:p>
                  </a:txBody>
                  <a:tcPr marL="9525" marR="9525" marT="9525"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6111353"/>
                  </a:ext>
                </a:extLst>
              </a:tr>
              <a:tr h="372509">
                <a:tc>
                  <a:txBody>
                    <a:bodyPr/>
                    <a:lstStyle/>
                    <a:p>
                      <a:pPr algn="l" fontAlgn="b"/>
                      <a:r>
                        <a:rPr lang="es-MX" sz="1400" b="0" i="0" u="none" strike="noStrike" dirty="0">
                          <a:solidFill>
                            <a:srgbClr val="000000"/>
                          </a:solidFill>
                          <a:effectLst/>
                          <a:latin typeface="Arial Rounded MT Bold" panose="020F0704030504030204" pitchFamily="34" charset="0"/>
                        </a:rPr>
                        <a:t>Dirección Local De Educación Teusaquillo</a:t>
                      </a:r>
                    </a:p>
                  </a:txBody>
                  <a:tcPr marL="9525" marR="9525" marT="9525"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84</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98%</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45</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91%</a:t>
                      </a:r>
                    </a:p>
                  </a:txBody>
                  <a:tcPr marL="9525" marR="9525" marT="9525"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3511713"/>
                  </a:ext>
                </a:extLst>
              </a:tr>
              <a:tr h="372509">
                <a:tc>
                  <a:txBody>
                    <a:bodyPr/>
                    <a:lstStyle/>
                    <a:p>
                      <a:pPr algn="l" fontAlgn="b"/>
                      <a:r>
                        <a:rPr lang="es-MX" sz="1400" b="0" i="0" u="none" strike="noStrike" dirty="0">
                          <a:solidFill>
                            <a:srgbClr val="000000"/>
                          </a:solidFill>
                          <a:effectLst/>
                          <a:latin typeface="Arial Rounded MT Bold" panose="020F0704030504030204" pitchFamily="34" charset="0"/>
                        </a:rPr>
                        <a:t>Oficina De Tesorería Y Contabilidad</a:t>
                      </a:r>
                    </a:p>
                  </a:txBody>
                  <a:tcPr marL="9525" marR="9525" marT="9525"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59</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93%</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44</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91%</a:t>
                      </a:r>
                    </a:p>
                  </a:txBody>
                  <a:tcPr marL="9525" marR="9525" marT="9525"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4151169"/>
                  </a:ext>
                </a:extLst>
              </a:tr>
              <a:tr h="372509">
                <a:tc>
                  <a:txBody>
                    <a:bodyPr/>
                    <a:lstStyle/>
                    <a:p>
                      <a:pPr algn="l" fontAlgn="b"/>
                      <a:r>
                        <a:rPr lang="es-MX" sz="1400" b="0" i="0" u="none" strike="noStrike" dirty="0">
                          <a:solidFill>
                            <a:srgbClr val="000000"/>
                          </a:solidFill>
                          <a:effectLst/>
                          <a:latin typeface="Arial Rounded MT Bold" panose="020F0704030504030204" pitchFamily="34" charset="0"/>
                        </a:rPr>
                        <a:t>Dirección De Bienestar Estudiantil</a:t>
                      </a:r>
                    </a:p>
                  </a:txBody>
                  <a:tcPr marL="9525" marR="9525" marT="9525"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497</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98%</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275</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89%</a:t>
                      </a:r>
                    </a:p>
                  </a:txBody>
                  <a:tcPr marL="9525" marR="9525" marT="9525"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2870148"/>
                  </a:ext>
                </a:extLst>
              </a:tr>
              <a:tr h="372509">
                <a:tc>
                  <a:txBody>
                    <a:bodyPr/>
                    <a:lstStyle/>
                    <a:p>
                      <a:pPr algn="l" fontAlgn="b"/>
                      <a:r>
                        <a:rPr lang="es-CO" sz="1400" b="0" i="0" u="none" strike="noStrike" dirty="0">
                          <a:solidFill>
                            <a:srgbClr val="000000"/>
                          </a:solidFill>
                          <a:effectLst/>
                          <a:latin typeface="Arial Rounded MT Bold" panose="020F0704030504030204" pitchFamily="34" charset="0"/>
                        </a:rPr>
                        <a:t>Oficina De Control Disciplinario</a:t>
                      </a:r>
                    </a:p>
                  </a:txBody>
                  <a:tcPr marL="9525" marR="9525" marT="9525"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244</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98%</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394</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88%</a:t>
                      </a:r>
                    </a:p>
                  </a:txBody>
                  <a:tcPr marL="9525" marR="9525" marT="9525"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7459208"/>
                  </a:ext>
                </a:extLst>
              </a:tr>
              <a:tr h="372509">
                <a:tc>
                  <a:txBody>
                    <a:bodyPr/>
                    <a:lstStyle/>
                    <a:p>
                      <a:pPr algn="l" fontAlgn="b"/>
                      <a:r>
                        <a:rPr lang="es-MX" sz="1400" b="0" i="0" u="none" strike="noStrike" dirty="0">
                          <a:solidFill>
                            <a:srgbClr val="000000"/>
                          </a:solidFill>
                          <a:effectLst/>
                          <a:latin typeface="Arial Rounded MT Bold" panose="020F0704030504030204" pitchFamily="34" charset="0"/>
                        </a:rPr>
                        <a:t>Dirección De Talento Humano</a:t>
                      </a:r>
                    </a:p>
                  </a:txBody>
                  <a:tcPr marL="9525" marR="9525" marT="9525"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3903</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80%</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3274</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400" b="0" i="0" u="none" strike="noStrike" dirty="0">
                          <a:solidFill>
                            <a:srgbClr val="000000"/>
                          </a:solidFill>
                          <a:effectLst/>
                          <a:latin typeface="Arial Rounded MT Bold" panose="020F0704030504030204" pitchFamily="34" charset="0"/>
                        </a:rPr>
                        <a:t>85%</a:t>
                      </a:r>
                    </a:p>
                  </a:txBody>
                  <a:tcPr marL="9525" marR="9525" marT="9525"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4519659"/>
                  </a:ext>
                </a:extLst>
              </a:tr>
            </a:tbl>
          </a:graphicData>
        </a:graphic>
      </p:graphicFrame>
    </p:spTree>
    <p:extLst>
      <p:ext uri="{BB962C8B-B14F-4D97-AF65-F5344CB8AC3E}">
        <p14:creationId xmlns:p14="http://schemas.microsoft.com/office/powerpoint/2010/main" val="3816932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64695" y="247650"/>
            <a:ext cx="11317574" cy="876612"/>
          </a:xfrm>
        </p:spPr>
        <p:txBody>
          <a:bodyPr vert="horz" lIns="91440" tIns="45720" rIns="91440" bIns="45720" rtlCol="0" anchor="t">
            <a:normAutofit/>
          </a:bodyPr>
          <a:lstStyle/>
          <a:p>
            <a:pPr algn="ctr"/>
            <a:r>
              <a:rPr lang="en-US" sz="2400" b="1" dirty="0">
                <a:solidFill>
                  <a:srgbClr val="25A1D7"/>
                </a:solidFill>
                <a:latin typeface="Arial Rounded MT Bold" charset="0"/>
              </a:rPr>
              <a:t>Peticiones atendidas por el Defensor del Ciudadano –  diciembre 2019 “Bogotá te Escucha”</a:t>
            </a:r>
          </a:p>
        </p:txBody>
      </p:sp>
      <p:sp>
        <p:nvSpPr>
          <p:cNvPr id="12" name="CuadroTexto 11"/>
          <p:cNvSpPr txBox="1"/>
          <p:nvPr/>
        </p:nvSpPr>
        <p:spPr>
          <a:xfrm>
            <a:off x="1371593" y="3305965"/>
            <a:ext cx="9167985" cy="2299307"/>
          </a:xfrm>
          <a:prstGeom prst="rect">
            <a:avLst/>
          </a:prstGeom>
        </p:spPr>
        <p:txBody>
          <a:bodyPr vert="horz" lIns="91440" tIns="45720" rIns="91440" bIns="45720" rtlCol="0">
            <a:normAutofit/>
          </a:bodyPr>
          <a:lstStyle/>
          <a:p>
            <a:pPr marL="90488" indent="-22225" defTabSz="914400">
              <a:lnSpc>
                <a:spcPct val="94000"/>
              </a:lnSpc>
              <a:spcAft>
                <a:spcPts val="200"/>
              </a:spcAft>
              <a:buFont typeface="Franklin Gothic Book" panose="020B0503020102020204" pitchFamily="34" charset="0"/>
            </a:pPr>
            <a:r>
              <a:rPr lang="en-US" dirty="0">
                <a:solidFill>
                  <a:schemeClr val="tx2"/>
                </a:solidFill>
                <a:latin typeface="Arial Rounded MT Bold" panose="020F0704030504030204" pitchFamily="34" charset="0"/>
              </a:rPr>
              <a:t>El Defensor al Ciudadano se esfuerza por dar solución inmediata a la mayoría de los requerimientos, en los casos cuya competencia limita con las competencias de otras áreas, realiza un seguimiento puntual para cada paso, asegurándose que se cumpla con el debido proceso y respuesta al ciudadano.</a:t>
            </a:r>
          </a:p>
          <a:p>
            <a:pPr marL="90488" indent="-22225" defTabSz="914400">
              <a:lnSpc>
                <a:spcPct val="94000"/>
              </a:lnSpc>
              <a:spcAft>
                <a:spcPts val="200"/>
              </a:spcAft>
              <a:buFont typeface="Franklin Gothic Book" panose="020B0503020102020204" pitchFamily="34" charset="0"/>
            </a:pPr>
            <a:endParaRPr lang="en-US" dirty="0">
              <a:solidFill>
                <a:schemeClr val="tx2"/>
              </a:solidFill>
              <a:latin typeface="Arial Rounded MT Bold" panose="020F0704030504030204" pitchFamily="34" charset="0"/>
            </a:endParaRPr>
          </a:p>
          <a:p>
            <a:pPr marL="90488" indent="-22225" defTabSz="914400">
              <a:lnSpc>
                <a:spcPct val="94000"/>
              </a:lnSpc>
              <a:spcAft>
                <a:spcPts val="200"/>
              </a:spcAft>
              <a:buFont typeface="Franklin Gothic Book" panose="020B0503020102020204" pitchFamily="34" charset="0"/>
            </a:pPr>
            <a:endParaRPr lang="en-US" dirty="0">
              <a:solidFill>
                <a:schemeClr val="tx2"/>
              </a:solidFill>
              <a:latin typeface="Arial Rounded MT Bold" panose="020F0704030504030204" pitchFamily="34" charset="0"/>
            </a:endParaRPr>
          </a:p>
        </p:txBody>
      </p:sp>
      <p:graphicFrame>
        <p:nvGraphicFramePr>
          <p:cNvPr id="4" name="Tabla 3">
            <a:extLst>
              <a:ext uri="{FF2B5EF4-FFF2-40B4-BE49-F238E27FC236}">
                <a16:creationId xmlns:a16="http://schemas.microsoft.com/office/drawing/2014/main" id="{A3839B36-26B1-43D5-8DD0-18216AF8957B}"/>
              </a:ext>
            </a:extLst>
          </p:cNvPr>
          <p:cNvGraphicFramePr>
            <a:graphicFrameLocks noGrp="1"/>
          </p:cNvGraphicFramePr>
          <p:nvPr>
            <p:extLst>
              <p:ext uri="{D42A27DB-BD31-4B8C-83A1-F6EECF244321}">
                <p14:modId xmlns:p14="http://schemas.microsoft.com/office/powerpoint/2010/main" val="937866502"/>
              </p:ext>
            </p:extLst>
          </p:nvPr>
        </p:nvGraphicFramePr>
        <p:xfrm>
          <a:off x="3072720" y="1786530"/>
          <a:ext cx="5765732" cy="857167"/>
        </p:xfrm>
        <a:graphic>
          <a:graphicData uri="http://schemas.openxmlformats.org/drawingml/2006/table">
            <a:tbl>
              <a:tblPr>
                <a:tableStyleId>{5FD0F851-EC5A-4D38-B0AD-8093EC10F338}</a:tableStyleId>
              </a:tblPr>
              <a:tblGrid>
                <a:gridCol w="4275008">
                  <a:extLst>
                    <a:ext uri="{9D8B030D-6E8A-4147-A177-3AD203B41FA5}">
                      <a16:colId xmlns:a16="http://schemas.microsoft.com/office/drawing/2014/main" val="3887620071"/>
                    </a:ext>
                  </a:extLst>
                </a:gridCol>
                <a:gridCol w="1490724">
                  <a:extLst>
                    <a:ext uri="{9D8B030D-6E8A-4147-A177-3AD203B41FA5}">
                      <a16:colId xmlns:a16="http://schemas.microsoft.com/office/drawing/2014/main" val="2904947600"/>
                    </a:ext>
                  </a:extLst>
                </a:gridCol>
              </a:tblGrid>
              <a:tr h="567819">
                <a:tc>
                  <a:txBody>
                    <a:bodyPr/>
                    <a:lstStyle/>
                    <a:p>
                      <a:pPr algn="ctr" fontAlgn="b"/>
                      <a:r>
                        <a:rPr lang="es-CO" sz="1600" u="none" strike="noStrike" dirty="0">
                          <a:effectLst/>
                          <a:latin typeface="Arial Rounded MT Bold" panose="020F0704030504030204" pitchFamily="34" charset="0"/>
                        </a:rPr>
                        <a:t>Tipo de requerimiento</a:t>
                      </a:r>
                    </a:p>
                    <a:p>
                      <a:pPr algn="ctr" fontAlgn="b"/>
                      <a:r>
                        <a:rPr lang="es-CO" sz="1600" u="none" strike="noStrike" dirty="0">
                          <a:effectLst/>
                          <a:latin typeface="Arial Rounded MT Bold" panose="020F0704030504030204" pitchFamily="34" charset="0"/>
                        </a:rPr>
                        <a:t> Atendido</a:t>
                      </a:r>
                      <a:endParaRPr lang="es-CO" sz="1600" b="1" i="0" u="none" strike="noStrike" dirty="0">
                        <a:solidFill>
                          <a:srgbClr val="000000"/>
                        </a:solidFill>
                        <a:effectLst/>
                        <a:latin typeface="Arial Rounded MT Bold" panose="020F0704030504030204" pitchFamily="34" charset="0"/>
                      </a:endParaRPr>
                    </a:p>
                  </a:txBody>
                  <a:tcPr marL="9525" marR="9525" marT="9525" marB="0" anchor="ctr">
                    <a:solidFill>
                      <a:srgbClr val="B3D0EB"/>
                    </a:solidFill>
                  </a:tcPr>
                </a:tc>
                <a:tc>
                  <a:txBody>
                    <a:bodyPr/>
                    <a:lstStyle/>
                    <a:p>
                      <a:pPr algn="ctr" fontAlgn="b"/>
                      <a:r>
                        <a:rPr lang="es-CO" sz="1600" b="1" i="0" u="none" strike="noStrike" dirty="0">
                          <a:solidFill>
                            <a:srgbClr val="000000"/>
                          </a:solidFill>
                          <a:effectLst/>
                          <a:latin typeface="Arial Rounded MT Bold" panose="020F0704030504030204" pitchFamily="34" charset="0"/>
                        </a:rPr>
                        <a:t>Total </a:t>
                      </a:r>
                    </a:p>
                  </a:txBody>
                  <a:tcPr marL="9525" marR="9525" marT="9525" marB="0" anchor="ctr">
                    <a:solidFill>
                      <a:srgbClr val="B3D0EB"/>
                    </a:solidFill>
                  </a:tcPr>
                </a:tc>
                <a:extLst>
                  <a:ext uri="{0D108BD9-81ED-4DB2-BD59-A6C34878D82A}">
                    <a16:rowId xmlns:a16="http://schemas.microsoft.com/office/drawing/2014/main" val="391328055"/>
                  </a:ext>
                </a:extLst>
              </a:tr>
              <a:tr h="289348">
                <a:tc>
                  <a:txBody>
                    <a:bodyPr/>
                    <a:lstStyle/>
                    <a:p>
                      <a:pPr algn="l" fontAlgn="b"/>
                      <a:r>
                        <a:rPr lang="es-CO" sz="1600" b="0" i="0" u="none" strike="noStrike" dirty="0">
                          <a:solidFill>
                            <a:srgbClr val="000000"/>
                          </a:solidFill>
                          <a:effectLst/>
                          <a:latin typeface="Arial Rounded MT Bold" panose="020F0704030504030204" pitchFamily="34" charset="0"/>
                        </a:rPr>
                        <a:t>Queja</a:t>
                      </a: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Arial Rounded MT Bold" panose="020F0704030504030204" pitchFamily="34" charset="0"/>
                        </a:rPr>
                        <a:t>7</a:t>
                      </a:r>
                      <a:endParaRPr lang="es-CO" sz="1600" b="0" i="0" u="none" strike="noStrike" dirty="0">
                        <a:solidFill>
                          <a:srgbClr val="000000"/>
                        </a:solidFill>
                        <a:effectLst/>
                        <a:latin typeface="Arial Rounded MT Bold" panose="020F0704030504030204" pitchFamily="34" charset="0"/>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2379037"/>
                  </a:ext>
                </a:extLst>
              </a:tr>
            </a:tbl>
          </a:graphicData>
        </a:graphic>
      </p:graphicFrame>
    </p:spTree>
    <p:extLst>
      <p:ext uri="{BB962C8B-B14F-4D97-AF65-F5344CB8AC3E}">
        <p14:creationId xmlns:p14="http://schemas.microsoft.com/office/powerpoint/2010/main" val="325761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14826"/>
            <a:ext cx="10515600" cy="573821"/>
          </a:xfrm>
        </p:spPr>
        <p:txBody>
          <a:bodyPr>
            <a:normAutofit fontScale="90000"/>
          </a:bodyPr>
          <a:lstStyle/>
          <a:p>
            <a:pPr algn="ctr"/>
            <a:r>
              <a:rPr lang="es-CO" sz="2700" b="1" dirty="0">
                <a:solidFill>
                  <a:srgbClr val="25A1D7"/>
                </a:solidFill>
                <a:latin typeface="Arial Rounded MT Bold" charset="0"/>
              </a:rPr>
              <a:t>Cuidado del Ciudadano y Puntos Críticos </a:t>
            </a:r>
            <a:br>
              <a:rPr lang="es-CO" sz="2700" b="1" dirty="0">
                <a:solidFill>
                  <a:srgbClr val="25A1D7"/>
                </a:solidFill>
                <a:latin typeface="Arial Rounded MT Bold" charset="0"/>
              </a:rPr>
            </a:br>
            <a:endParaRPr lang="es-CO" sz="2700" b="1" dirty="0">
              <a:solidFill>
                <a:srgbClr val="25A1D7"/>
              </a:solidFill>
              <a:latin typeface="Arial Rounded MT Bold" charset="0"/>
            </a:endParaRPr>
          </a:p>
        </p:txBody>
      </p:sp>
      <p:sp>
        <p:nvSpPr>
          <p:cNvPr id="9" name="Rectángulo 8"/>
          <p:cNvSpPr/>
          <p:nvPr/>
        </p:nvSpPr>
        <p:spPr>
          <a:xfrm>
            <a:off x="8202168" y="2194453"/>
            <a:ext cx="3151632" cy="1815882"/>
          </a:xfrm>
          <a:prstGeom prst="rect">
            <a:avLst/>
          </a:prstGeom>
        </p:spPr>
        <p:txBody>
          <a:bodyPr wrap="square">
            <a:spAutoFit/>
          </a:bodyPr>
          <a:lstStyle/>
          <a:p>
            <a:pPr algn="ctr"/>
            <a:r>
              <a:rPr lang="es-CO" sz="1600" dirty="0">
                <a:latin typeface="Arial Rounded MT Bold" panose="020F0704030504030204" pitchFamily="34" charset="0"/>
              </a:rPr>
              <a:t>La ciudadana que mas requerimientos registra, solicita por medio de Queja, a la Dirección Local de Suba, investigar al colegio CELESTIN FREINET por inconvenientes con los pagos.</a:t>
            </a:r>
          </a:p>
        </p:txBody>
      </p:sp>
      <p:graphicFrame>
        <p:nvGraphicFramePr>
          <p:cNvPr id="3" name="Tabla 2">
            <a:extLst>
              <a:ext uri="{FF2B5EF4-FFF2-40B4-BE49-F238E27FC236}">
                <a16:creationId xmlns:a16="http://schemas.microsoft.com/office/drawing/2014/main" id="{38089E46-7260-45BA-AA59-953943D7A8AC}"/>
              </a:ext>
            </a:extLst>
          </p:cNvPr>
          <p:cNvGraphicFramePr>
            <a:graphicFrameLocks noGrp="1"/>
          </p:cNvGraphicFramePr>
          <p:nvPr>
            <p:extLst>
              <p:ext uri="{D42A27DB-BD31-4B8C-83A1-F6EECF244321}">
                <p14:modId xmlns:p14="http://schemas.microsoft.com/office/powerpoint/2010/main" val="56911832"/>
              </p:ext>
            </p:extLst>
          </p:nvPr>
        </p:nvGraphicFramePr>
        <p:xfrm>
          <a:off x="481088" y="3764113"/>
          <a:ext cx="6776184" cy="2075930"/>
        </p:xfrm>
        <a:graphic>
          <a:graphicData uri="http://schemas.openxmlformats.org/drawingml/2006/table">
            <a:tbl>
              <a:tblPr>
                <a:tableStyleId>{22838BEF-8BB2-4498-84A7-C5851F593DF1}</a:tableStyleId>
              </a:tblPr>
              <a:tblGrid>
                <a:gridCol w="3058623">
                  <a:extLst>
                    <a:ext uri="{9D8B030D-6E8A-4147-A177-3AD203B41FA5}">
                      <a16:colId xmlns:a16="http://schemas.microsoft.com/office/drawing/2014/main" val="4286148581"/>
                    </a:ext>
                  </a:extLst>
                </a:gridCol>
                <a:gridCol w="1271217">
                  <a:extLst>
                    <a:ext uri="{9D8B030D-6E8A-4147-A177-3AD203B41FA5}">
                      <a16:colId xmlns:a16="http://schemas.microsoft.com/office/drawing/2014/main" val="591247342"/>
                    </a:ext>
                  </a:extLst>
                </a:gridCol>
                <a:gridCol w="1187170">
                  <a:extLst>
                    <a:ext uri="{9D8B030D-6E8A-4147-A177-3AD203B41FA5}">
                      <a16:colId xmlns:a16="http://schemas.microsoft.com/office/drawing/2014/main" val="1532949209"/>
                    </a:ext>
                  </a:extLst>
                </a:gridCol>
                <a:gridCol w="1259174">
                  <a:extLst>
                    <a:ext uri="{9D8B030D-6E8A-4147-A177-3AD203B41FA5}">
                      <a16:colId xmlns:a16="http://schemas.microsoft.com/office/drawing/2014/main" val="2053957454"/>
                    </a:ext>
                  </a:extLst>
                </a:gridCol>
              </a:tblGrid>
              <a:tr h="693402">
                <a:tc>
                  <a:txBody>
                    <a:bodyPr/>
                    <a:lstStyle/>
                    <a:p>
                      <a:pPr algn="ctr" fontAlgn="ctr"/>
                      <a:r>
                        <a:rPr lang="es-CO" sz="1500" u="none" strike="noStrike" dirty="0">
                          <a:effectLst/>
                          <a:latin typeface="Arial Rounded MT Bold" panose="020F0704030504030204" pitchFamily="34" charset="0"/>
                        </a:rPr>
                        <a:t>Usuarios Reiterados</a:t>
                      </a:r>
                      <a:endParaRPr lang="es-CO" sz="1500" b="1" i="0" u="none" strike="noStrike" dirty="0">
                        <a:solidFill>
                          <a:srgbClr val="000000"/>
                        </a:solidFill>
                        <a:effectLst/>
                        <a:latin typeface="Arial Rounded MT Bold" panose="020F0704030504030204" pitchFamily="34" charset="0"/>
                      </a:endParaRPr>
                    </a:p>
                  </a:txBody>
                  <a:tcPr marL="9525" marR="9525" marT="9525" marB="0" anchor="ctr"/>
                </a:tc>
                <a:tc>
                  <a:txBody>
                    <a:bodyPr/>
                    <a:lstStyle/>
                    <a:p>
                      <a:pPr algn="ctr" fontAlgn="ctr"/>
                      <a:r>
                        <a:rPr lang="es-CO" sz="1500" u="none" strike="noStrike" dirty="0">
                          <a:effectLst/>
                          <a:latin typeface="Arial Rounded MT Bold" panose="020F0704030504030204" pitchFamily="34" charset="0"/>
                        </a:rPr>
                        <a:t>Cantidad de Peticionarios</a:t>
                      </a:r>
                      <a:endParaRPr lang="es-CO" sz="1500" b="1" i="0" u="none" strike="noStrike" dirty="0">
                        <a:solidFill>
                          <a:srgbClr val="000000"/>
                        </a:solidFill>
                        <a:effectLst/>
                        <a:latin typeface="Arial Rounded MT Bold" panose="020F0704030504030204" pitchFamily="34" charset="0"/>
                      </a:endParaRPr>
                    </a:p>
                  </a:txBody>
                  <a:tcPr marL="9525" marR="9525" marT="9525" marB="0" anchor="ctr"/>
                </a:tc>
                <a:tc>
                  <a:txBody>
                    <a:bodyPr/>
                    <a:lstStyle/>
                    <a:p>
                      <a:pPr algn="ctr" fontAlgn="ctr"/>
                      <a:r>
                        <a:rPr lang="es-CO" sz="1500" u="none" strike="noStrike" dirty="0">
                          <a:effectLst/>
                          <a:latin typeface="Arial Rounded MT Bold" panose="020F0704030504030204" pitchFamily="34" charset="0"/>
                        </a:rPr>
                        <a:t>Cantidad de peticiones</a:t>
                      </a:r>
                      <a:endParaRPr lang="es-CO" sz="1500" b="1" i="0" u="none" strike="noStrike" dirty="0">
                        <a:solidFill>
                          <a:srgbClr val="000000"/>
                        </a:solidFill>
                        <a:effectLst/>
                        <a:latin typeface="Arial Rounded MT Bold" panose="020F0704030504030204" pitchFamily="34" charset="0"/>
                      </a:endParaRPr>
                    </a:p>
                  </a:txBody>
                  <a:tcPr marL="9525" marR="9525" marT="9525" marB="0" anchor="ctr"/>
                </a:tc>
                <a:tc>
                  <a:txBody>
                    <a:bodyPr/>
                    <a:lstStyle/>
                    <a:p>
                      <a:pPr algn="ctr" fontAlgn="ctr"/>
                      <a:r>
                        <a:rPr lang="es-CO" sz="1500" u="none" strike="noStrike" dirty="0">
                          <a:effectLst/>
                          <a:latin typeface="Arial Rounded MT Bold" panose="020F0704030504030204" pitchFamily="34" charset="0"/>
                        </a:rPr>
                        <a:t>% Participación</a:t>
                      </a:r>
                      <a:endParaRPr lang="es-CO" sz="1500" b="1" i="0" u="none" strike="noStrike" dirty="0">
                        <a:solidFill>
                          <a:srgbClr val="000000"/>
                        </a:solidFill>
                        <a:effectLst/>
                        <a:latin typeface="Arial Rounded MT Bold" panose="020F0704030504030204" pitchFamily="34" charset="0"/>
                      </a:endParaRPr>
                    </a:p>
                  </a:txBody>
                  <a:tcPr marL="9525" marR="9525" marT="9525" marB="0" anchor="ctr"/>
                </a:tc>
                <a:extLst>
                  <a:ext uri="{0D108BD9-81ED-4DB2-BD59-A6C34878D82A}">
                    <a16:rowId xmlns:a16="http://schemas.microsoft.com/office/drawing/2014/main" val="2296148720"/>
                  </a:ext>
                </a:extLst>
              </a:tr>
              <a:tr h="467027">
                <a:tc>
                  <a:txBody>
                    <a:bodyPr/>
                    <a:lstStyle/>
                    <a:p>
                      <a:pPr algn="l" fontAlgn="b"/>
                      <a:r>
                        <a:rPr lang="es-MX" sz="1400" b="0" i="0" u="none" strike="noStrike">
                          <a:solidFill>
                            <a:srgbClr val="000000"/>
                          </a:solidFill>
                          <a:effectLst/>
                          <a:latin typeface="Arial Rounded MT Bold" panose="020F0704030504030204" pitchFamily="34" charset="0"/>
                        </a:rPr>
                        <a:t>Más de 3 requerimientos en el periodo</a:t>
                      </a:r>
                    </a:p>
                  </a:txBody>
                  <a:tcPr marL="9525" marR="9525" marT="9525" marB="0" anchor="ctr"/>
                </a:tc>
                <a:tc>
                  <a:txBody>
                    <a:bodyPr/>
                    <a:lstStyle/>
                    <a:p>
                      <a:pPr algn="ctr" fontAlgn="b"/>
                      <a:r>
                        <a:rPr lang="es-CO" sz="1400" b="0" i="0" u="none" strike="noStrike">
                          <a:solidFill>
                            <a:srgbClr val="000000"/>
                          </a:solidFill>
                          <a:effectLst/>
                          <a:latin typeface="Arial Rounded MT Bold" panose="020F0704030504030204" pitchFamily="34" charset="0"/>
                        </a:rPr>
                        <a:t>15</a:t>
                      </a:r>
                    </a:p>
                  </a:txBody>
                  <a:tcPr marL="9525" marR="9525" marT="9525" marB="0" anchor="ctr"/>
                </a:tc>
                <a:tc>
                  <a:txBody>
                    <a:bodyPr/>
                    <a:lstStyle/>
                    <a:p>
                      <a:pPr algn="ctr" fontAlgn="b"/>
                      <a:r>
                        <a:rPr lang="es-CO" sz="1400" b="0" i="0" u="none" strike="noStrike">
                          <a:solidFill>
                            <a:srgbClr val="000000"/>
                          </a:solidFill>
                          <a:effectLst/>
                          <a:latin typeface="Arial Rounded MT Bold" panose="020F0704030504030204" pitchFamily="34" charset="0"/>
                        </a:rPr>
                        <a:t>68</a:t>
                      </a:r>
                    </a:p>
                  </a:txBody>
                  <a:tcPr marL="9525" marR="9525" marT="9525" marB="0" anchor="ctr"/>
                </a:tc>
                <a:tc>
                  <a:txBody>
                    <a:bodyPr/>
                    <a:lstStyle/>
                    <a:p>
                      <a:pPr algn="ctr" fontAlgn="b"/>
                      <a:r>
                        <a:rPr lang="es-CO" sz="1400" b="0" i="0" u="none" strike="noStrike">
                          <a:solidFill>
                            <a:srgbClr val="000000"/>
                          </a:solidFill>
                          <a:effectLst/>
                          <a:latin typeface="Arial Rounded MT Bold" panose="020F0704030504030204" pitchFamily="34" charset="0"/>
                        </a:rPr>
                        <a:t>5%</a:t>
                      </a:r>
                    </a:p>
                  </a:txBody>
                  <a:tcPr marL="9525" marR="9525" marT="9525" marB="0" anchor="ctr"/>
                </a:tc>
                <a:extLst>
                  <a:ext uri="{0D108BD9-81ED-4DB2-BD59-A6C34878D82A}">
                    <a16:rowId xmlns:a16="http://schemas.microsoft.com/office/drawing/2014/main" val="3158874802"/>
                  </a:ext>
                </a:extLst>
              </a:tr>
              <a:tr h="467027">
                <a:tc>
                  <a:txBody>
                    <a:bodyPr/>
                    <a:lstStyle/>
                    <a:p>
                      <a:pPr algn="l" fontAlgn="b"/>
                      <a:r>
                        <a:rPr lang="es-MX" sz="1400" b="0" i="0" u="none" strike="noStrike">
                          <a:solidFill>
                            <a:srgbClr val="000000"/>
                          </a:solidFill>
                          <a:effectLst/>
                          <a:latin typeface="Arial Rounded MT Bold" panose="020F0704030504030204" pitchFamily="34" charset="0"/>
                        </a:rPr>
                        <a:t>3 requerimientos en el mismo periodo</a:t>
                      </a:r>
                    </a:p>
                  </a:txBody>
                  <a:tcPr marL="9525" marR="9525" marT="9525" marB="0" anchor="ctr"/>
                </a:tc>
                <a:tc>
                  <a:txBody>
                    <a:bodyPr/>
                    <a:lstStyle/>
                    <a:p>
                      <a:pPr algn="ctr" fontAlgn="b"/>
                      <a:r>
                        <a:rPr lang="es-CO" sz="1400" b="0" i="0" u="none" strike="noStrike">
                          <a:solidFill>
                            <a:srgbClr val="000000"/>
                          </a:solidFill>
                          <a:effectLst/>
                          <a:latin typeface="Arial Rounded MT Bold" panose="020F0704030504030204" pitchFamily="34" charset="0"/>
                        </a:rPr>
                        <a:t>29</a:t>
                      </a:r>
                    </a:p>
                  </a:txBody>
                  <a:tcPr marL="9525" marR="9525" marT="9525" marB="0" anchor="ctr"/>
                </a:tc>
                <a:tc>
                  <a:txBody>
                    <a:bodyPr/>
                    <a:lstStyle/>
                    <a:p>
                      <a:pPr algn="ctr" fontAlgn="b"/>
                      <a:r>
                        <a:rPr lang="es-CO" sz="1400" b="0" i="0" u="none" strike="noStrike">
                          <a:solidFill>
                            <a:srgbClr val="000000"/>
                          </a:solidFill>
                          <a:effectLst/>
                          <a:latin typeface="Arial Rounded MT Bold" panose="020F0704030504030204" pitchFamily="34" charset="0"/>
                        </a:rPr>
                        <a:t>87</a:t>
                      </a:r>
                    </a:p>
                  </a:txBody>
                  <a:tcPr marL="9525" marR="9525" marT="9525" marB="0" anchor="ctr"/>
                </a:tc>
                <a:tc>
                  <a:txBody>
                    <a:bodyPr/>
                    <a:lstStyle/>
                    <a:p>
                      <a:pPr algn="ctr" fontAlgn="b"/>
                      <a:r>
                        <a:rPr lang="es-CO" sz="1400" b="0" i="0" u="none" strike="noStrike">
                          <a:solidFill>
                            <a:srgbClr val="000000"/>
                          </a:solidFill>
                          <a:effectLst/>
                          <a:latin typeface="Arial Rounded MT Bold" panose="020F0704030504030204" pitchFamily="34" charset="0"/>
                        </a:rPr>
                        <a:t>7%</a:t>
                      </a:r>
                    </a:p>
                  </a:txBody>
                  <a:tcPr marL="9525" marR="9525" marT="9525" marB="0" anchor="ctr"/>
                </a:tc>
                <a:extLst>
                  <a:ext uri="{0D108BD9-81ED-4DB2-BD59-A6C34878D82A}">
                    <a16:rowId xmlns:a16="http://schemas.microsoft.com/office/drawing/2014/main" val="889716297"/>
                  </a:ext>
                </a:extLst>
              </a:tr>
              <a:tr h="448474">
                <a:tc>
                  <a:txBody>
                    <a:bodyPr/>
                    <a:lstStyle/>
                    <a:p>
                      <a:pPr algn="l" fontAlgn="b"/>
                      <a:r>
                        <a:rPr lang="es-CO" sz="1400" b="0" i="0" u="none" strike="noStrike">
                          <a:solidFill>
                            <a:srgbClr val="000000"/>
                          </a:solidFill>
                          <a:effectLst/>
                          <a:latin typeface="Arial Rounded MT Bold" panose="020F0704030504030204" pitchFamily="34" charset="0"/>
                        </a:rPr>
                        <a:t>Total general</a:t>
                      </a:r>
                    </a:p>
                  </a:txBody>
                  <a:tcPr marL="9525" marR="9525" marT="9525" marB="0" anchor="ctr"/>
                </a:tc>
                <a:tc>
                  <a:txBody>
                    <a:bodyPr/>
                    <a:lstStyle/>
                    <a:p>
                      <a:pPr algn="ctr" fontAlgn="b"/>
                      <a:r>
                        <a:rPr lang="es-CO" sz="1400" b="0" i="0" u="none" strike="noStrike">
                          <a:solidFill>
                            <a:srgbClr val="000000"/>
                          </a:solidFill>
                          <a:effectLst/>
                          <a:latin typeface="Arial Rounded MT Bold" panose="020F0704030504030204" pitchFamily="34" charset="0"/>
                        </a:rPr>
                        <a:t>44</a:t>
                      </a:r>
                    </a:p>
                  </a:txBody>
                  <a:tcPr marL="9525" marR="9525" marT="9525" marB="0" anchor="ctr"/>
                </a:tc>
                <a:tc>
                  <a:txBody>
                    <a:bodyPr/>
                    <a:lstStyle/>
                    <a:p>
                      <a:pPr algn="ctr" fontAlgn="b"/>
                      <a:r>
                        <a:rPr lang="es-CO" sz="1400" b="0" i="0" u="none" strike="noStrike">
                          <a:solidFill>
                            <a:srgbClr val="000000"/>
                          </a:solidFill>
                          <a:effectLst/>
                          <a:latin typeface="Arial Rounded MT Bold" panose="020F0704030504030204" pitchFamily="34" charset="0"/>
                        </a:rPr>
                        <a:t>155</a:t>
                      </a:r>
                    </a:p>
                  </a:txBody>
                  <a:tcPr marL="9525" marR="9525" marT="9525" marB="0" anchor="ctr"/>
                </a:tc>
                <a:tc>
                  <a:txBody>
                    <a:bodyPr/>
                    <a:lstStyle/>
                    <a:p>
                      <a:pPr algn="ctr" fontAlgn="b"/>
                      <a:r>
                        <a:rPr lang="es-CO" sz="1400" b="0" i="0" u="none" strike="noStrike" dirty="0">
                          <a:solidFill>
                            <a:srgbClr val="000000"/>
                          </a:solidFill>
                          <a:effectLst/>
                          <a:latin typeface="Arial Rounded MT Bold" panose="020F0704030504030204" pitchFamily="34" charset="0"/>
                        </a:rPr>
                        <a:t>12%</a:t>
                      </a:r>
                    </a:p>
                  </a:txBody>
                  <a:tcPr marL="9525" marR="9525" marT="9525" marB="0" anchor="ctr"/>
                </a:tc>
                <a:extLst>
                  <a:ext uri="{0D108BD9-81ED-4DB2-BD59-A6C34878D82A}">
                    <a16:rowId xmlns:a16="http://schemas.microsoft.com/office/drawing/2014/main" val="3588915785"/>
                  </a:ext>
                </a:extLst>
              </a:tr>
            </a:tbl>
          </a:graphicData>
        </a:graphic>
      </p:graphicFrame>
      <p:graphicFrame>
        <p:nvGraphicFramePr>
          <p:cNvPr id="8" name="Gráfico 7">
            <a:extLst>
              <a:ext uri="{FF2B5EF4-FFF2-40B4-BE49-F238E27FC236}">
                <a16:creationId xmlns:a16="http://schemas.microsoft.com/office/drawing/2014/main" id="{D6248DEC-6F4F-4986-9F45-78861A293131}"/>
              </a:ext>
            </a:extLst>
          </p:cNvPr>
          <p:cNvGraphicFramePr>
            <a:graphicFrameLocks/>
          </p:cNvGraphicFramePr>
          <p:nvPr>
            <p:extLst>
              <p:ext uri="{D42A27DB-BD31-4B8C-83A1-F6EECF244321}">
                <p14:modId xmlns:p14="http://schemas.microsoft.com/office/powerpoint/2010/main" val="2390391766"/>
              </p:ext>
            </p:extLst>
          </p:nvPr>
        </p:nvGraphicFramePr>
        <p:xfrm>
          <a:off x="1144249" y="1017957"/>
          <a:ext cx="4951751" cy="22182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4984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p:nvPr>
        </p:nvSpPr>
        <p:spPr>
          <a:xfrm>
            <a:off x="838200" y="197719"/>
            <a:ext cx="10515600" cy="881782"/>
          </a:xfrm>
        </p:spPr>
        <p:txBody>
          <a:bodyPr>
            <a:normAutofit/>
          </a:bodyPr>
          <a:lstStyle/>
          <a:p>
            <a:pPr algn="ctr"/>
            <a:r>
              <a:rPr lang="es-ES" sz="2400" b="1" dirty="0">
                <a:solidFill>
                  <a:srgbClr val="25A1D7"/>
                </a:solidFill>
                <a:latin typeface="Arial Rounded MT Bold" panose="020F0704030504030204" pitchFamily="34" charset="0"/>
                <a:ea typeface="Arial Rounded MT Bold" charset="0"/>
                <a:cs typeface="Arial Rounded MT Bold" charset="0"/>
              </a:rPr>
              <a:t>Total, requerimientos recibid</a:t>
            </a:r>
            <a:r>
              <a:rPr lang="es-ES" sz="2400" b="1" dirty="0">
                <a:solidFill>
                  <a:srgbClr val="00B0F0"/>
                </a:solidFill>
                <a:latin typeface="Arial Rounded MT Bold" panose="020F0704030504030204" pitchFamily="34" charset="0"/>
                <a:ea typeface="Arial Rounded MT Bold" charset="0"/>
                <a:cs typeface="Arial Rounded MT Bold" charset="0"/>
              </a:rPr>
              <a:t>o</a:t>
            </a:r>
            <a:r>
              <a:rPr lang="es-ES" sz="2400" b="1" dirty="0">
                <a:solidFill>
                  <a:srgbClr val="25A1D7"/>
                </a:solidFill>
                <a:latin typeface="Arial Rounded MT Bold" panose="020F0704030504030204" pitchFamily="34" charset="0"/>
                <a:ea typeface="Arial Rounded MT Bold" charset="0"/>
                <a:cs typeface="Arial Rounded MT Bold" charset="0"/>
              </a:rPr>
              <a:t>s por la SED en “Bogotá te Escucha” y “SIGA” Nivel Central e Institucional – diciembre de 2019</a:t>
            </a:r>
            <a:endParaRPr lang="es-CO" sz="2400" b="1" dirty="0">
              <a:latin typeface="Arial Rounded MT Bold" panose="020F0704030504030204" pitchFamily="34" charset="0"/>
            </a:endParaRPr>
          </a:p>
        </p:txBody>
      </p:sp>
      <p:graphicFrame>
        <p:nvGraphicFramePr>
          <p:cNvPr id="11" name="Tabla 10"/>
          <p:cNvGraphicFramePr>
            <a:graphicFrameLocks noGrp="1"/>
          </p:cNvGraphicFramePr>
          <p:nvPr>
            <p:extLst>
              <p:ext uri="{D42A27DB-BD31-4B8C-83A1-F6EECF244321}">
                <p14:modId xmlns:p14="http://schemas.microsoft.com/office/powerpoint/2010/main" val="761594462"/>
              </p:ext>
            </p:extLst>
          </p:nvPr>
        </p:nvGraphicFramePr>
        <p:xfrm>
          <a:off x="419725" y="1529838"/>
          <a:ext cx="3777521" cy="3207999"/>
        </p:xfrm>
        <a:graphic>
          <a:graphicData uri="http://schemas.openxmlformats.org/drawingml/2006/table">
            <a:tbl>
              <a:tblPr>
                <a:tableStyleId>{5C22544A-7EE6-4342-B048-85BDC9FD1C3A}</a:tableStyleId>
              </a:tblPr>
              <a:tblGrid>
                <a:gridCol w="1846996">
                  <a:extLst>
                    <a:ext uri="{9D8B030D-6E8A-4147-A177-3AD203B41FA5}">
                      <a16:colId xmlns:a16="http://schemas.microsoft.com/office/drawing/2014/main" val="165836380"/>
                    </a:ext>
                  </a:extLst>
                </a:gridCol>
                <a:gridCol w="985366">
                  <a:extLst>
                    <a:ext uri="{9D8B030D-6E8A-4147-A177-3AD203B41FA5}">
                      <a16:colId xmlns:a16="http://schemas.microsoft.com/office/drawing/2014/main" val="1024919668"/>
                    </a:ext>
                  </a:extLst>
                </a:gridCol>
                <a:gridCol w="945159">
                  <a:extLst>
                    <a:ext uri="{9D8B030D-6E8A-4147-A177-3AD203B41FA5}">
                      <a16:colId xmlns:a16="http://schemas.microsoft.com/office/drawing/2014/main" val="4080888370"/>
                    </a:ext>
                  </a:extLst>
                </a:gridCol>
              </a:tblGrid>
              <a:tr h="558164">
                <a:tc>
                  <a:txBody>
                    <a:bodyPr/>
                    <a:lstStyle/>
                    <a:p>
                      <a:pPr algn="ctr" fontAlgn="b"/>
                      <a:r>
                        <a:rPr lang="es-CO" sz="1200" b="1" i="0" u="none" strike="noStrike" dirty="0">
                          <a:solidFill>
                            <a:srgbClr val="000000"/>
                          </a:solidFill>
                          <a:effectLst/>
                          <a:latin typeface="Arial Rounded MT Bold" panose="020F0704030504030204" pitchFamily="34" charset="0"/>
                        </a:rPr>
                        <a:t>Sistema de </a:t>
                      </a:r>
                    </a:p>
                    <a:p>
                      <a:pPr algn="ctr" fontAlgn="b"/>
                      <a:r>
                        <a:rPr lang="es-CO" sz="1200" b="1" i="0" u="none" strike="noStrike" dirty="0">
                          <a:solidFill>
                            <a:srgbClr val="000000"/>
                          </a:solidFill>
                          <a:effectLst/>
                          <a:latin typeface="Arial Rounded MT Bold" panose="020F0704030504030204" pitchFamily="34" charset="0"/>
                        </a:rPr>
                        <a:t>información</a:t>
                      </a:r>
                    </a:p>
                  </a:txBody>
                  <a:tcPr marL="9525" marR="9525" marT="9525" marB="0" anchor="ctr">
                    <a:noFill/>
                  </a:tcPr>
                </a:tc>
                <a:tc>
                  <a:txBody>
                    <a:bodyPr/>
                    <a:lstStyle/>
                    <a:p>
                      <a:pPr marL="0" algn="ctr" defTabSz="914400" rtl="0" eaLnBrk="1" fontAlgn="b" latinLnBrk="0" hangingPunct="1"/>
                      <a:r>
                        <a:rPr lang="es-CO" sz="1200" b="0" i="0" u="none" strike="noStrike" kern="1200" dirty="0">
                          <a:solidFill>
                            <a:srgbClr val="000000"/>
                          </a:solidFill>
                          <a:effectLst/>
                          <a:latin typeface="Arial Rounded MT Bold" panose="020F0704030504030204" pitchFamily="34" charset="0"/>
                          <a:ea typeface="+mn-ea"/>
                          <a:cs typeface="+mn-cs"/>
                        </a:rPr>
                        <a:t>Total, diciembre 2018</a:t>
                      </a:r>
                    </a:p>
                  </a:txBody>
                  <a:tcPr marL="9525" marR="9525" marT="9525" marB="0" anchor="ctr">
                    <a:noFill/>
                  </a:tcPr>
                </a:tc>
                <a:tc>
                  <a:txBody>
                    <a:bodyPr/>
                    <a:lstStyle/>
                    <a:p>
                      <a:pPr marL="0" algn="ctr" defTabSz="914400" rtl="0" eaLnBrk="1" fontAlgn="b" latinLnBrk="0" hangingPunct="1"/>
                      <a:r>
                        <a:rPr lang="es-CO" sz="1200" b="0" i="0" u="none" strike="noStrike" kern="1200" dirty="0">
                          <a:solidFill>
                            <a:srgbClr val="000000"/>
                          </a:solidFill>
                          <a:effectLst/>
                          <a:latin typeface="Arial Rounded MT Bold" panose="020F0704030504030204" pitchFamily="34" charset="0"/>
                          <a:ea typeface="+mn-ea"/>
                          <a:cs typeface="+mn-cs"/>
                        </a:rPr>
                        <a:t>Total, diciembre 2019</a:t>
                      </a:r>
                    </a:p>
                  </a:txBody>
                  <a:tcPr marL="9525" marR="9525" marT="9525" marB="0" anchor="ctr">
                    <a:noFill/>
                  </a:tcPr>
                </a:tc>
                <a:extLst>
                  <a:ext uri="{0D108BD9-81ED-4DB2-BD59-A6C34878D82A}">
                    <a16:rowId xmlns:a16="http://schemas.microsoft.com/office/drawing/2014/main" val="1531359285"/>
                  </a:ext>
                </a:extLst>
              </a:tr>
              <a:tr h="441639">
                <a:tc>
                  <a:txBody>
                    <a:bodyPr/>
                    <a:lstStyle/>
                    <a:p>
                      <a:pPr algn="l" fontAlgn="b"/>
                      <a:r>
                        <a:rPr lang="es-CO" sz="1200" b="0" u="none" strike="noStrike" dirty="0">
                          <a:effectLst/>
                          <a:latin typeface="Arial Rounded MT Bold" panose="020F0704030504030204" pitchFamily="34" charset="0"/>
                        </a:rPr>
                        <a:t>SDQS Peticiones</a:t>
                      </a:r>
                      <a:endParaRPr lang="es-CO" sz="1200" b="0"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algn="ctr" fontAlgn="b"/>
                      <a:r>
                        <a:rPr lang="es-CO" sz="1200" b="0" i="0" u="none" strike="noStrike">
                          <a:solidFill>
                            <a:srgbClr val="000000"/>
                          </a:solidFill>
                          <a:effectLst/>
                          <a:latin typeface="Arial Rounded MT Bold" panose="020F0704030504030204" pitchFamily="34" charset="0"/>
                        </a:rPr>
                        <a:t>558</a:t>
                      </a:r>
                    </a:p>
                  </a:txBody>
                  <a:tcPr marL="9525" marR="9525" marT="9525" marB="0" anchor="ctr">
                    <a:noFill/>
                  </a:tcPr>
                </a:tc>
                <a:tc>
                  <a:txBody>
                    <a:bodyPr/>
                    <a:lstStyle/>
                    <a:p>
                      <a:pPr algn="ctr" fontAlgn="b"/>
                      <a:r>
                        <a:rPr lang="es-CO" sz="1200" b="0" i="0" u="none" strike="noStrike" dirty="0">
                          <a:solidFill>
                            <a:srgbClr val="000000"/>
                          </a:solidFill>
                          <a:effectLst/>
                          <a:latin typeface="Arial Rounded MT Bold" panose="020F0704030504030204" pitchFamily="34" charset="0"/>
                        </a:rPr>
                        <a:t>1.258</a:t>
                      </a:r>
                    </a:p>
                  </a:txBody>
                  <a:tcPr marL="9525" marR="9525" marT="9525" marB="0" anchor="ctr">
                    <a:noFill/>
                  </a:tcPr>
                </a:tc>
                <a:extLst>
                  <a:ext uri="{0D108BD9-81ED-4DB2-BD59-A6C34878D82A}">
                    <a16:rowId xmlns:a16="http://schemas.microsoft.com/office/drawing/2014/main" val="870519669"/>
                  </a:ext>
                </a:extLst>
              </a:tr>
              <a:tr h="441639">
                <a:tc>
                  <a:txBody>
                    <a:bodyPr/>
                    <a:lstStyle/>
                    <a:p>
                      <a:pPr algn="l" fontAlgn="b"/>
                      <a:r>
                        <a:rPr lang="es-CO" sz="1200" b="0" u="none" strike="noStrike" dirty="0">
                          <a:effectLst/>
                          <a:latin typeface="Arial Rounded MT Bold" panose="020F0704030504030204" pitchFamily="34" charset="0"/>
                        </a:rPr>
                        <a:t>SDQS N. Oportunidad</a:t>
                      </a:r>
                      <a:endParaRPr lang="es-CO" sz="1200" b="0"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algn="ctr" fontAlgn="b"/>
                      <a:r>
                        <a:rPr lang="es-CO" sz="1200" b="0" i="0" u="none" strike="noStrike">
                          <a:solidFill>
                            <a:srgbClr val="000000"/>
                          </a:solidFill>
                          <a:effectLst/>
                          <a:latin typeface="Arial Rounded MT Bold" panose="020F0704030504030204" pitchFamily="34" charset="0"/>
                        </a:rPr>
                        <a:t>75%</a:t>
                      </a:r>
                    </a:p>
                  </a:txBody>
                  <a:tcPr marL="9525" marR="9525" marT="9525" marB="0" anchor="ctr">
                    <a:noFill/>
                  </a:tcPr>
                </a:tc>
                <a:tc>
                  <a:txBody>
                    <a:bodyPr/>
                    <a:lstStyle/>
                    <a:p>
                      <a:pPr algn="ctr" fontAlgn="b"/>
                      <a:r>
                        <a:rPr lang="es-CO" sz="1200" b="0" i="0" u="none" strike="noStrike">
                          <a:solidFill>
                            <a:srgbClr val="000000"/>
                          </a:solidFill>
                          <a:effectLst/>
                          <a:latin typeface="Arial Rounded MT Bold" panose="020F0704030504030204" pitchFamily="34" charset="0"/>
                        </a:rPr>
                        <a:t>97%</a:t>
                      </a:r>
                    </a:p>
                  </a:txBody>
                  <a:tcPr marL="9525" marR="9525" marT="9525" marB="0" anchor="ctr">
                    <a:noFill/>
                  </a:tcPr>
                </a:tc>
                <a:extLst>
                  <a:ext uri="{0D108BD9-81ED-4DB2-BD59-A6C34878D82A}">
                    <a16:rowId xmlns:a16="http://schemas.microsoft.com/office/drawing/2014/main" val="3277058511"/>
                  </a:ext>
                </a:extLst>
              </a:tr>
              <a:tr h="441639">
                <a:tc>
                  <a:txBody>
                    <a:bodyPr/>
                    <a:lstStyle/>
                    <a:p>
                      <a:pPr algn="l" fontAlgn="b"/>
                      <a:r>
                        <a:rPr lang="es-CO" sz="1200" b="0" u="none" strike="noStrike" dirty="0">
                          <a:effectLst/>
                          <a:latin typeface="Arial Rounded MT Bold" panose="020F0704030504030204" pitchFamily="34" charset="0"/>
                        </a:rPr>
                        <a:t>SIGA Peticiones</a:t>
                      </a:r>
                      <a:endParaRPr lang="es-CO" sz="1200" b="0"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algn="ctr" fontAlgn="b"/>
                      <a:r>
                        <a:rPr lang="es-CO" sz="1200" b="0" i="0" u="none" strike="noStrike" dirty="0">
                          <a:solidFill>
                            <a:srgbClr val="000000"/>
                          </a:solidFill>
                          <a:effectLst/>
                          <a:latin typeface="Arial Rounded MT Bold" panose="020F0704030504030204" pitchFamily="34" charset="0"/>
                        </a:rPr>
                        <a:t>18.594</a:t>
                      </a:r>
                    </a:p>
                  </a:txBody>
                  <a:tcPr marL="9525" marR="9525" marT="9525" marB="0" anchor="ctr">
                    <a:noFill/>
                  </a:tcPr>
                </a:tc>
                <a:tc>
                  <a:txBody>
                    <a:bodyPr/>
                    <a:lstStyle/>
                    <a:p>
                      <a:pPr algn="ctr" fontAlgn="b"/>
                      <a:r>
                        <a:rPr lang="es-CO" sz="1200" b="0" i="0" u="none" strike="noStrike" dirty="0">
                          <a:solidFill>
                            <a:srgbClr val="000000"/>
                          </a:solidFill>
                          <a:effectLst/>
                          <a:latin typeface="Arial Rounded MT Bold" panose="020F0704030504030204" pitchFamily="34" charset="0"/>
                        </a:rPr>
                        <a:t>17.479</a:t>
                      </a:r>
                    </a:p>
                  </a:txBody>
                  <a:tcPr marL="9525" marR="9525" marT="9525" marB="0" anchor="ctr">
                    <a:noFill/>
                  </a:tcPr>
                </a:tc>
                <a:extLst>
                  <a:ext uri="{0D108BD9-81ED-4DB2-BD59-A6C34878D82A}">
                    <a16:rowId xmlns:a16="http://schemas.microsoft.com/office/drawing/2014/main" val="3454865327"/>
                  </a:ext>
                </a:extLst>
              </a:tr>
              <a:tr h="441639">
                <a:tc>
                  <a:txBody>
                    <a:bodyPr/>
                    <a:lstStyle/>
                    <a:p>
                      <a:pPr algn="l" fontAlgn="b"/>
                      <a:r>
                        <a:rPr lang="es-CO" sz="1200" b="0" u="none" strike="noStrike" dirty="0">
                          <a:effectLst/>
                          <a:latin typeface="Arial Rounded MT Bold" panose="020F0704030504030204" pitchFamily="34" charset="0"/>
                        </a:rPr>
                        <a:t>SIGA N. Oportunidad</a:t>
                      </a:r>
                      <a:endParaRPr lang="es-CO" sz="1200" b="0"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algn="ctr" fontAlgn="b"/>
                      <a:r>
                        <a:rPr lang="es-CO" sz="1200" b="0" i="0" u="none" strike="noStrike">
                          <a:solidFill>
                            <a:srgbClr val="000000"/>
                          </a:solidFill>
                          <a:effectLst/>
                          <a:latin typeface="Arial Rounded MT Bold" panose="020F0704030504030204" pitchFamily="34" charset="0"/>
                        </a:rPr>
                        <a:t>93%</a:t>
                      </a:r>
                    </a:p>
                  </a:txBody>
                  <a:tcPr marL="9525" marR="9525" marT="9525" marB="0" anchor="ctr">
                    <a:noFill/>
                  </a:tcPr>
                </a:tc>
                <a:tc>
                  <a:txBody>
                    <a:bodyPr/>
                    <a:lstStyle/>
                    <a:p>
                      <a:pPr algn="ctr" fontAlgn="b"/>
                      <a:r>
                        <a:rPr lang="es-CO" sz="1200" b="0" i="0" u="none" strike="noStrike">
                          <a:solidFill>
                            <a:srgbClr val="000000"/>
                          </a:solidFill>
                          <a:effectLst/>
                          <a:latin typeface="Arial Rounded MT Bold" panose="020F0704030504030204" pitchFamily="34" charset="0"/>
                        </a:rPr>
                        <a:t>94%</a:t>
                      </a:r>
                    </a:p>
                  </a:txBody>
                  <a:tcPr marL="9525" marR="9525" marT="9525" marB="0" anchor="ctr">
                    <a:noFill/>
                  </a:tcPr>
                </a:tc>
                <a:extLst>
                  <a:ext uri="{0D108BD9-81ED-4DB2-BD59-A6C34878D82A}">
                    <a16:rowId xmlns:a16="http://schemas.microsoft.com/office/drawing/2014/main" val="2589176385"/>
                  </a:ext>
                </a:extLst>
              </a:tr>
              <a:tr h="441639">
                <a:tc>
                  <a:txBody>
                    <a:bodyPr/>
                    <a:lstStyle/>
                    <a:p>
                      <a:pPr algn="l" fontAlgn="b"/>
                      <a:r>
                        <a:rPr lang="es-CO" sz="1200" b="0" u="none" strike="noStrike" dirty="0">
                          <a:effectLst/>
                          <a:latin typeface="Arial Rounded MT Bold" panose="020F0704030504030204" pitchFamily="34" charset="0"/>
                        </a:rPr>
                        <a:t>Total (SIGA Y SDQS)</a:t>
                      </a:r>
                      <a:endParaRPr lang="es-CO" sz="1200" b="0" i="0" u="none" strike="noStrike" dirty="0">
                        <a:solidFill>
                          <a:srgbClr val="000000"/>
                        </a:solidFill>
                        <a:effectLst/>
                        <a:latin typeface="Arial Rounded MT Bold" panose="020F0704030504030204" pitchFamily="34" charset="0"/>
                      </a:endParaRPr>
                    </a:p>
                  </a:txBody>
                  <a:tcPr marL="9525" marR="9525" marT="9525" marB="0" anchor="ctr">
                    <a:solidFill>
                      <a:schemeClr val="accent1">
                        <a:lumMod val="20000"/>
                        <a:lumOff val="80000"/>
                      </a:schemeClr>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19.152</a:t>
                      </a:r>
                    </a:p>
                  </a:txBody>
                  <a:tcPr marL="9525" marR="9525" marT="9525" marB="0" anchor="ctr">
                    <a:solidFill>
                      <a:schemeClr val="accent1">
                        <a:lumMod val="20000"/>
                        <a:lumOff val="80000"/>
                      </a:schemeClr>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18.737 </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654808981"/>
                  </a:ext>
                </a:extLst>
              </a:tr>
              <a:tr h="441639">
                <a:tc>
                  <a:txBody>
                    <a:bodyPr/>
                    <a:lstStyle/>
                    <a:p>
                      <a:pPr algn="l" fontAlgn="b"/>
                      <a:r>
                        <a:rPr lang="es-CO" sz="1200" b="0" u="none" strike="noStrike" dirty="0">
                          <a:effectLst/>
                          <a:latin typeface="Arial Rounded MT Bold" panose="020F0704030504030204" pitchFamily="34" charset="0"/>
                        </a:rPr>
                        <a:t>Total N. Oportunidad</a:t>
                      </a:r>
                      <a:endParaRPr lang="es-CO" sz="1200" b="0" i="0" u="none" strike="noStrike" dirty="0">
                        <a:solidFill>
                          <a:srgbClr val="000000"/>
                        </a:solidFill>
                        <a:effectLst/>
                        <a:latin typeface="Arial Rounded MT Bold" panose="020F0704030504030204" pitchFamily="34" charset="0"/>
                      </a:endParaRPr>
                    </a:p>
                  </a:txBody>
                  <a:tcPr marL="9525" marR="9525" marT="9525" marB="0" anchor="ctr">
                    <a:solidFill>
                      <a:schemeClr val="accent1">
                        <a:lumMod val="20000"/>
                        <a:lumOff val="80000"/>
                      </a:schemeClr>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93%</a:t>
                      </a:r>
                    </a:p>
                  </a:txBody>
                  <a:tcPr marL="9525" marR="9525" marT="9525" marB="0" anchor="ctr">
                    <a:solidFill>
                      <a:schemeClr val="accent1">
                        <a:lumMod val="20000"/>
                        <a:lumOff val="80000"/>
                      </a:schemeClr>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95%</a:t>
                      </a:r>
                    </a:p>
                  </a:txBody>
                  <a:tcPr marL="9525" marR="9525" marT="9525" marB="0" anchor="ctr">
                    <a:solidFill>
                      <a:schemeClr val="accent1">
                        <a:lumMod val="20000"/>
                        <a:lumOff val="80000"/>
                      </a:schemeClr>
                    </a:solidFill>
                  </a:tcPr>
                </a:tc>
                <a:extLst>
                  <a:ext uri="{0D108BD9-81ED-4DB2-BD59-A6C34878D82A}">
                    <a16:rowId xmlns:a16="http://schemas.microsoft.com/office/drawing/2014/main" val="2184859566"/>
                  </a:ext>
                </a:extLst>
              </a:tr>
            </a:tbl>
          </a:graphicData>
        </a:graphic>
      </p:graphicFrame>
      <p:cxnSp>
        <p:nvCxnSpPr>
          <p:cNvPr id="12" name="Conector recto 11"/>
          <p:cNvCxnSpPr>
            <a:cxnSpLocks/>
          </p:cNvCxnSpPr>
          <p:nvPr/>
        </p:nvCxnSpPr>
        <p:spPr>
          <a:xfrm>
            <a:off x="284815" y="2160724"/>
            <a:ext cx="3882452" cy="0"/>
          </a:xfrm>
          <a:prstGeom prst="line">
            <a:avLst/>
          </a:prstGeom>
        </p:spPr>
        <p:style>
          <a:lnRef idx="2">
            <a:schemeClr val="accent5"/>
          </a:lnRef>
          <a:fillRef idx="0">
            <a:schemeClr val="accent5"/>
          </a:fillRef>
          <a:effectRef idx="1">
            <a:schemeClr val="accent5"/>
          </a:effectRef>
          <a:fontRef idx="minor">
            <a:schemeClr val="tx1"/>
          </a:fontRef>
        </p:style>
      </p:cxnSp>
      <p:sp>
        <p:nvSpPr>
          <p:cNvPr id="14" name="Rectángulo 13">
            <a:extLst>
              <a:ext uri="{FF2B5EF4-FFF2-40B4-BE49-F238E27FC236}">
                <a16:creationId xmlns:a16="http://schemas.microsoft.com/office/drawing/2014/main" id="{7F3ADD46-5B84-4B37-A7D5-1C54CAF10E8A}"/>
              </a:ext>
            </a:extLst>
          </p:cNvPr>
          <p:cNvSpPr/>
          <p:nvPr/>
        </p:nvSpPr>
        <p:spPr>
          <a:xfrm>
            <a:off x="767575" y="5526272"/>
            <a:ext cx="2533585" cy="892552"/>
          </a:xfrm>
          <a:prstGeom prst="rect">
            <a:avLst/>
          </a:prstGeom>
        </p:spPr>
        <p:txBody>
          <a:bodyPr wrap="square">
            <a:spAutoFit/>
          </a:bodyPr>
          <a:lstStyle/>
          <a:p>
            <a:pPr algn="ctr"/>
            <a:r>
              <a:rPr lang="es-CO" sz="1400" dirty="0">
                <a:solidFill>
                  <a:srgbClr val="002060"/>
                </a:solidFill>
                <a:latin typeface="Arial Rounded MT Bold" panose="020F0704030504030204" pitchFamily="34" charset="0"/>
              </a:rPr>
              <a:t> % Nivel Central y Local  diciembre 2019</a:t>
            </a:r>
          </a:p>
          <a:p>
            <a:pPr algn="ctr"/>
            <a:r>
              <a:rPr lang="es-CO" sz="2400" dirty="0">
                <a:solidFill>
                  <a:srgbClr val="002060"/>
                </a:solidFill>
                <a:latin typeface="Arial Rounded MT Bold" panose="020F0704030504030204" pitchFamily="34" charset="0"/>
              </a:rPr>
              <a:t>95% </a:t>
            </a:r>
            <a:endParaRPr lang="es-CO" sz="2400" dirty="0">
              <a:solidFill>
                <a:srgbClr val="002060"/>
              </a:solidFill>
            </a:endParaRPr>
          </a:p>
        </p:txBody>
      </p:sp>
      <p:sp>
        <p:nvSpPr>
          <p:cNvPr id="9" name="Rectángulo 8">
            <a:extLst>
              <a:ext uri="{FF2B5EF4-FFF2-40B4-BE49-F238E27FC236}">
                <a16:creationId xmlns:a16="http://schemas.microsoft.com/office/drawing/2014/main" id="{7F3ADD46-5B84-4B37-A7D5-1C54CAF10E8A}"/>
              </a:ext>
            </a:extLst>
          </p:cNvPr>
          <p:cNvSpPr/>
          <p:nvPr/>
        </p:nvSpPr>
        <p:spPr>
          <a:xfrm>
            <a:off x="3301160" y="5526272"/>
            <a:ext cx="2533585" cy="892552"/>
          </a:xfrm>
          <a:prstGeom prst="rect">
            <a:avLst/>
          </a:prstGeom>
        </p:spPr>
        <p:txBody>
          <a:bodyPr wrap="square">
            <a:spAutoFit/>
          </a:bodyPr>
          <a:lstStyle/>
          <a:p>
            <a:pPr algn="ctr"/>
            <a:r>
              <a:rPr lang="es-CO" sz="1400" dirty="0">
                <a:solidFill>
                  <a:srgbClr val="002060"/>
                </a:solidFill>
                <a:latin typeface="Arial Rounded MT Bold" panose="020F0704030504030204" pitchFamily="34" charset="0"/>
              </a:rPr>
              <a:t>% Nivel Institucional</a:t>
            </a:r>
          </a:p>
          <a:p>
            <a:pPr algn="ctr"/>
            <a:r>
              <a:rPr lang="es-CO" sz="1400" dirty="0">
                <a:solidFill>
                  <a:srgbClr val="002060"/>
                </a:solidFill>
                <a:latin typeface="Arial Rounded MT Bold" panose="020F0704030504030204" pitchFamily="34" charset="0"/>
              </a:rPr>
              <a:t>diciembre 2019</a:t>
            </a:r>
          </a:p>
          <a:p>
            <a:pPr algn="ctr"/>
            <a:r>
              <a:rPr lang="es-CO" sz="2400" dirty="0">
                <a:solidFill>
                  <a:srgbClr val="002060"/>
                </a:solidFill>
                <a:latin typeface="Arial Rounded MT Bold" panose="020F0704030504030204" pitchFamily="34" charset="0"/>
              </a:rPr>
              <a:t>47,97% </a:t>
            </a:r>
            <a:endParaRPr lang="es-CO" sz="2400" dirty="0">
              <a:solidFill>
                <a:srgbClr val="002060"/>
              </a:solidFill>
            </a:endParaRPr>
          </a:p>
        </p:txBody>
      </p:sp>
      <p:sp>
        <p:nvSpPr>
          <p:cNvPr id="13" name="Rectángulo 12">
            <a:extLst>
              <a:ext uri="{FF2B5EF4-FFF2-40B4-BE49-F238E27FC236}">
                <a16:creationId xmlns:a16="http://schemas.microsoft.com/office/drawing/2014/main" id="{7F3ADD46-5B84-4B37-A7D5-1C54CAF10E8A}"/>
              </a:ext>
            </a:extLst>
          </p:cNvPr>
          <p:cNvSpPr/>
          <p:nvPr/>
        </p:nvSpPr>
        <p:spPr>
          <a:xfrm>
            <a:off x="6357257" y="5368034"/>
            <a:ext cx="4660513" cy="1138773"/>
          </a:xfrm>
          <a:prstGeom prst="rect">
            <a:avLst/>
          </a:prstGeom>
        </p:spPr>
        <p:txBody>
          <a:bodyPr wrap="square">
            <a:spAutoFit/>
          </a:bodyPr>
          <a:lstStyle/>
          <a:p>
            <a:pPr algn="ctr"/>
            <a:r>
              <a:rPr lang="es-CO" sz="1600" dirty="0">
                <a:solidFill>
                  <a:srgbClr val="002060"/>
                </a:solidFill>
                <a:latin typeface="Arial Rounded MT Bold" panose="020F0704030504030204" pitchFamily="34" charset="0"/>
              </a:rPr>
              <a:t>% Acumulado Secretaría de Educación</a:t>
            </a:r>
          </a:p>
          <a:p>
            <a:pPr algn="ctr"/>
            <a:r>
              <a:rPr lang="es-CO" sz="1600" dirty="0">
                <a:solidFill>
                  <a:srgbClr val="002060"/>
                </a:solidFill>
                <a:latin typeface="Arial Rounded MT Bold" panose="020F0704030504030204" pitchFamily="34" charset="0"/>
              </a:rPr>
              <a:t>Nivel Central y Local -  2019</a:t>
            </a:r>
          </a:p>
          <a:p>
            <a:pPr algn="ctr"/>
            <a:r>
              <a:rPr lang="es-CO" sz="3600" dirty="0">
                <a:solidFill>
                  <a:srgbClr val="002060"/>
                </a:solidFill>
                <a:latin typeface="Arial Rounded MT Bold" panose="020F0704030504030204" pitchFamily="34" charset="0"/>
              </a:rPr>
              <a:t>95% </a:t>
            </a:r>
            <a:endParaRPr lang="es-CO" sz="3600" dirty="0">
              <a:solidFill>
                <a:srgbClr val="002060"/>
              </a:solidFill>
            </a:endParaRPr>
          </a:p>
        </p:txBody>
      </p:sp>
      <p:sp>
        <p:nvSpPr>
          <p:cNvPr id="17" name="Flecha arriba 2">
            <a:extLst>
              <a:ext uri="{FF2B5EF4-FFF2-40B4-BE49-F238E27FC236}">
                <a16:creationId xmlns:a16="http://schemas.microsoft.com/office/drawing/2014/main" id="{6FF8E8C3-D706-442B-822C-B6C8EC07CEAC}"/>
              </a:ext>
            </a:extLst>
          </p:cNvPr>
          <p:cNvSpPr/>
          <p:nvPr/>
        </p:nvSpPr>
        <p:spPr>
          <a:xfrm rot="10800000">
            <a:off x="5458052" y="5561139"/>
            <a:ext cx="256864" cy="814142"/>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20" name="Gráfico 19">
            <a:extLst>
              <a:ext uri="{FF2B5EF4-FFF2-40B4-BE49-F238E27FC236}">
                <a16:creationId xmlns:a16="http://schemas.microsoft.com/office/drawing/2014/main" id="{00000000-0008-0000-0400-000006000000}"/>
              </a:ext>
            </a:extLst>
          </p:cNvPr>
          <p:cNvGraphicFramePr>
            <a:graphicFrameLocks/>
          </p:cNvGraphicFramePr>
          <p:nvPr>
            <p:extLst>
              <p:ext uri="{D42A27DB-BD31-4B8C-83A1-F6EECF244321}">
                <p14:modId xmlns:p14="http://schemas.microsoft.com/office/powerpoint/2010/main" val="513232055"/>
              </p:ext>
            </p:extLst>
          </p:nvPr>
        </p:nvGraphicFramePr>
        <p:xfrm>
          <a:off x="4567952" y="1529838"/>
          <a:ext cx="7026640" cy="32079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019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8680" y="168119"/>
            <a:ext cx="10515600" cy="573821"/>
          </a:xfrm>
        </p:spPr>
        <p:txBody>
          <a:bodyPr>
            <a:normAutofit fontScale="90000"/>
          </a:bodyPr>
          <a:lstStyle/>
          <a:p>
            <a:pPr algn="ctr"/>
            <a:br>
              <a:rPr lang="es-ES" sz="2800" b="1">
                <a:solidFill>
                  <a:srgbClr val="25A1D7"/>
                </a:solidFill>
                <a:latin typeface="Arial Rounded MT Bold" charset="0"/>
              </a:rPr>
            </a:br>
            <a:r>
              <a:rPr lang="es-CO" sz="2700" b="1">
                <a:solidFill>
                  <a:srgbClr val="25A1D7"/>
                </a:solidFill>
                <a:latin typeface="Arial Rounded MT Bold" charset="0"/>
              </a:rPr>
              <a:t>Cuidado Del Ciudadano y Puntos Críticos </a:t>
            </a:r>
            <a:br>
              <a:rPr lang="es-CO" sz="2700" b="1">
                <a:solidFill>
                  <a:srgbClr val="25A1D7"/>
                </a:solidFill>
                <a:latin typeface="Arial Rounded MT Bold" charset="0"/>
              </a:rPr>
            </a:br>
            <a:endParaRPr lang="es-CO" sz="2700" b="1" dirty="0">
              <a:solidFill>
                <a:srgbClr val="25A1D7"/>
              </a:solidFill>
              <a:latin typeface="Arial Rounded MT Bold" charset="0"/>
            </a:endParaRPr>
          </a:p>
        </p:txBody>
      </p:sp>
      <p:sp>
        <p:nvSpPr>
          <p:cNvPr id="11" name="Rectángulo 10"/>
          <p:cNvSpPr/>
          <p:nvPr/>
        </p:nvSpPr>
        <p:spPr>
          <a:xfrm>
            <a:off x="628871" y="5808341"/>
            <a:ext cx="9768839" cy="830997"/>
          </a:xfrm>
          <a:prstGeom prst="rect">
            <a:avLst/>
          </a:prstGeom>
        </p:spPr>
        <p:txBody>
          <a:bodyPr wrap="square">
            <a:spAutoFit/>
          </a:bodyPr>
          <a:lstStyle/>
          <a:p>
            <a:pPr algn="just">
              <a:spcAft>
                <a:spcPts val="0"/>
              </a:spcAft>
            </a:pPr>
            <a:r>
              <a:rPr lang="es-ES" sz="1600" dirty="0">
                <a:latin typeface="Arial Rounded MT Bold"/>
                <a:ea typeface="Arial Rounded MT Bold"/>
                <a:cs typeface="Arial Rounded MT Bold"/>
              </a:rPr>
              <a:t>Seguimos trabajando con el equipo de Calidad de la Oficina de Servicio al Ciudadano y la Alcaldía de Bogotá en el cierre de documentos vencidos. Lo que se ve evidenciado en la disminución de Pendientes Vencidos.</a:t>
            </a:r>
          </a:p>
        </p:txBody>
      </p:sp>
      <p:sp>
        <p:nvSpPr>
          <p:cNvPr id="8" name="Título 1"/>
          <p:cNvSpPr txBox="1">
            <a:spLocks/>
          </p:cNvSpPr>
          <p:nvPr/>
        </p:nvSpPr>
        <p:spPr>
          <a:xfrm>
            <a:off x="868680" y="891336"/>
            <a:ext cx="5288280" cy="5738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1800" b="1" dirty="0">
                <a:latin typeface="Arial Rounded MT Bold" charset="0"/>
              </a:rPr>
              <a:t>Documentos Vencidos a diciembre de 2019</a:t>
            </a:r>
          </a:p>
        </p:txBody>
      </p:sp>
      <p:graphicFrame>
        <p:nvGraphicFramePr>
          <p:cNvPr id="4" name="Tabla 3">
            <a:extLst>
              <a:ext uri="{FF2B5EF4-FFF2-40B4-BE49-F238E27FC236}">
                <a16:creationId xmlns:a16="http://schemas.microsoft.com/office/drawing/2014/main" id="{CC4C512E-F1CC-430A-9509-005B2040F132}"/>
              </a:ext>
            </a:extLst>
          </p:cNvPr>
          <p:cNvGraphicFramePr>
            <a:graphicFrameLocks noGrp="1"/>
          </p:cNvGraphicFramePr>
          <p:nvPr>
            <p:extLst>
              <p:ext uri="{D42A27DB-BD31-4B8C-83A1-F6EECF244321}">
                <p14:modId xmlns:p14="http://schemas.microsoft.com/office/powerpoint/2010/main" val="2216170725"/>
              </p:ext>
            </p:extLst>
          </p:nvPr>
        </p:nvGraphicFramePr>
        <p:xfrm>
          <a:off x="1073396" y="1614553"/>
          <a:ext cx="9217016" cy="3940086"/>
        </p:xfrm>
        <a:graphic>
          <a:graphicData uri="http://schemas.openxmlformats.org/drawingml/2006/table">
            <a:tbl>
              <a:tblPr>
                <a:tableStyleId>{5C22544A-7EE6-4342-B048-85BDC9FD1C3A}</a:tableStyleId>
              </a:tblPr>
              <a:tblGrid>
                <a:gridCol w="6173565">
                  <a:extLst>
                    <a:ext uri="{9D8B030D-6E8A-4147-A177-3AD203B41FA5}">
                      <a16:colId xmlns:a16="http://schemas.microsoft.com/office/drawing/2014/main" val="193493860"/>
                    </a:ext>
                  </a:extLst>
                </a:gridCol>
                <a:gridCol w="914400">
                  <a:extLst>
                    <a:ext uri="{9D8B030D-6E8A-4147-A177-3AD203B41FA5}">
                      <a16:colId xmlns:a16="http://schemas.microsoft.com/office/drawing/2014/main" val="2310158330"/>
                    </a:ext>
                  </a:extLst>
                </a:gridCol>
                <a:gridCol w="955343">
                  <a:extLst>
                    <a:ext uri="{9D8B030D-6E8A-4147-A177-3AD203B41FA5}">
                      <a16:colId xmlns:a16="http://schemas.microsoft.com/office/drawing/2014/main" val="1056253367"/>
                    </a:ext>
                  </a:extLst>
                </a:gridCol>
                <a:gridCol w="1173708">
                  <a:extLst>
                    <a:ext uri="{9D8B030D-6E8A-4147-A177-3AD203B41FA5}">
                      <a16:colId xmlns:a16="http://schemas.microsoft.com/office/drawing/2014/main" val="2669585747"/>
                    </a:ext>
                  </a:extLst>
                </a:gridCol>
              </a:tblGrid>
              <a:tr h="547076">
                <a:tc>
                  <a:txBody>
                    <a:bodyPr/>
                    <a:lstStyle/>
                    <a:p>
                      <a:pPr algn="ctr" fontAlgn="b"/>
                      <a:r>
                        <a:rPr lang="es-CO" sz="1600" u="none" strike="noStrike" dirty="0">
                          <a:effectLst/>
                          <a:latin typeface="Arial Rounded MT Bold" panose="020F0704030504030204" pitchFamily="34" charset="0"/>
                        </a:rPr>
                        <a:t>Dependencia / Institución</a:t>
                      </a:r>
                      <a:endParaRPr lang="es-CO" sz="1600" b="1" i="0" u="none" strike="noStrike" dirty="0">
                        <a:solidFill>
                          <a:srgbClr val="000000"/>
                        </a:solidFill>
                        <a:effectLst/>
                        <a:latin typeface="Arial Rounded MT Bold" panose="020F070403050403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es-CO" sz="1600" u="none" strike="noStrike" dirty="0">
                          <a:effectLst/>
                          <a:latin typeface="Arial Rounded MT Bold" panose="020F0704030504030204" pitchFamily="34" charset="0"/>
                        </a:rPr>
                        <a:t>2018</a:t>
                      </a:r>
                      <a:endParaRPr lang="es-CO" sz="1600" b="1"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es-CO" sz="1600" u="none" strike="noStrike" dirty="0">
                          <a:effectLst/>
                          <a:latin typeface="Arial Rounded MT Bold" panose="020F0704030504030204" pitchFamily="34" charset="0"/>
                        </a:rPr>
                        <a:t>2019</a:t>
                      </a:r>
                      <a:endParaRPr lang="es-CO" sz="1600" b="1"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es-CO" sz="1600" u="none" strike="noStrike" dirty="0">
                          <a:effectLst/>
                          <a:latin typeface="Arial Rounded MT Bold" panose="020F0704030504030204" pitchFamily="34" charset="0"/>
                        </a:rPr>
                        <a:t>Total General</a:t>
                      </a:r>
                      <a:endParaRPr lang="es-CO" sz="1600" b="1"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87419614"/>
                  </a:ext>
                </a:extLst>
              </a:tr>
              <a:tr h="302252">
                <a:tc>
                  <a:txBody>
                    <a:bodyPr/>
                    <a:lstStyle/>
                    <a:p>
                      <a:pPr marL="0" algn="l" defTabSz="914400" rtl="0" eaLnBrk="1" fontAlgn="b" latinLnBrk="0" hangingPunct="1"/>
                      <a:r>
                        <a:rPr lang="es-MX" sz="1600" u="none" strike="noStrike" kern="1200" dirty="0">
                          <a:solidFill>
                            <a:schemeClr val="dk1"/>
                          </a:solidFill>
                          <a:effectLst/>
                          <a:latin typeface="Arial Rounded MT Bold" panose="020F0704030504030204" pitchFamily="34" charset="0"/>
                          <a:ea typeface="+mn-ea"/>
                          <a:cs typeface="+mn-cs"/>
                        </a:rPr>
                        <a:t>5101 - Dirección De Talento Humano - Prestaciones</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endParaRPr lang="es-CO" sz="1600" u="none" strike="noStrike" kern="1200" dirty="0">
                        <a:solidFill>
                          <a:schemeClr val="dk1"/>
                        </a:solidFill>
                        <a:effectLst/>
                        <a:latin typeface="Arial Rounded MT Bold" panose="020F07040305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19</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7280702"/>
                  </a:ext>
                </a:extLst>
              </a:tr>
              <a:tr h="302252">
                <a:tc>
                  <a:txBody>
                    <a:bodyPr/>
                    <a:lstStyle/>
                    <a:p>
                      <a:pPr marL="0" algn="l" defTabSz="914400" rtl="0" eaLnBrk="1" fontAlgn="b" latinLnBrk="0" hangingPunct="1"/>
                      <a:r>
                        <a:rPr lang="it-IT" sz="1600" u="none" strike="noStrike" kern="1200" dirty="0">
                          <a:solidFill>
                            <a:schemeClr val="dk1"/>
                          </a:solidFill>
                          <a:effectLst/>
                          <a:latin typeface="Arial Rounded MT Bold" panose="020F0704030504030204" pitchFamily="34" charset="0"/>
                          <a:ea typeface="+mn-ea"/>
                          <a:cs typeface="+mn-cs"/>
                        </a:rPr>
                        <a:t>6010 - 10 Colegio Instituto Tecnico Laureano Gomez (IED)</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18</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8172837"/>
                  </a:ext>
                </a:extLst>
              </a:tr>
              <a:tr h="302252">
                <a:tc>
                  <a:txBody>
                    <a:bodyPr/>
                    <a:lstStyle/>
                    <a:p>
                      <a:pPr marL="0" algn="l" defTabSz="914400" rtl="0" eaLnBrk="1" fontAlgn="b" latinLnBrk="0" hangingPunct="1"/>
                      <a:r>
                        <a:rPr lang="it-IT" sz="1600" u="none" strike="noStrike" kern="1200" dirty="0">
                          <a:solidFill>
                            <a:schemeClr val="dk1"/>
                          </a:solidFill>
                          <a:effectLst/>
                          <a:latin typeface="Arial Rounded MT Bold" panose="020F0704030504030204" pitchFamily="34" charset="0"/>
                          <a:ea typeface="+mn-ea"/>
                          <a:cs typeface="+mn-cs"/>
                        </a:rPr>
                        <a:t>6010 - 01 Colegio Antonio Narino (IED)</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6</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7085678"/>
                  </a:ext>
                </a:extLst>
              </a:tr>
              <a:tr h="302252">
                <a:tc>
                  <a:txBody>
                    <a:bodyPr/>
                    <a:lstStyle/>
                    <a:p>
                      <a:pPr marL="0" algn="l" defTabSz="914400" rtl="0" eaLnBrk="1" fontAlgn="b" latinLnBrk="0" hangingPunct="1"/>
                      <a:r>
                        <a:rPr lang="it-IT" sz="1600" u="none" strike="noStrike" kern="1200" dirty="0">
                          <a:solidFill>
                            <a:schemeClr val="dk1"/>
                          </a:solidFill>
                          <a:effectLst/>
                          <a:latin typeface="Arial Rounded MT Bold" panose="020F0704030504030204" pitchFamily="34" charset="0"/>
                          <a:ea typeface="+mn-ea"/>
                          <a:cs typeface="+mn-cs"/>
                        </a:rPr>
                        <a:t>6010 - 30 Colegio Simon Bolivar (IED)</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endParaRPr lang="es-CO" sz="1600" u="none" strike="noStrike" kern="1200" dirty="0">
                        <a:solidFill>
                          <a:schemeClr val="dk1"/>
                        </a:solidFill>
                        <a:effectLst/>
                        <a:latin typeface="Arial Rounded MT Bold" panose="020F07040305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3</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9075921"/>
                  </a:ext>
                </a:extLst>
              </a:tr>
              <a:tr h="302252">
                <a:tc>
                  <a:txBody>
                    <a:bodyPr/>
                    <a:lstStyle/>
                    <a:p>
                      <a:pPr marL="0" algn="l" defTabSz="914400" rtl="0" eaLnBrk="1" fontAlgn="b" latinLnBrk="0" hangingPunct="1"/>
                      <a:r>
                        <a:rPr lang="pt-BR" sz="1600" u="none" strike="noStrike" kern="1200" dirty="0">
                          <a:solidFill>
                            <a:schemeClr val="dk1"/>
                          </a:solidFill>
                          <a:effectLst/>
                          <a:latin typeface="Arial Rounded MT Bold" panose="020F0704030504030204" pitchFamily="34" charset="0"/>
                          <a:ea typeface="+mn-ea"/>
                          <a:cs typeface="+mn-cs"/>
                        </a:rPr>
                        <a:t>6010 - 28 </a:t>
                      </a:r>
                      <a:r>
                        <a:rPr lang="pt-BR" sz="1600" u="none" strike="noStrike" kern="1200" dirty="0" err="1">
                          <a:solidFill>
                            <a:schemeClr val="dk1"/>
                          </a:solidFill>
                          <a:effectLst/>
                          <a:latin typeface="Arial Rounded MT Bold" panose="020F0704030504030204" pitchFamily="34" charset="0"/>
                          <a:ea typeface="+mn-ea"/>
                          <a:cs typeface="+mn-cs"/>
                        </a:rPr>
                        <a:t>Colegio</a:t>
                      </a:r>
                      <a:r>
                        <a:rPr lang="pt-BR" sz="1600" u="none" strike="noStrike" kern="1200" dirty="0">
                          <a:solidFill>
                            <a:schemeClr val="dk1"/>
                          </a:solidFill>
                          <a:effectLst/>
                          <a:latin typeface="Arial Rounded MT Bold" panose="020F0704030504030204" pitchFamily="34" charset="0"/>
                          <a:ea typeface="+mn-ea"/>
                          <a:cs typeface="+mn-cs"/>
                        </a:rPr>
                        <a:t> Rodolfo Llinas (IED)</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3</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0321271"/>
                  </a:ext>
                </a:extLst>
              </a:tr>
              <a:tr h="302252">
                <a:tc>
                  <a:txBody>
                    <a:bodyPr/>
                    <a:lstStyle/>
                    <a:p>
                      <a:pPr marL="0" algn="l" defTabSz="914400" rtl="0" eaLnBrk="1" fontAlgn="b" latinLnBrk="0" hangingPunct="1"/>
                      <a:r>
                        <a:rPr lang="pt-BR" sz="1600" u="none" strike="noStrike" kern="1200" dirty="0">
                          <a:solidFill>
                            <a:schemeClr val="dk1"/>
                          </a:solidFill>
                          <a:effectLst/>
                          <a:latin typeface="Arial Rounded MT Bold" panose="020F0704030504030204" pitchFamily="34" charset="0"/>
                          <a:ea typeface="+mn-ea"/>
                          <a:cs typeface="+mn-cs"/>
                        </a:rPr>
                        <a:t>6008 - 20 </a:t>
                      </a:r>
                      <a:r>
                        <a:rPr lang="pt-BR" sz="1600" u="none" strike="noStrike" kern="1200" dirty="0" err="1">
                          <a:solidFill>
                            <a:schemeClr val="dk1"/>
                          </a:solidFill>
                          <a:effectLst/>
                          <a:latin typeface="Arial Rounded MT Bold" panose="020F0704030504030204" pitchFamily="34" charset="0"/>
                          <a:ea typeface="+mn-ea"/>
                          <a:cs typeface="+mn-cs"/>
                        </a:rPr>
                        <a:t>Colegio</a:t>
                      </a:r>
                      <a:r>
                        <a:rPr lang="pt-BR" sz="1600" u="none" strike="noStrike" kern="1200" dirty="0">
                          <a:solidFill>
                            <a:schemeClr val="dk1"/>
                          </a:solidFill>
                          <a:effectLst/>
                          <a:latin typeface="Arial Rounded MT Bold" panose="020F0704030504030204" pitchFamily="34" charset="0"/>
                          <a:ea typeface="+mn-ea"/>
                          <a:cs typeface="+mn-cs"/>
                        </a:rPr>
                        <a:t> Jairo Aníbal Nino (CED)</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endParaRPr lang="es-CO" sz="1600" u="none" strike="noStrike" kern="1200" dirty="0">
                        <a:solidFill>
                          <a:schemeClr val="dk1"/>
                        </a:solidFill>
                        <a:effectLst/>
                        <a:latin typeface="Arial Rounded MT Bold" panose="020F07040305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3</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0127146"/>
                  </a:ext>
                </a:extLst>
              </a:tr>
              <a:tr h="302252">
                <a:tc>
                  <a:txBody>
                    <a:bodyPr/>
                    <a:lstStyle/>
                    <a:p>
                      <a:pPr marL="0" algn="l" defTabSz="914400" rtl="0" eaLnBrk="1" fontAlgn="b" latinLnBrk="0" hangingPunct="1"/>
                      <a:r>
                        <a:rPr lang="it-IT" sz="1600" u="none" strike="noStrike" kern="1200" dirty="0">
                          <a:solidFill>
                            <a:schemeClr val="dk1"/>
                          </a:solidFill>
                          <a:effectLst/>
                          <a:latin typeface="Arial Rounded MT Bold" panose="020F0704030504030204" pitchFamily="34" charset="0"/>
                          <a:ea typeface="+mn-ea"/>
                          <a:cs typeface="+mn-cs"/>
                        </a:rPr>
                        <a:t>6009 - 01 Colegio Antonio Van Uden (IED)</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3</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120249"/>
                  </a:ext>
                </a:extLst>
              </a:tr>
              <a:tr h="302252">
                <a:tc>
                  <a:txBody>
                    <a:bodyPr/>
                    <a:lstStyle/>
                    <a:p>
                      <a:pPr marL="0" algn="l" defTabSz="914400" rtl="0" eaLnBrk="1" fontAlgn="b" latinLnBrk="0" hangingPunct="1"/>
                      <a:r>
                        <a:rPr lang="es-MX" sz="1600" u="none" strike="noStrike" kern="1200" dirty="0">
                          <a:solidFill>
                            <a:schemeClr val="dk1"/>
                          </a:solidFill>
                          <a:effectLst/>
                          <a:latin typeface="Arial Rounded MT Bold" panose="020F0704030504030204" pitchFamily="34" charset="0"/>
                          <a:ea typeface="+mn-ea"/>
                          <a:cs typeface="+mn-cs"/>
                        </a:rPr>
                        <a:t>6007 - 02 Colegio Alfonso Reyes Echandia (IED)</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endParaRPr lang="es-CO" sz="1600" u="none" strike="noStrike" kern="1200" dirty="0">
                        <a:solidFill>
                          <a:schemeClr val="dk1"/>
                        </a:solidFill>
                        <a:effectLst/>
                        <a:latin typeface="Arial Rounded MT Bold" panose="020F07040305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2</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1057550"/>
                  </a:ext>
                </a:extLst>
              </a:tr>
              <a:tr h="302252">
                <a:tc>
                  <a:txBody>
                    <a:bodyPr/>
                    <a:lstStyle/>
                    <a:p>
                      <a:pPr marL="0" algn="l" defTabSz="914400" rtl="0" eaLnBrk="1" fontAlgn="b" latinLnBrk="0" hangingPunct="1"/>
                      <a:r>
                        <a:rPr lang="it-IT" sz="1600" u="none" strike="noStrike" kern="1200" dirty="0">
                          <a:solidFill>
                            <a:schemeClr val="dk1"/>
                          </a:solidFill>
                          <a:effectLst/>
                          <a:latin typeface="Arial Rounded MT Bold" panose="020F0704030504030204" pitchFamily="34" charset="0"/>
                          <a:ea typeface="+mn-ea"/>
                          <a:cs typeface="+mn-cs"/>
                        </a:rPr>
                        <a:t>6016 - 01 Colegio Andres Bello (IED)</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endParaRPr lang="es-CO" sz="1600" u="none" strike="noStrike" kern="1200" dirty="0">
                        <a:solidFill>
                          <a:schemeClr val="dk1"/>
                        </a:solidFill>
                        <a:effectLst/>
                        <a:latin typeface="Arial Rounded MT Bold" panose="020F07040305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2</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2109377"/>
                  </a:ext>
                </a:extLst>
              </a:tr>
              <a:tr h="302252">
                <a:tc>
                  <a:txBody>
                    <a:bodyPr/>
                    <a:lstStyle/>
                    <a:p>
                      <a:pPr marL="0" algn="l"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Demas Dependencias </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MX" sz="1600" u="none" strike="noStrike" kern="1200" dirty="0">
                          <a:solidFill>
                            <a:schemeClr val="dk1"/>
                          </a:solidFill>
                          <a:effectLst/>
                          <a:latin typeface="Arial Rounded MT Bold" panose="020F0704030504030204" pitchFamily="34" charset="0"/>
                          <a:ea typeface="+mn-ea"/>
                          <a:cs typeface="+mn-cs"/>
                        </a:rPr>
                        <a:t>0</a:t>
                      </a:r>
                      <a:endParaRPr lang="es-CO" sz="1600" u="none" strike="noStrike" kern="1200" dirty="0">
                        <a:solidFill>
                          <a:schemeClr val="dk1"/>
                        </a:solidFill>
                        <a:effectLst/>
                        <a:latin typeface="Arial Rounded MT Bold" panose="020F07040305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CO" sz="1600" u="none" strike="noStrike" kern="1200" dirty="0">
                          <a:solidFill>
                            <a:schemeClr val="dk1"/>
                          </a:solidFill>
                          <a:effectLst/>
                          <a:latin typeface="Arial Rounded MT Bold" panose="020F0704030504030204" pitchFamily="34" charset="0"/>
                          <a:ea typeface="+mn-ea"/>
                          <a:cs typeface="+mn-cs"/>
                        </a:rPr>
                        <a:t>27</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2275677"/>
                  </a:ext>
                </a:extLst>
              </a:tr>
              <a:tr h="370490">
                <a:tc>
                  <a:txBody>
                    <a:bodyPr/>
                    <a:lstStyle/>
                    <a:p>
                      <a:pPr algn="l" fontAlgn="b"/>
                      <a:r>
                        <a:rPr lang="es-CO" sz="1600" u="none" strike="noStrike" dirty="0">
                          <a:effectLst/>
                          <a:latin typeface="Arial Rounded MT Bold" panose="020F0704030504030204" pitchFamily="34" charset="0"/>
                        </a:rPr>
                        <a:t>Total De Vencidos </a:t>
                      </a:r>
                      <a:r>
                        <a:rPr lang="es-CO" sz="1600" u="none" strike="noStrike">
                          <a:effectLst/>
                          <a:latin typeface="Arial Rounded MT Bold" panose="020F0704030504030204" pitchFamily="34" charset="0"/>
                        </a:rPr>
                        <a:t>a Diciembre</a:t>
                      </a:r>
                      <a:endParaRPr lang="es-CO" sz="1600" b="0" i="0" u="none" strike="noStrike" dirty="0">
                        <a:solidFill>
                          <a:srgbClr val="000000"/>
                        </a:solidFill>
                        <a:effectLst/>
                        <a:latin typeface="Arial Rounded MT Bold" panose="020F070403050403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es-MX" sz="1600" b="0" i="0" u="none" strike="noStrike" dirty="0">
                          <a:solidFill>
                            <a:srgbClr val="000000"/>
                          </a:solidFill>
                          <a:effectLst/>
                          <a:latin typeface="Arial Rounded MT Bold" panose="020F0704030504030204" pitchFamily="34" charset="0"/>
                        </a:rPr>
                        <a:t>9</a:t>
                      </a:r>
                      <a:endParaRPr lang="es-CO" sz="1600" b="0"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es-CO" sz="1600" u="none" strike="noStrike" dirty="0">
                          <a:effectLst/>
                          <a:latin typeface="Arial Rounded MT Bold" panose="020F0704030504030204" pitchFamily="34" charset="0"/>
                        </a:rPr>
                        <a:t>77</a:t>
                      </a:r>
                      <a:endParaRPr lang="es-CO" sz="1600" b="0"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es-CO" sz="1600" u="none" strike="noStrike" dirty="0">
                          <a:effectLst/>
                          <a:latin typeface="Arial Rounded MT Bold" panose="020F0704030504030204" pitchFamily="34" charset="0"/>
                        </a:rPr>
                        <a:t>86</a:t>
                      </a:r>
                      <a:endParaRPr lang="es-CO" sz="1600" b="0"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974136385"/>
                  </a:ext>
                </a:extLst>
              </a:tr>
            </a:tbl>
          </a:graphicData>
        </a:graphic>
      </p:graphicFrame>
    </p:spTree>
    <p:extLst>
      <p:ext uri="{BB962C8B-B14F-4D97-AF65-F5344CB8AC3E}">
        <p14:creationId xmlns:p14="http://schemas.microsoft.com/office/powerpoint/2010/main" val="1256782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829592" y="1541370"/>
            <a:ext cx="6257600" cy="3775260"/>
          </a:xfrm>
        </p:spPr>
        <p:txBody>
          <a:bodyPr>
            <a:noAutofit/>
          </a:bodyPr>
          <a:lstStyle/>
          <a:p>
            <a:r>
              <a:rPr lang="es-CO" sz="6600" b="1" dirty="0">
                <a:solidFill>
                  <a:schemeClr val="bg1"/>
                </a:solidFill>
                <a:latin typeface="Arial Rounded MT Bold" charset="0"/>
                <a:ea typeface="Arial Rounded MT Bold" charset="0"/>
                <a:cs typeface="Arial Rounded MT Bold" charset="0"/>
              </a:rPr>
              <a:t>¡Gracias!</a:t>
            </a:r>
            <a:br>
              <a:rPr lang="es-CO" sz="2000" b="1" dirty="0">
                <a:solidFill>
                  <a:schemeClr val="bg1"/>
                </a:solidFill>
                <a:latin typeface="Arial Rounded MT Bold" charset="0"/>
                <a:ea typeface="Arial Rounded MT Bold" charset="0"/>
                <a:cs typeface="Arial Rounded MT Bold" charset="0"/>
              </a:rPr>
            </a:br>
            <a:br>
              <a:rPr lang="es-CO" sz="2000" b="1" dirty="0">
                <a:solidFill>
                  <a:schemeClr val="bg1"/>
                </a:solidFill>
                <a:latin typeface="Arial Rounded MT Bold" charset="0"/>
                <a:ea typeface="Arial Rounded MT Bold" charset="0"/>
                <a:cs typeface="Arial Rounded MT Bold" charset="0"/>
              </a:rPr>
            </a:br>
            <a:br>
              <a:rPr lang="es-CO" sz="2000" b="1" dirty="0">
                <a:solidFill>
                  <a:schemeClr val="bg1"/>
                </a:solidFill>
                <a:latin typeface="Arial Rounded MT Bold" charset="0"/>
                <a:ea typeface="Arial Rounded MT Bold" charset="0"/>
                <a:cs typeface="Arial Rounded MT Bold" charset="0"/>
              </a:rPr>
            </a:br>
            <a:r>
              <a:rPr lang="es-CO" sz="2000" b="1" dirty="0">
                <a:solidFill>
                  <a:schemeClr val="bg1"/>
                </a:solidFill>
                <a:latin typeface="Arial Rounded MT Bold" charset="0"/>
                <a:ea typeface="Arial Rounded MT Bold" charset="0"/>
                <a:cs typeface="Arial Rounded MT Bold" charset="0"/>
              </a:rPr>
              <a:t>SUBSECRETARÍA DE GESTIÓN INSTITUCIONAL</a:t>
            </a:r>
            <a:br>
              <a:rPr lang="es-CO" sz="2000" b="1" dirty="0">
                <a:solidFill>
                  <a:schemeClr val="bg1"/>
                </a:solidFill>
                <a:latin typeface="Arial Rounded MT Bold" charset="0"/>
                <a:ea typeface="Arial Rounded MT Bold" charset="0"/>
                <a:cs typeface="Arial Rounded MT Bold" charset="0"/>
              </a:rPr>
            </a:br>
            <a:r>
              <a:rPr lang="es-CO" sz="2000" b="1" dirty="0">
                <a:solidFill>
                  <a:schemeClr val="bg1"/>
                </a:solidFill>
                <a:latin typeface="Arial Rounded MT Bold" charset="0"/>
                <a:ea typeface="Arial Rounded MT Bold" charset="0"/>
                <a:cs typeface="Arial Rounded MT Bold" charset="0"/>
              </a:rPr>
              <a:t>DIRECCIÓN DE SERVICIOS ADMINISTRATIVOS</a:t>
            </a:r>
            <a:br>
              <a:rPr lang="es-CO" sz="2000" b="1" dirty="0">
                <a:solidFill>
                  <a:schemeClr val="bg1"/>
                </a:solidFill>
                <a:latin typeface="Arial Rounded MT Bold" charset="0"/>
                <a:ea typeface="Arial Rounded MT Bold" charset="0"/>
                <a:cs typeface="Arial Rounded MT Bold" charset="0"/>
              </a:rPr>
            </a:br>
            <a:r>
              <a:rPr lang="es-CO" sz="2000" b="1" dirty="0">
                <a:solidFill>
                  <a:schemeClr val="bg1"/>
                </a:solidFill>
                <a:latin typeface="Arial Rounded MT Bold" charset="0"/>
                <a:ea typeface="Arial Rounded MT Bold" charset="0"/>
                <a:cs typeface="Arial Rounded MT Bold" charset="0"/>
              </a:rPr>
              <a:t>OFICINA DE SERVICIO AL CIUDADANO</a:t>
            </a:r>
            <a:br>
              <a:rPr lang="es-CO" sz="2000" b="1" dirty="0">
                <a:solidFill>
                  <a:schemeClr val="bg1"/>
                </a:solidFill>
                <a:latin typeface="Arial Rounded MT Bold" charset="0"/>
                <a:ea typeface="Arial Rounded MT Bold" charset="0"/>
                <a:cs typeface="Arial Rounded MT Bold" charset="0"/>
              </a:rPr>
            </a:br>
            <a:r>
              <a:rPr lang="es-CO" sz="2000" b="1" dirty="0">
                <a:solidFill>
                  <a:schemeClr val="bg1"/>
                </a:solidFill>
                <a:latin typeface="Arial Rounded MT Bold" charset="0"/>
                <a:ea typeface="Arial Rounded MT Bold" charset="0"/>
                <a:cs typeface="Arial Rounded MT Bold" charset="0"/>
              </a:rPr>
              <a:t>	</a:t>
            </a:r>
          </a:p>
        </p:txBody>
      </p:sp>
      <p:pic>
        <p:nvPicPr>
          <p:cNvPr id="7" name="Imagen 6">
            <a:extLst>
              <a:ext uri="{FF2B5EF4-FFF2-40B4-BE49-F238E27FC236}">
                <a16:creationId xmlns:a16="http://schemas.microsoft.com/office/drawing/2014/main" id="{F8B493B4-BDAB-4CA2-B01B-F3DC584A8F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280" t="41004" r="16953" b="15415"/>
          <a:stretch/>
        </p:blipFill>
        <p:spPr>
          <a:xfrm>
            <a:off x="0" y="42530"/>
            <a:ext cx="12192000" cy="6858000"/>
          </a:xfrm>
          <a:prstGeom prst="rect">
            <a:avLst/>
          </a:prstGeom>
        </p:spPr>
      </p:pic>
      <p:pic>
        <p:nvPicPr>
          <p:cNvPr id="8" name="Imagen 7">
            <a:extLst>
              <a:ext uri="{FF2B5EF4-FFF2-40B4-BE49-F238E27FC236}">
                <a16:creationId xmlns:a16="http://schemas.microsoft.com/office/drawing/2014/main" id="{2CBA31E2-3A2B-4AD0-8A41-915A639D0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8606" y="4605867"/>
            <a:ext cx="2571750" cy="1039269"/>
          </a:xfrm>
          <a:prstGeom prst="rect">
            <a:avLst/>
          </a:prstGeom>
        </p:spPr>
      </p:pic>
      <p:sp>
        <p:nvSpPr>
          <p:cNvPr id="10" name="Rectángulo 9">
            <a:extLst>
              <a:ext uri="{FF2B5EF4-FFF2-40B4-BE49-F238E27FC236}">
                <a16:creationId xmlns:a16="http://schemas.microsoft.com/office/drawing/2014/main" id="{B48FA1D8-B93A-465E-8FBF-2F307046D7AF}"/>
              </a:ext>
            </a:extLst>
          </p:cNvPr>
          <p:cNvSpPr/>
          <p:nvPr/>
        </p:nvSpPr>
        <p:spPr>
          <a:xfrm>
            <a:off x="761450" y="4605867"/>
            <a:ext cx="8960397" cy="1039269"/>
          </a:xfrm>
          <a:prstGeom prst="rect">
            <a:avLst/>
          </a:prstGeom>
          <a:solidFill>
            <a:srgbClr val="E8EEF8">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bg1"/>
              </a:solidFill>
            </a:endParaRPr>
          </a:p>
        </p:txBody>
      </p:sp>
      <p:sp>
        <p:nvSpPr>
          <p:cNvPr id="11" name="Rectángulo 10">
            <a:extLst>
              <a:ext uri="{FF2B5EF4-FFF2-40B4-BE49-F238E27FC236}">
                <a16:creationId xmlns:a16="http://schemas.microsoft.com/office/drawing/2014/main" id="{F4C2CC91-7E66-40F9-82EC-055C248D9F37}"/>
              </a:ext>
            </a:extLst>
          </p:cNvPr>
          <p:cNvSpPr/>
          <p:nvPr/>
        </p:nvSpPr>
        <p:spPr>
          <a:xfrm>
            <a:off x="4688277" y="4774867"/>
            <a:ext cx="2091983" cy="584775"/>
          </a:xfrm>
          <a:prstGeom prst="rect">
            <a:avLst/>
          </a:prstGeom>
        </p:spPr>
        <p:txBody>
          <a:bodyPr wrap="none">
            <a:spAutoFit/>
          </a:bodyPr>
          <a:lstStyle/>
          <a:p>
            <a:r>
              <a:rPr lang="es-CO" altLang="x-none" sz="3200" b="1" dirty="0">
                <a:solidFill>
                  <a:srgbClr val="00B0F0"/>
                </a:solidFill>
                <a:latin typeface="Arial Rounded MT Bold" panose="020F0704030504030204" pitchFamily="34" charset="0"/>
                <a:ea typeface="Gotham Rounded Book" charset="0"/>
                <a:cs typeface="Gotham Rounded Book" charset="0"/>
                <a:sym typeface="Gotham Rounded Book" charset="0"/>
              </a:rPr>
              <a:t>GRACIAS</a:t>
            </a:r>
            <a:endParaRPr lang="es-ES_tradnl" sz="3200" dirty="0"/>
          </a:p>
        </p:txBody>
      </p:sp>
      <p:pic>
        <p:nvPicPr>
          <p:cNvPr id="12" name="Imagen 11">
            <a:extLst>
              <a:ext uri="{FF2B5EF4-FFF2-40B4-BE49-F238E27FC236}">
                <a16:creationId xmlns:a16="http://schemas.microsoft.com/office/drawing/2014/main" id="{274448E1-9D18-40F2-BB76-C622840D991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Effect>
                      <a14:brightnessContrast bright="20000" contrast="-40000"/>
                    </a14:imgEffect>
                  </a14:imgLayer>
                </a14:imgProps>
              </a:ext>
            </a:extLst>
          </a:blip>
          <a:srcRect l="23531"/>
          <a:stretch/>
        </p:blipFill>
        <p:spPr>
          <a:xfrm>
            <a:off x="755032" y="4562855"/>
            <a:ext cx="2014023" cy="1507550"/>
          </a:xfrm>
          <a:prstGeom prst="rect">
            <a:avLst/>
          </a:prstGeom>
        </p:spPr>
      </p:pic>
    </p:spTree>
    <p:extLst>
      <p:ext uri="{BB962C8B-B14F-4D97-AF65-F5344CB8AC3E}">
        <p14:creationId xmlns:p14="http://schemas.microsoft.com/office/powerpoint/2010/main" val="2050181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6" name="Título 1"/>
          <p:cNvSpPr txBox="1">
            <a:spLocks/>
          </p:cNvSpPr>
          <p:nvPr/>
        </p:nvSpPr>
        <p:spPr>
          <a:xfrm>
            <a:off x="838200" y="132899"/>
            <a:ext cx="10515600" cy="88178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b="1" dirty="0">
                <a:solidFill>
                  <a:srgbClr val="25A1D7"/>
                </a:solidFill>
                <a:latin typeface="Arial Rounded MT Bold" panose="020F0704030504030204" pitchFamily="34" charset="0"/>
                <a:ea typeface="Arial Rounded MT Bold" charset="0"/>
                <a:cs typeface="Arial Rounded MT Bold" charset="0"/>
              </a:rPr>
              <a:t>Principales requerimientos recibid</a:t>
            </a:r>
            <a:r>
              <a:rPr lang="es-ES" sz="2400" b="1" dirty="0">
                <a:solidFill>
                  <a:srgbClr val="00B0F0"/>
                </a:solidFill>
                <a:latin typeface="Arial Rounded MT Bold" panose="020F0704030504030204" pitchFamily="34" charset="0"/>
                <a:ea typeface="Arial Rounded MT Bold" charset="0"/>
                <a:cs typeface="Arial Rounded MT Bold" charset="0"/>
              </a:rPr>
              <a:t>o</a:t>
            </a:r>
            <a:r>
              <a:rPr lang="es-ES" sz="2400" b="1" dirty="0">
                <a:solidFill>
                  <a:srgbClr val="25A1D7"/>
                </a:solidFill>
                <a:latin typeface="Arial Rounded MT Bold" panose="020F0704030504030204" pitchFamily="34" charset="0"/>
                <a:ea typeface="Arial Rounded MT Bold" charset="0"/>
                <a:cs typeface="Arial Rounded MT Bold" charset="0"/>
              </a:rPr>
              <a:t>s por la SED en “Bogotá te Escucha” por tipología (Nivel Central e Institucional) diciembre de 2019</a:t>
            </a:r>
            <a:endParaRPr lang="es-CO" sz="2400" b="1" dirty="0">
              <a:latin typeface="Arial Rounded MT Bold" panose="020F0704030504030204" pitchFamily="34" charset="0"/>
            </a:endParaRPr>
          </a:p>
        </p:txBody>
      </p:sp>
      <p:sp>
        <p:nvSpPr>
          <p:cNvPr id="7" name="CuadroTexto 6"/>
          <p:cNvSpPr txBox="1"/>
          <p:nvPr/>
        </p:nvSpPr>
        <p:spPr>
          <a:xfrm>
            <a:off x="1203960" y="5714738"/>
            <a:ext cx="9521372" cy="584775"/>
          </a:xfrm>
          <a:prstGeom prst="rect">
            <a:avLst/>
          </a:prstGeom>
          <a:noFill/>
        </p:spPr>
        <p:txBody>
          <a:bodyPr wrap="square" rtlCol="0">
            <a:spAutoFit/>
          </a:bodyPr>
          <a:lstStyle/>
          <a:p>
            <a:pPr algn="ctr"/>
            <a:r>
              <a:rPr lang="es-CO" sz="1600" dirty="0">
                <a:latin typeface="Arial Rounded MT Bold" panose="020F0704030504030204" pitchFamily="34" charset="0"/>
              </a:rPr>
              <a:t>El tema mas utilizado por los ciudadanos en Bogotá Te Escucha es Derecho de Petición de Interés Particular con 652 requerimientos, el 52% del total de 1.258 peticiones</a:t>
            </a:r>
          </a:p>
        </p:txBody>
      </p:sp>
      <p:graphicFrame>
        <p:nvGraphicFramePr>
          <p:cNvPr id="9" name="Gráfico 8">
            <a:extLst>
              <a:ext uri="{FF2B5EF4-FFF2-40B4-BE49-F238E27FC236}">
                <a16:creationId xmlns:a16="http://schemas.microsoft.com/office/drawing/2014/main" id="{7193BB0A-729A-4C0F-BC00-E75E130633D5}"/>
              </a:ext>
            </a:extLst>
          </p:cNvPr>
          <p:cNvGraphicFramePr>
            <a:graphicFrameLocks/>
          </p:cNvGraphicFramePr>
          <p:nvPr>
            <p:extLst>
              <p:ext uri="{D42A27DB-BD31-4B8C-83A1-F6EECF244321}">
                <p14:modId xmlns:p14="http://schemas.microsoft.com/office/powerpoint/2010/main" val="3753063117"/>
              </p:ext>
            </p:extLst>
          </p:nvPr>
        </p:nvGraphicFramePr>
        <p:xfrm>
          <a:off x="996696" y="1124712"/>
          <a:ext cx="10021824" cy="41696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19524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97791"/>
            <a:ext cx="10515600" cy="881782"/>
          </a:xfrm>
        </p:spPr>
        <p:txBody>
          <a:bodyPr>
            <a:normAutofit/>
          </a:bodyPr>
          <a:lstStyle/>
          <a:p>
            <a:pPr algn="ctr"/>
            <a:r>
              <a:rPr lang="es-ES" sz="2400" b="1" dirty="0">
                <a:solidFill>
                  <a:srgbClr val="25A1D7"/>
                </a:solidFill>
                <a:latin typeface="Arial Rounded MT Bold" panose="020F0704030504030204" pitchFamily="34" charset="0"/>
                <a:ea typeface="Arial Rounded MT Bold" charset="0"/>
                <a:cs typeface="Arial Rounded MT Bold" charset="0"/>
              </a:rPr>
              <a:t>Requerimientos que no son competencia de la entidad  en los tres niveles - diciembre de 2019</a:t>
            </a:r>
            <a:endParaRPr lang="es-CO" sz="2400" b="1" dirty="0">
              <a:latin typeface="Arial Rounded MT Bold" panose="020F0704030504030204" pitchFamily="34" charset="0"/>
            </a:endParaRPr>
          </a:p>
        </p:txBody>
      </p:sp>
      <p:graphicFrame>
        <p:nvGraphicFramePr>
          <p:cNvPr id="6" name="Gráfico 5">
            <a:extLst>
              <a:ext uri="{FF2B5EF4-FFF2-40B4-BE49-F238E27FC236}">
                <a16:creationId xmlns:a16="http://schemas.microsoft.com/office/drawing/2014/main" id="{3877C8E7-2C66-4F01-8FDE-EA2EA24798C3}"/>
              </a:ext>
            </a:extLst>
          </p:cNvPr>
          <p:cNvGraphicFramePr>
            <a:graphicFrameLocks/>
          </p:cNvGraphicFramePr>
          <p:nvPr>
            <p:extLst>
              <p:ext uri="{D42A27DB-BD31-4B8C-83A1-F6EECF244321}">
                <p14:modId xmlns:p14="http://schemas.microsoft.com/office/powerpoint/2010/main" val="2439073747"/>
              </p:ext>
            </p:extLst>
          </p:nvPr>
        </p:nvGraphicFramePr>
        <p:xfrm>
          <a:off x="1682496" y="1563624"/>
          <a:ext cx="8814816" cy="39319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37766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p:cNvSpPr>
            <a:spLocks noGrp="1"/>
          </p:cNvSpPr>
          <p:nvPr>
            <p:ph type="title"/>
          </p:nvPr>
        </p:nvSpPr>
        <p:spPr>
          <a:xfrm>
            <a:off x="838200" y="275188"/>
            <a:ext cx="10515600" cy="573821"/>
          </a:xfrm>
        </p:spPr>
        <p:txBody>
          <a:bodyPr>
            <a:noAutofit/>
          </a:bodyPr>
          <a:lstStyle/>
          <a:p>
            <a:pPr lvl="0" algn="ctr"/>
            <a:r>
              <a:rPr lang="es-ES" sz="2400" b="1" dirty="0">
                <a:solidFill>
                  <a:srgbClr val="25A1D7"/>
                </a:solidFill>
                <a:latin typeface="Arial Rounded MT Bold" charset="0"/>
              </a:rPr>
              <a:t>Uso de medios de comunicación para interponer requerimientos durante diciembre de 2019</a:t>
            </a:r>
            <a:r>
              <a:rPr lang="es-ES_tradnl" sz="2400" b="1" dirty="0">
                <a:solidFill>
                  <a:srgbClr val="25A1D7"/>
                </a:solidFill>
                <a:latin typeface="Arial Rounded MT Bold" charset="0"/>
              </a:rPr>
              <a:t> en “Bogotá te Escucha”</a:t>
            </a:r>
            <a:br>
              <a:rPr lang="es-CO" sz="2400" b="1" dirty="0">
                <a:solidFill>
                  <a:srgbClr val="25A1D7"/>
                </a:solidFill>
                <a:latin typeface="Arial Rounded MT Bold" charset="0"/>
                <a:ea typeface="Arial Rounded MT Bold" charset="0"/>
                <a:cs typeface="Arial Rounded MT Bold" charset="0"/>
              </a:rPr>
            </a:br>
            <a:endParaRPr lang="es-CO" sz="2400" b="1" dirty="0"/>
          </a:p>
        </p:txBody>
      </p:sp>
      <p:grpSp>
        <p:nvGrpSpPr>
          <p:cNvPr id="23" name="Grupo 22">
            <a:extLst>
              <a:ext uri="{FF2B5EF4-FFF2-40B4-BE49-F238E27FC236}">
                <a16:creationId xmlns:a16="http://schemas.microsoft.com/office/drawing/2014/main" id="{AB6845F1-1956-41A2-9446-16FE3E301085}"/>
              </a:ext>
            </a:extLst>
          </p:cNvPr>
          <p:cNvGrpSpPr/>
          <p:nvPr/>
        </p:nvGrpSpPr>
        <p:grpSpPr>
          <a:xfrm>
            <a:off x="6597133" y="1396041"/>
            <a:ext cx="5118286" cy="1323439"/>
            <a:chOff x="1335790" y="1545185"/>
            <a:chExt cx="4541383" cy="1606889"/>
          </a:xfrm>
        </p:grpSpPr>
        <p:pic>
          <p:nvPicPr>
            <p:cNvPr id="24" name="Picture 24" descr="Resultado de imagen para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790" y="1631284"/>
              <a:ext cx="1521942" cy="1153025"/>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p:cNvSpPr txBox="1"/>
            <p:nvPr/>
          </p:nvSpPr>
          <p:spPr>
            <a:xfrm>
              <a:off x="2653662" y="1545185"/>
              <a:ext cx="3223511" cy="1606889"/>
            </a:xfrm>
            <a:prstGeom prst="rect">
              <a:avLst/>
            </a:prstGeom>
            <a:noFill/>
          </p:spPr>
          <p:txBody>
            <a:bodyPr wrap="square" rtlCol="0">
              <a:spAutoFit/>
            </a:bodyPr>
            <a:lstStyle/>
            <a:p>
              <a:pPr algn="ctr"/>
              <a:r>
                <a:rPr lang="es-CO" sz="1600" dirty="0">
                  <a:solidFill>
                    <a:srgbClr val="00B0F0"/>
                  </a:solidFill>
                  <a:latin typeface="Arial Rounded MT Bold" panose="020F0704030504030204" pitchFamily="34" charset="0"/>
                </a:rPr>
                <a:t>2.Web</a:t>
              </a:r>
            </a:p>
            <a:p>
              <a:pPr algn="ctr"/>
              <a:r>
                <a:rPr lang="es-CO" sz="1600" dirty="0">
                  <a:solidFill>
                    <a:srgbClr val="00B0F0"/>
                  </a:solidFill>
                  <a:latin typeface="Arial Rounded MT Bold" panose="020F0704030504030204" pitchFamily="34" charset="0"/>
                </a:rPr>
                <a:t>http:bogota.gov.co/sdqs</a:t>
              </a:r>
            </a:p>
            <a:p>
              <a:pPr algn="ctr"/>
              <a:r>
                <a:rPr lang="es-ES" sz="1600" dirty="0">
                  <a:latin typeface="Arial Rounded MT Bold" panose="020F0704030504030204" pitchFamily="34" charset="0"/>
                </a:rPr>
                <a:t>No. Requerimientos: 389 </a:t>
              </a:r>
              <a:r>
                <a:rPr lang="es-CO" sz="1600" dirty="0">
                  <a:solidFill>
                    <a:srgbClr val="00B0F0"/>
                  </a:solidFill>
                  <a:latin typeface="Arial Rounded MT Bold" panose="020F0704030504030204" pitchFamily="34" charset="0"/>
                </a:rPr>
                <a:t>Representación: 31% </a:t>
              </a:r>
            </a:p>
            <a:p>
              <a:pPr algn="ctr"/>
              <a:r>
                <a:rPr lang="es-ES" sz="1600" dirty="0">
                  <a:latin typeface="Arial Rounded MT Bold" panose="020F0704030504030204" pitchFamily="34" charset="0"/>
                  <a:ea typeface="Arial Rounded MT Bold"/>
                  <a:cs typeface="Arial Rounded MT Bold"/>
                </a:rPr>
                <a:t>120 Quejas y 25 Reclamos</a:t>
              </a:r>
              <a:endParaRPr lang="es-CO" sz="1600" dirty="0">
                <a:solidFill>
                  <a:srgbClr val="00B0F0"/>
                </a:solidFill>
                <a:latin typeface="Arial Rounded MT Bold" panose="020F0704030504030204" pitchFamily="34" charset="0"/>
              </a:endParaRPr>
            </a:p>
          </p:txBody>
        </p:sp>
      </p:grpSp>
      <p:grpSp>
        <p:nvGrpSpPr>
          <p:cNvPr id="26" name="Grupo 25">
            <a:extLst>
              <a:ext uri="{FF2B5EF4-FFF2-40B4-BE49-F238E27FC236}">
                <a16:creationId xmlns:a16="http://schemas.microsoft.com/office/drawing/2014/main" id="{54DE0CF8-B820-4B91-8722-1A65892C8BDD}"/>
              </a:ext>
            </a:extLst>
          </p:cNvPr>
          <p:cNvGrpSpPr/>
          <p:nvPr/>
        </p:nvGrpSpPr>
        <p:grpSpPr>
          <a:xfrm>
            <a:off x="838200" y="1378333"/>
            <a:ext cx="4650590" cy="1323439"/>
            <a:chOff x="6584610" y="1492439"/>
            <a:chExt cx="3832900" cy="1354828"/>
          </a:xfrm>
        </p:grpSpPr>
        <p:pic>
          <p:nvPicPr>
            <p:cNvPr id="27" name="Picture 26" descr="Resultado de imagen para escri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4610" y="1770084"/>
              <a:ext cx="1444832" cy="835797"/>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p:cNvSpPr txBox="1"/>
            <p:nvPr/>
          </p:nvSpPr>
          <p:spPr>
            <a:xfrm>
              <a:off x="8256576" y="1492439"/>
              <a:ext cx="2160934" cy="1354828"/>
            </a:xfrm>
            <a:prstGeom prst="rect">
              <a:avLst/>
            </a:prstGeom>
            <a:noFill/>
          </p:spPr>
          <p:txBody>
            <a:bodyPr wrap="none" rtlCol="0">
              <a:spAutoFit/>
            </a:bodyPr>
            <a:lstStyle/>
            <a:p>
              <a:pPr algn="ctr"/>
              <a:r>
                <a:rPr lang="es-CO" sz="1600" dirty="0">
                  <a:solidFill>
                    <a:srgbClr val="00B0F0"/>
                  </a:solidFill>
                  <a:latin typeface="Arial Rounded MT Bold" panose="020F0704030504030204" pitchFamily="34" charset="0"/>
                </a:rPr>
                <a:t>1. Escrito </a:t>
              </a:r>
              <a:br>
                <a:rPr lang="es-CO" sz="1600" dirty="0">
                  <a:solidFill>
                    <a:srgbClr val="00B0F0"/>
                  </a:solidFill>
                  <a:latin typeface="Arial Rounded MT Bold" panose="020F0704030504030204" pitchFamily="34" charset="0"/>
                </a:rPr>
              </a:br>
              <a:r>
                <a:rPr lang="es-CO" sz="1600" dirty="0">
                  <a:solidFill>
                    <a:srgbClr val="00B0F0"/>
                  </a:solidFill>
                  <a:latin typeface="Arial Rounded MT Bold" panose="020F0704030504030204" pitchFamily="34" charset="0"/>
                </a:rPr>
                <a:t>soporte físico</a:t>
              </a:r>
            </a:p>
            <a:p>
              <a:pPr algn="ctr"/>
              <a:r>
                <a:rPr lang="es-ES" sz="1600" dirty="0">
                  <a:latin typeface="Arial Rounded MT Bold" panose="020F0704030504030204" pitchFamily="34" charset="0"/>
                </a:rPr>
                <a:t>No. Requerimientos: 527</a:t>
              </a:r>
            </a:p>
            <a:p>
              <a:pPr algn="ctr"/>
              <a:r>
                <a:rPr lang="es-CO" sz="1600" dirty="0">
                  <a:solidFill>
                    <a:srgbClr val="00B0F0"/>
                  </a:solidFill>
                  <a:latin typeface="Arial Rounded MT Bold" panose="020F0704030504030204" pitchFamily="34" charset="0"/>
                </a:rPr>
                <a:t>Representación: 42% </a:t>
              </a:r>
            </a:p>
            <a:p>
              <a:pPr algn="ctr"/>
              <a:r>
                <a:rPr lang="es-CO" sz="1600" dirty="0">
                  <a:latin typeface="Arial Rounded MT Bold" panose="020F0704030504030204" pitchFamily="34" charset="0"/>
                </a:rPr>
                <a:t>30 Quejas</a:t>
              </a:r>
            </a:p>
          </p:txBody>
        </p:sp>
      </p:grpSp>
      <p:grpSp>
        <p:nvGrpSpPr>
          <p:cNvPr id="29" name="Grupo 28">
            <a:extLst>
              <a:ext uri="{FF2B5EF4-FFF2-40B4-BE49-F238E27FC236}">
                <a16:creationId xmlns:a16="http://schemas.microsoft.com/office/drawing/2014/main" id="{D7E41443-67B3-46B9-A36F-6161874086E4}"/>
              </a:ext>
            </a:extLst>
          </p:cNvPr>
          <p:cNvGrpSpPr/>
          <p:nvPr/>
        </p:nvGrpSpPr>
        <p:grpSpPr>
          <a:xfrm>
            <a:off x="1025440" y="4694837"/>
            <a:ext cx="4775574" cy="1569660"/>
            <a:chOff x="7017920" y="4812278"/>
            <a:chExt cx="3892715" cy="1569660"/>
          </a:xfrm>
        </p:grpSpPr>
        <p:pic>
          <p:nvPicPr>
            <p:cNvPr id="30" name="Picture 14" descr="Resultado de imagen para telefonico"/>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7920" y="5162712"/>
              <a:ext cx="1282427" cy="846829"/>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p:cNvSpPr txBox="1"/>
            <p:nvPr/>
          </p:nvSpPr>
          <p:spPr>
            <a:xfrm>
              <a:off x="8020947" y="4812278"/>
              <a:ext cx="2889688" cy="1569660"/>
            </a:xfrm>
            <a:prstGeom prst="rect">
              <a:avLst/>
            </a:prstGeom>
            <a:noFill/>
          </p:spPr>
          <p:txBody>
            <a:bodyPr wrap="square" rtlCol="0">
              <a:spAutoFit/>
            </a:bodyPr>
            <a:lstStyle/>
            <a:p>
              <a:pPr algn="ctr"/>
              <a:r>
                <a:rPr lang="es-CO" sz="1600" dirty="0">
                  <a:solidFill>
                    <a:srgbClr val="00B0F0"/>
                  </a:solidFill>
                  <a:latin typeface="Arial Rounded MT Bold" panose="020F0704030504030204" pitchFamily="34" charset="0"/>
                </a:rPr>
                <a:t>5. Telefónico</a:t>
              </a:r>
            </a:p>
            <a:p>
              <a:pPr algn="ctr"/>
              <a:r>
                <a:rPr lang="es-CO" sz="1600" dirty="0">
                  <a:solidFill>
                    <a:srgbClr val="00B0F0"/>
                  </a:solidFill>
                  <a:latin typeface="Arial Rounded MT Bold" panose="020F0704030504030204" pitchFamily="34" charset="0"/>
                </a:rPr>
                <a:t>Línea 195</a:t>
              </a:r>
            </a:p>
            <a:p>
              <a:pPr algn="ctr"/>
              <a:r>
                <a:rPr lang="es-CO" sz="1600" dirty="0">
                  <a:solidFill>
                    <a:srgbClr val="00B0F0"/>
                  </a:solidFill>
                  <a:latin typeface="Arial Rounded MT Bold" panose="020F0704030504030204" pitchFamily="34" charset="0"/>
                </a:rPr>
                <a:t>PBX SED: 324100</a:t>
              </a:r>
            </a:p>
            <a:p>
              <a:pPr algn="ctr"/>
              <a:r>
                <a:rPr lang="es-ES" sz="1600" dirty="0">
                  <a:latin typeface="Arial Rounded MT Bold" panose="020F0704030504030204" pitchFamily="34" charset="0"/>
                </a:rPr>
                <a:t>No. Requerimientos: 71</a:t>
              </a:r>
            </a:p>
            <a:p>
              <a:pPr algn="ctr"/>
              <a:r>
                <a:rPr lang="es-CO" sz="1600" dirty="0">
                  <a:solidFill>
                    <a:srgbClr val="00B0F0"/>
                  </a:solidFill>
                  <a:latin typeface="Arial Rounded MT Bold" panose="020F0704030504030204" pitchFamily="34" charset="0"/>
                </a:rPr>
                <a:t>Representación: 6% </a:t>
              </a:r>
            </a:p>
            <a:p>
              <a:pPr algn="ctr"/>
              <a:r>
                <a:rPr lang="es-CO" sz="1600" dirty="0">
                  <a:latin typeface="Arial Rounded MT Bold" panose="020F0704030504030204" pitchFamily="34" charset="0"/>
                </a:rPr>
                <a:t>58 Quejas y 4 Reclamos</a:t>
              </a:r>
            </a:p>
          </p:txBody>
        </p:sp>
      </p:grpSp>
      <p:grpSp>
        <p:nvGrpSpPr>
          <p:cNvPr id="32" name="Grupo 31">
            <a:extLst>
              <a:ext uri="{FF2B5EF4-FFF2-40B4-BE49-F238E27FC236}">
                <a16:creationId xmlns:a16="http://schemas.microsoft.com/office/drawing/2014/main" id="{98AA910E-EF02-4D70-B994-F2887AC45B1C}"/>
              </a:ext>
            </a:extLst>
          </p:cNvPr>
          <p:cNvGrpSpPr/>
          <p:nvPr/>
        </p:nvGrpSpPr>
        <p:grpSpPr>
          <a:xfrm>
            <a:off x="777266" y="3136047"/>
            <a:ext cx="5318734" cy="1323439"/>
            <a:chOff x="944321" y="3383638"/>
            <a:chExt cx="5287304" cy="1323439"/>
          </a:xfrm>
        </p:grpSpPr>
        <p:pic>
          <p:nvPicPr>
            <p:cNvPr id="33" name="Picture 16" descr="Resultado de imagen para ema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321" y="3550654"/>
              <a:ext cx="1106850" cy="731210"/>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p:cNvSpPr txBox="1"/>
            <p:nvPr/>
          </p:nvSpPr>
          <p:spPr>
            <a:xfrm>
              <a:off x="2146878" y="3383638"/>
              <a:ext cx="4084747" cy="1323439"/>
            </a:xfrm>
            <a:prstGeom prst="rect">
              <a:avLst/>
            </a:prstGeom>
            <a:noFill/>
          </p:spPr>
          <p:txBody>
            <a:bodyPr wrap="square" rtlCol="0">
              <a:spAutoFit/>
            </a:bodyPr>
            <a:lstStyle/>
            <a:p>
              <a:pPr algn="ctr"/>
              <a:r>
                <a:rPr lang="es-CO" sz="1600" dirty="0">
                  <a:solidFill>
                    <a:srgbClr val="00B0F0"/>
                  </a:solidFill>
                  <a:latin typeface="Arial Rounded MT Bold" panose="020F0704030504030204" pitchFamily="34" charset="0"/>
                </a:rPr>
                <a:t>3. Correo</a:t>
              </a:r>
            </a:p>
            <a:p>
              <a:pPr algn="ctr"/>
              <a:r>
                <a:rPr lang="es-CO" sz="1600" dirty="0">
                  <a:solidFill>
                    <a:srgbClr val="00B0F0"/>
                  </a:solidFill>
                  <a:latin typeface="Arial Rounded MT Bold" panose="020F0704030504030204" pitchFamily="34" charset="0"/>
                </a:rPr>
                <a:t>contáctenos@educacionbogota.edu.co</a:t>
              </a:r>
            </a:p>
            <a:p>
              <a:pPr algn="ctr"/>
              <a:r>
                <a:rPr lang="es-ES" sz="1600" dirty="0">
                  <a:latin typeface="Arial Rounded MT Bold" panose="020F0704030504030204" pitchFamily="34" charset="0"/>
                </a:rPr>
                <a:t>No. Requerimientos: 170   </a:t>
              </a:r>
              <a:r>
                <a:rPr lang="es-CO" sz="1600" dirty="0">
                  <a:solidFill>
                    <a:srgbClr val="00B0F0"/>
                  </a:solidFill>
                  <a:latin typeface="Arial Rounded MT Bold" panose="020F0704030504030204" pitchFamily="34" charset="0"/>
                </a:rPr>
                <a:t>Representación: 14%</a:t>
              </a:r>
            </a:p>
            <a:p>
              <a:pPr algn="ctr"/>
              <a:r>
                <a:rPr lang="es-CO" sz="1600" dirty="0">
                  <a:latin typeface="Arial Rounded MT Bold" panose="020F0704030504030204" pitchFamily="34" charset="0"/>
                </a:rPr>
                <a:t>157 Quejas</a:t>
              </a:r>
              <a:endParaRPr lang="es-CO" sz="1600" dirty="0">
                <a:solidFill>
                  <a:srgbClr val="00B0F0"/>
                </a:solidFill>
                <a:latin typeface="Arial Rounded MT Bold" panose="020F0704030504030204" pitchFamily="34" charset="0"/>
              </a:endParaRPr>
            </a:p>
          </p:txBody>
        </p:sp>
      </p:grpSp>
      <p:grpSp>
        <p:nvGrpSpPr>
          <p:cNvPr id="35" name="Grupo 34">
            <a:extLst>
              <a:ext uri="{FF2B5EF4-FFF2-40B4-BE49-F238E27FC236}">
                <a16:creationId xmlns:a16="http://schemas.microsoft.com/office/drawing/2014/main" id="{BB37DA85-520E-49B6-8C25-E0206A49766B}"/>
              </a:ext>
            </a:extLst>
          </p:cNvPr>
          <p:cNvGrpSpPr/>
          <p:nvPr/>
        </p:nvGrpSpPr>
        <p:grpSpPr>
          <a:xfrm>
            <a:off x="6967836" y="3119482"/>
            <a:ext cx="4385964" cy="1323439"/>
            <a:chOff x="1189528" y="5079098"/>
            <a:chExt cx="4036867" cy="1323439"/>
          </a:xfrm>
        </p:grpSpPr>
        <p:pic>
          <p:nvPicPr>
            <p:cNvPr id="36" name="Picture 18" descr="Imagen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9528" y="5175452"/>
              <a:ext cx="957350" cy="927564"/>
            </a:xfrm>
            <a:prstGeom prst="rect">
              <a:avLst/>
            </a:prstGeom>
            <a:noFill/>
            <a:extLst>
              <a:ext uri="{909E8E84-426E-40DD-AFC4-6F175D3DCCD1}">
                <a14:hiddenFill xmlns:a14="http://schemas.microsoft.com/office/drawing/2010/main">
                  <a:solidFill>
                    <a:srgbClr val="FFFFFF"/>
                  </a:solidFill>
                </a14:hiddenFill>
              </a:ext>
            </a:extLst>
          </p:spPr>
        </p:pic>
        <p:sp>
          <p:nvSpPr>
            <p:cNvPr id="37" name="CuadroTexto 36"/>
            <p:cNvSpPr txBox="1"/>
            <p:nvPr/>
          </p:nvSpPr>
          <p:spPr>
            <a:xfrm>
              <a:off x="2549188" y="5079098"/>
              <a:ext cx="2677207" cy="1323439"/>
            </a:xfrm>
            <a:prstGeom prst="rect">
              <a:avLst/>
            </a:prstGeom>
            <a:noFill/>
          </p:spPr>
          <p:txBody>
            <a:bodyPr wrap="none" rtlCol="0">
              <a:spAutoFit/>
            </a:bodyPr>
            <a:lstStyle/>
            <a:p>
              <a:pPr algn="ctr"/>
              <a:r>
                <a:rPr lang="es-CO" sz="1600" dirty="0">
                  <a:solidFill>
                    <a:srgbClr val="00B0F0"/>
                  </a:solidFill>
                  <a:latin typeface="Arial Rounded MT Bold" panose="020F0704030504030204" pitchFamily="34" charset="0"/>
                </a:rPr>
                <a:t>4. Presencial </a:t>
              </a:r>
            </a:p>
            <a:p>
              <a:pPr algn="ctr"/>
              <a:r>
                <a:rPr lang="es-CO" sz="1600" dirty="0">
                  <a:solidFill>
                    <a:srgbClr val="00B0F0"/>
                  </a:solidFill>
                  <a:latin typeface="Arial Rounded MT Bold" panose="020F0704030504030204" pitchFamily="34" charset="0"/>
                </a:rPr>
                <a:t>Ventanilla de forma verbal </a:t>
              </a:r>
            </a:p>
            <a:p>
              <a:pPr algn="ctr"/>
              <a:r>
                <a:rPr lang="es-ES" sz="1600" dirty="0">
                  <a:latin typeface="Arial Rounded MT Bold" panose="020F0704030504030204" pitchFamily="34" charset="0"/>
                </a:rPr>
                <a:t>No. Requerimientos: 95</a:t>
              </a:r>
            </a:p>
            <a:p>
              <a:pPr algn="ctr"/>
              <a:r>
                <a:rPr lang="es-CO" sz="1600" dirty="0">
                  <a:solidFill>
                    <a:srgbClr val="00B0F0"/>
                  </a:solidFill>
                  <a:latin typeface="Arial Rounded MT Bold" panose="020F0704030504030204" pitchFamily="34" charset="0"/>
                </a:rPr>
                <a:t>Representación: 8%</a:t>
              </a:r>
            </a:p>
            <a:p>
              <a:pPr algn="ctr"/>
              <a:r>
                <a:rPr lang="es-CO" sz="1600" dirty="0">
                  <a:latin typeface="Arial Rounded MT Bold" panose="020F0704030504030204" pitchFamily="34" charset="0"/>
                </a:rPr>
                <a:t>58 Quejas y 8 Reclamos</a:t>
              </a:r>
            </a:p>
          </p:txBody>
        </p:sp>
      </p:grpSp>
      <p:grpSp>
        <p:nvGrpSpPr>
          <p:cNvPr id="38" name="Grupo 37">
            <a:extLst>
              <a:ext uri="{FF2B5EF4-FFF2-40B4-BE49-F238E27FC236}">
                <a16:creationId xmlns:a16="http://schemas.microsoft.com/office/drawing/2014/main" id="{8F2FF3F2-A966-4099-8B4A-A9899FC770B0}"/>
              </a:ext>
            </a:extLst>
          </p:cNvPr>
          <p:cNvGrpSpPr/>
          <p:nvPr/>
        </p:nvGrpSpPr>
        <p:grpSpPr>
          <a:xfrm>
            <a:off x="6512748" y="4914697"/>
            <a:ext cx="4922303" cy="1161956"/>
            <a:chOff x="7211566" y="2992127"/>
            <a:chExt cx="2897904" cy="1161956"/>
          </a:xfrm>
          <a:solidFill>
            <a:schemeClr val="bg1">
              <a:lumMod val="95000"/>
            </a:schemeClr>
          </a:solidFill>
        </p:grpSpPr>
        <p:pic>
          <p:nvPicPr>
            <p:cNvPr id="39" name="Picture 2" descr="Resultado de imagen para buz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11566" y="3245147"/>
              <a:ext cx="929921" cy="908936"/>
            </a:xfrm>
            <a:prstGeom prst="rect">
              <a:avLst/>
            </a:prstGeom>
            <a:grpFill/>
          </p:spPr>
        </p:pic>
        <p:sp>
          <p:nvSpPr>
            <p:cNvPr id="40" name="CuadroTexto 39"/>
            <p:cNvSpPr txBox="1"/>
            <p:nvPr/>
          </p:nvSpPr>
          <p:spPr>
            <a:xfrm>
              <a:off x="8372355" y="2992127"/>
              <a:ext cx="1737115" cy="1077218"/>
            </a:xfrm>
            <a:prstGeom prst="rect">
              <a:avLst/>
            </a:prstGeom>
            <a:grpFill/>
          </p:spPr>
          <p:txBody>
            <a:bodyPr wrap="square" rtlCol="0">
              <a:spAutoFit/>
            </a:bodyPr>
            <a:lstStyle/>
            <a:p>
              <a:pPr algn="ctr"/>
              <a:r>
                <a:rPr lang="es-CO" sz="1600" dirty="0">
                  <a:solidFill>
                    <a:srgbClr val="00B0F0"/>
                  </a:solidFill>
                  <a:latin typeface="Arial Rounded MT Bold" panose="020F0704030504030204" pitchFamily="34" charset="0"/>
                </a:rPr>
                <a:t>6. Buzón de Sugerencias</a:t>
              </a:r>
            </a:p>
            <a:p>
              <a:pPr algn="ctr"/>
              <a:r>
                <a:rPr lang="es-ES" sz="1600" dirty="0">
                  <a:latin typeface="Arial Rounded MT Bold" panose="020F0704030504030204" pitchFamily="34" charset="0"/>
                </a:rPr>
                <a:t>No. Requerimientos:6 </a:t>
              </a:r>
              <a:r>
                <a:rPr lang="es-CO" sz="1600" dirty="0">
                  <a:solidFill>
                    <a:srgbClr val="00B0F0"/>
                  </a:solidFill>
                  <a:latin typeface="Arial Rounded MT Bold" panose="020F0704030504030204" pitchFamily="34" charset="0"/>
                </a:rPr>
                <a:t>Representación: 0,5%</a:t>
              </a:r>
            </a:p>
            <a:p>
              <a:pPr algn="ctr"/>
              <a:r>
                <a:rPr lang="es-CO" sz="1600" dirty="0">
                  <a:latin typeface="Arial Rounded MT Bold" panose="020F0704030504030204" pitchFamily="34" charset="0"/>
                </a:rPr>
                <a:t>5 Quejas </a:t>
              </a:r>
            </a:p>
          </p:txBody>
        </p:sp>
      </p:grpSp>
    </p:spTree>
    <p:extLst>
      <p:ext uri="{BB962C8B-B14F-4D97-AF65-F5344CB8AC3E}">
        <p14:creationId xmlns:p14="http://schemas.microsoft.com/office/powerpoint/2010/main" val="412903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997857" y="206169"/>
            <a:ext cx="10515600" cy="573821"/>
          </a:xfrm>
        </p:spPr>
        <p:txBody>
          <a:bodyPr>
            <a:normAutofit fontScale="90000"/>
          </a:bodyPr>
          <a:lstStyle/>
          <a:p>
            <a:pPr algn="ctr"/>
            <a:r>
              <a:rPr lang="es-ES" sz="2700" b="1" dirty="0">
                <a:solidFill>
                  <a:srgbClr val="25A1D7"/>
                </a:solidFill>
                <a:latin typeface="Arial Rounded MT Bold" panose="020F0704030504030204" pitchFamily="34" charset="0"/>
              </a:rPr>
              <a:t>Subtemas mas reiterados en “</a:t>
            </a:r>
            <a:r>
              <a:rPr lang="es-ES_tradnl" sz="2800" b="1" dirty="0">
                <a:solidFill>
                  <a:srgbClr val="25A1D7"/>
                </a:solidFill>
                <a:latin typeface="Arial Rounded MT Bold" charset="0"/>
              </a:rPr>
              <a:t>Bogotá te Escucha</a:t>
            </a:r>
            <a:r>
              <a:rPr lang="es-ES" sz="2700" b="1" dirty="0">
                <a:solidFill>
                  <a:srgbClr val="25A1D7"/>
                </a:solidFill>
                <a:latin typeface="Arial Rounded MT Bold" panose="020F0704030504030204" pitchFamily="34" charset="0"/>
              </a:rPr>
              <a:t>” diciembre </a:t>
            </a:r>
            <a:r>
              <a:rPr lang="es-ES" sz="2700" b="1" dirty="0">
                <a:solidFill>
                  <a:srgbClr val="25A1D7"/>
                </a:solidFill>
                <a:latin typeface="Arial Rounded MT Bold" charset="0"/>
              </a:rPr>
              <a:t>de 2019</a:t>
            </a:r>
            <a:r>
              <a:rPr lang="es-ES_tradnl" sz="2700" b="1" dirty="0">
                <a:solidFill>
                  <a:srgbClr val="25A1D7"/>
                </a:solidFill>
                <a:latin typeface="Arial Rounded MT Bold" charset="0"/>
              </a:rPr>
              <a:t> </a:t>
            </a:r>
            <a:br>
              <a:rPr lang="es-CO" sz="2700" b="1" dirty="0">
                <a:latin typeface="Arial Rounded MT Bold" panose="020F0704030504030204" pitchFamily="34" charset="0"/>
              </a:rPr>
            </a:br>
            <a:endParaRPr lang="es-CO" sz="2700" b="1" dirty="0">
              <a:latin typeface="Arial Rounded MT Bold" panose="020F070403050403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196161488"/>
              </p:ext>
            </p:extLst>
          </p:nvPr>
        </p:nvGraphicFramePr>
        <p:xfrm>
          <a:off x="1318361" y="1005343"/>
          <a:ext cx="9629455" cy="5405033"/>
        </p:xfrm>
        <a:graphic>
          <a:graphicData uri="http://schemas.openxmlformats.org/drawingml/2006/table">
            <a:tbl>
              <a:tblPr>
                <a:tableStyleId>{5C22544A-7EE6-4342-B048-85BDC9FD1C3A}</a:tableStyleId>
              </a:tblPr>
              <a:tblGrid>
                <a:gridCol w="6392159">
                  <a:extLst>
                    <a:ext uri="{9D8B030D-6E8A-4147-A177-3AD203B41FA5}">
                      <a16:colId xmlns:a16="http://schemas.microsoft.com/office/drawing/2014/main" val="1428590314"/>
                    </a:ext>
                  </a:extLst>
                </a:gridCol>
                <a:gridCol w="1723560">
                  <a:extLst>
                    <a:ext uri="{9D8B030D-6E8A-4147-A177-3AD203B41FA5}">
                      <a16:colId xmlns:a16="http://schemas.microsoft.com/office/drawing/2014/main" val="2458041364"/>
                    </a:ext>
                  </a:extLst>
                </a:gridCol>
                <a:gridCol w="1513736">
                  <a:extLst>
                    <a:ext uri="{9D8B030D-6E8A-4147-A177-3AD203B41FA5}">
                      <a16:colId xmlns:a16="http://schemas.microsoft.com/office/drawing/2014/main" val="1115382315"/>
                    </a:ext>
                  </a:extLst>
                </a:gridCol>
              </a:tblGrid>
              <a:tr h="670472">
                <a:tc>
                  <a:txBody>
                    <a:bodyPr/>
                    <a:lstStyle/>
                    <a:p>
                      <a:pPr algn="ctr" fontAlgn="ctr"/>
                      <a:r>
                        <a:rPr lang="es-CO" sz="1600" b="1" u="none" strike="noStrike" dirty="0">
                          <a:solidFill>
                            <a:schemeClr val="tx1"/>
                          </a:solidFill>
                          <a:effectLst/>
                          <a:latin typeface="Arial Rounded MT Bold" panose="020F0704030504030204" pitchFamily="34" charset="0"/>
                        </a:rPr>
                        <a:t>Subtema</a:t>
                      </a:r>
                      <a:endParaRPr lang="es-CO" sz="1600" b="1" i="0" u="none" strike="noStrike" dirty="0">
                        <a:solidFill>
                          <a:schemeClr val="tx1"/>
                        </a:solidFill>
                        <a:effectLst/>
                        <a:latin typeface="Arial Rounded MT Bold" panose="020F0704030504030204" pitchFamily="34" charset="0"/>
                      </a:endParaRPr>
                    </a:p>
                  </a:txBody>
                  <a:tcPr marL="9235" marR="9235" marT="9235" marB="0" anchor="ctr">
                    <a:noFill/>
                  </a:tcPr>
                </a:tc>
                <a:tc>
                  <a:txBody>
                    <a:bodyPr/>
                    <a:lstStyle/>
                    <a:p>
                      <a:pPr algn="ctr" fontAlgn="ctr"/>
                      <a:r>
                        <a:rPr lang="es-CO" sz="1600" b="1" u="none" strike="noStrike" dirty="0">
                          <a:solidFill>
                            <a:schemeClr val="tx1"/>
                          </a:solidFill>
                          <a:effectLst/>
                          <a:latin typeface="Arial Rounded MT Bold" panose="020F0704030504030204" pitchFamily="34" charset="0"/>
                        </a:rPr>
                        <a:t>Número peticiones</a:t>
                      </a:r>
                      <a:endParaRPr lang="es-CO" sz="1600" b="1" i="0" u="none" strike="noStrike" dirty="0">
                        <a:solidFill>
                          <a:schemeClr val="tx1"/>
                        </a:solidFill>
                        <a:effectLst/>
                        <a:latin typeface="Arial Rounded MT Bold" panose="020F0704030504030204" pitchFamily="34" charset="0"/>
                      </a:endParaRPr>
                    </a:p>
                  </a:txBody>
                  <a:tcPr marL="9235" marR="9235" marT="9235" marB="0" anchor="ctr">
                    <a:noFill/>
                  </a:tcPr>
                </a:tc>
                <a:tc>
                  <a:txBody>
                    <a:bodyPr/>
                    <a:lstStyle/>
                    <a:p>
                      <a:pPr marL="0" algn="ctr" defTabSz="914400" rtl="0" eaLnBrk="1" fontAlgn="ctr" latinLnBrk="0" hangingPunct="1"/>
                      <a:r>
                        <a:rPr lang="es-CO" sz="1600" b="1" u="none" strike="noStrike" kern="1200" dirty="0">
                          <a:solidFill>
                            <a:schemeClr val="tx1"/>
                          </a:solidFill>
                          <a:effectLst/>
                          <a:latin typeface="Arial Rounded MT Bold" panose="020F0704030504030204" pitchFamily="34" charset="0"/>
                          <a:ea typeface="+mn-ea"/>
                          <a:cs typeface="+mn-cs"/>
                        </a:rPr>
                        <a:t>% participación</a:t>
                      </a:r>
                    </a:p>
                  </a:txBody>
                  <a:tcPr marL="9235" marR="9235" marT="9235" marB="0" anchor="ctr">
                    <a:noFill/>
                  </a:tcPr>
                </a:tc>
                <a:extLst>
                  <a:ext uri="{0D108BD9-81ED-4DB2-BD59-A6C34878D82A}">
                    <a16:rowId xmlns:a16="http://schemas.microsoft.com/office/drawing/2014/main" val="4094614042"/>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Solicitud Cupos Escolares</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686</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55%</a:t>
                      </a:r>
                    </a:p>
                  </a:txBody>
                  <a:tcPr marL="9525" marR="9525" marT="9525" marB="0" anchor="ctr">
                    <a:solidFill>
                      <a:schemeClr val="bg1"/>
                    </a:solidFill>
                  </a:tcPr>
                </a:tc>
                <a:extLst>
                  <a:ext uri="{0D108BD9-81ED-4DB2-BD59-A6C34878D82A}">
                    <a16:rowId xmlns:a16="http://schemas.microsoft.com/office/drawing/2014/main" val="580580111"/>
                  </a:ext>
                </a:extLst>
              </a:tr>
              <a:tr h="364197">
                <a:tc>
                  <a:txBody>
                    <a:bodyPr/>
                    <a:lstStyle/>
                    <a:p>
                      <a:pPr algn="l" fontAlgn="b"/>
                      <a:r>
                        <a:rPr lang="es-MX" sz="1600" b="0" i="0" u="none" strike="noStrike" dirty="0">
                          <a:solidFill>
                            <a:srgbClr val="000000"/>
                          </a:solidFill>
                          <a:effectLst/>
                          <a:latin typeface="Arial Rounded MT Bold" panose="020F0704030504030204" pitchFamily="34" charset="0"/>
                        </a:rPr>
                        <a:t>Solicitud de Acceso a la Información</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119</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9%</a:t>
                      </a:r>
                    </a:p>
                  </a:txBody>
                  <a:tcPr marL="9525" marR="9525" marT="9525" marB="0" anchor="ctr">
                    <a:solidFill>
                      <a:schemeClr val="bg1"/>
                    </a:solidFill>
                  </a:tcPr>
                </a:tc>
                <a:extLst>
                  <a:ext uri="{0D108BD9-81ED-4DB2-BD59-A6C34878D82A}">
                    <a16:rowId xmlns:a16="http://schemas.microsoft.com/office/drawing/2014/main" val="1587785869"/>
                  </a:ext>
                </a:extLst>
              </a:tr>
              <a:tr h="364197">
                <a:tc>
                  <a:txBody>
                    <a:bodyPr/>
                    <a:lstStyle/>
                    <a:p>
                      <a:pPr algn="l" fontAlgn="b"/>
                      <a:r>
                        <a:rPr lang="es-MX" sz="1600" b="0" i="0" u="none" strike="noStrike" dirty="0">
                          <a:solidFill>
                            <a:srgbClr val="000000"/>
                          </a:solidFill>
                          <a:effectLst/>
                          <a:latin typeface="Arial Rounded MT Bold" panose="020F0704030504030204" pitchFamily="34" charset="0"/>
                        </a:rPr>
                        <a:t>Deficiencia en la Prestación del Servicio</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40</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3%</a:t>
                      </a:r>
                    </a:p>
                  </a:txBody>
                  <a:tcPr marL="9525" marR="9525" marT="9525" marB="0" anchor="ctr">
                    <a:solidFill>
                      <a:schemeClr val="bg1"/>
                    </a:solidFill>
                  </a:tcPr>
                </a:tc>
                <a:extLst>
                  <a:ext uri="{0D108BD9-81ED-4DB2-BD59-A6C34878D82A}">
                    <a16:rowId xmlns:a16="http://schemas.microsoft.com/office/drawing/2014/main" val="4121953234"/>
                  </a:ext>
                </a:extLst>
              </a:tr>
              <a:tr h="364197">
                <a:tc>
                  <a:txBody>
                    <a:bodyPr/>
                    <a:lstStyle/>
                    <a:p>
                      <a:pPr marL="0" algn="l" defTabSz="914400" rtl="0" eaLnBrk="1" fontAlgn="b" latinLnBrk="0" hangingPunct="1"/>
                      <a:r>
                        <a:rPr lang="es-MX" sz="1600" b="0" i="0" u="none" strike="noStrike" kern="1200" dirty="0">
                          <a:solidFill>
                            <a:srgbClr val="000000"/>
                          </a:solidFill>
                          <a:effectLst/>
                          <a:latin typeface="Arial Rounded MT Bold" panose="020F0704030504030204" pitchFamily="34" charset="0"/>
                          <a:ea typeface="+mn-ea"/>
                          <a:cs typeface="+mn-cs"/>
                        </a:rPr>
                        <a:t>En Tramite de Asignación o Ampliación de Información</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37</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3%</a:t>
                      </a:r>
                    </a:p>
                  </a:txBody>
                  <a:tcPr marL="9525" marR="9525" marT="9525" marB="0" anchor="ctr">
                    <a:solidFill>
                      <a:schemeClr val="bg1"/>
                    </a:solidFill>
                  </a:tcPr>
                </a:tc>
                <a:extLst>
                  <a:ext uri="{0D108BD9-81ED-4DB2-BD59-A6C34878D82A}">
                    <a16:rowId xmlns:a16="http://schemas.microsoft.com/office/drawing/2014/main" val="624350397"/>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Educación Superior</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25</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2%</a:t>
                      </a:r>
                    </a:p>
                  </a:txBody>
                  <a:tcPr marL="9525" marR="9525" marT="9525" marB="0" anchor="ctr">
                    <a:solidFill>
                      <a:schemeClr val="bg1"/>
                    </a:solidFill>
                  </a:tcPr>
                </a:tc>
                <a:extLst>
                  <a:ext uri="{0D108BD9-81ED-4DB2-BD59-A6C34878D82A}">
                    <a16:rowId xmlns:a16="http://schemas.microsoft.com/office/drawing/2014/main" val="2542424703"/>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Matriculas - Cobros no Autorizados</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24</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2%</a:t>
                      </a:r>
                    </a:p>
                  </a:txBody>
                  <a:tcPr marL="9525" marR="9525" marT="9525" marB="0" anchor="ctr">
                    <a:solidFill>
                      <a:schemeClr val="bg1"/>
                    </a:solidFill>
                  </a:tcPr>
                </a:tc>
                <a:extLst>
                  <a:ext uri="{0D108BD9-81ED-4DB2-BD59-A6C34878D82A}">
                    <a16:rowId xmlns:a16="http://schemas.microsoft.com/office/drawing/2014/main" val="2358353355"/>
                  </a:ext>
                </a:extLst>
              </a:tr>
              <a:tr h="364197">
                <a:tc>
                  <a:txBody>
                    <a:bodyPr/>
                    <a:lstStyle/>
                    <a:p>
                      <a:pPr algn="l" fontAlgn="b"/>
                      <a:r>
                        <a:rPr lang="es-MX" sz="1600" b="0" i="0" u="none" strike="noStrike" dirty="0">
                          <a:solidFill>
                            <a:srgbClr val="000000"/>
                          </a:solidFill>
                          <a:effectLst/>
                          <a:latin typeface="Arial Rounded MT Bold" panose="020F0704030504030204" pitchFamily="34" charset="0"/>
                        </a:rPr>
                        <a:t>Banco de Programas y Proyectos  Información de Proyectos</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23</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2%</a:t>
                      </a:r>
                    </a:p>
                  </a:txBody>
                  <a:tcPr marL="9525" marR="9525" marT="9525" marB="0" anchor="ctr">
                    <a:solidFill>
                      <a:schemeClr val="bg1"/>
                    </a:solidFill>
                  </a:tcPr>
                </a:tc>
                <a:extLst>
                  <a:ext uri="{0D108BD9-81ED-4DB2-BD59-A6C34878D82A}">
                    <a16:rowId xmlns:a16="http://schemas.microsoft.com/office/drawing/2014/main" val="3811306851"/>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Contenidos de la Materia</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19</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2%</a:t>
                      </a:r>
                    </a:p>
                  </a:txBody>
                  <a:tcPr marL="9525" marR="9525" marT="9525" marB="0" anchor="ctr">
                    <a:solidFill>
                      <a:schemeClr val="bg1"/>
                    </a:solidFill>
                  </a:tcPr>
                </a:tc>
                <a:extLst>
                  <a:ext uri="{0D108BD9-81ED-4DB2-BD59-A6C34878D82A}">
                    <a16:rowId xmlns:a16="http://schemas.microsoft.com/office/drawing/2014/main" val="2365207102"/>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No Cubrimiento</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18</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1%</a:t>
                      </a:r>
                    </a:p>
                  </a:txBody>
                  <a:tcPr marL="9525" marR="9525" marT="9525" marB="0" anchor="ctr">
                    <a:solidFill>
                      <a:schemeClr val="bg1"/>
                    </a:solidFill>
                  </a:tcPr>
                </a:tc>
                <a:extLst>
                  <a:ext uri="{0D108BD9-81ED-4DB2-BD59-A6C34878D82A}">
                    <a16:rowId xmlns:a16="http://schemas.microsoft.com/office/drawing/2014/main" val="2988877947"/>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Cobros no Autorizados</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18</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1%</a:t>
                      </a:r>
                    </a:p>
                  </a:txBody>
                  <a:tcPr marL="9525" marR="9525" marT="9525" marB="0" anchor="ctr">
                    <a:solidFill>
                      <a:schemeClr val="bg1"/>
                    </a:solidFill>
                  </a:tcPr>
                </a:tc>
                <a:extLst>
                  <a:ext uri="{0D108BD9-81ED-4DB2-BD59-A6C34878D82A}">
                    <a16:rowId xmlns:a16="http://schemas.microsoft.com/office/drawing/2014/main" val="4195595852"/>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Subtotal Principales Temas</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1.009</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80%</a:t>
                      </a:r>
                    </a:p>
                  </a:txBody>
                  <a:tcPr marL="9525" marR="9525" marT="9525" marB="0" anchor="ctr">
                    <a:solidFill>
                      <a:schemeClr val="bg1"/>
                    </a:solidFill>
                  </a:tcPr>
                </a:tc>
                <a:extLst>
                  <a:ext uri="{0D108BD9-81ED-4DB2-BD59-A6C34878D82A}">
                    <a16:rowId xmlns:a16="http://schemas.microsoft.com/office/drawing/2014/main" val="3834325007"/>
                  </a:ext>
                </a:extLst>
              </a:tr>
              <a:tr h="364197">
                <a:tc>
                  <a:txBody>
                    <a:bodyPr/>
                    <a:lstStyle/>
                    <a:p>
                      <a:pPr algn="l" fontAlgn="ctr"/>
                      <a:r>
                        <a:rPr lang="es-CO" sz="1600" b="0" i="0" u="none" strike="noStrike" dirty="0">
                          <a:solidFill>
                            <a:srgbClr val="000000"/>
                          </a:solidFill>
                          <a:effectLst/>
                          <a:latin typeface="Arial Rounded MT Bold" panose="020F0704030504030204" pitchFamily="34" charset="0"/>
                        </a:rPr>
                        <a:t>Otros Subtemas</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249</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20%</a:t>
                      </a:r>
                    </a:p>
                  </a:txBody>
                  <a:tcPr marL="9525" marR="9525" marT="9525" marB="0" anchor="ctr">
                    <a:solidFill>
                      <a:schemeClr val="bg1"/>
                    </a:solidFill>
                  </a:tcPr>
                </a:tc>
                <a:extLst>
                  <a:ext uri="{0D108BD9-81ED-4DB2-BD59-A6C34878D82A}">
                    <a16:rowId xmlns:a16="http://schemas.microsoft.com/office/drawing/2014/main" val="1740724494"/>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Total</a:t>
                      </a:r>
                    </a:p>
                  </a:txBody>
                  <a:tcPr marL="9525" marR="9525" marT="9525" marB="0" anchor="ctr">
                    <a:solidFill>
                      <a:srgbClr val="6BBAEC"/>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1.258</a:t>
                      </a:r>
                    </a:p>
                  </a:txBody>
                  <a:tcPr marL="9525" marR="9525" marT="9525" marB="0" anchor="ctr">
                    <a:solidFill>
                      <a:srgbClr val="6BBAEC"/>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100%</a:t>
                      </a:r>
                    </a:p>
                  </a:txBody>
                  <a:tcPr marL="9525" marR="9525" marT="9525" marB="0" anchor="ctr">
                    <a:solidFill>
                      <a:srgbClr val="6BBAEC"/>
                    </a:solidFill>
                  </a:tcPr>
                </a:tc>
                <a:extLst>
                  <a:ext uri="{0D108BD9-81ED-4DB2-BD59-A6C34878D82A}">
                    <a16:rowId xmlns:a16="http://schemas.microsoft.com/office/drawing/2014/main" val="2585021985"/>
                  </a:ext>
                </a:extLst>
              </a:tr>
            </a:tbl>
          </a:graphicData>
        </a:graphic>
      </p:graphicFrame>
      <p:cxnSp>
        <p:nvCxnSpPr>
          <p:cNvPr id="9" name="Conector recto 8"/>
          <p:cNvCxnSpPr>
            <a:cxnSpLocks/>
          </p:cNvCxnSpPr>
          <p:nvPr/>
        </p:nvCxnSpPr>
        <p:spPr>
          <a:xfrm>
            <a:off x="1130895" y="1655580"/>
            <a:ext cx="10004386"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74934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a:xfrm>
            <a:off x="656395" y="203200"/>
            <a:ext cx="10941245" cy="573821"/>
          </a:xfrm>
        </p:spPr>
        <p:txBody>
          <a:bodyPr>
            <a:noAutofit/>
          </a:bodyPr>
          <a:lstStyle/>
          <a:p>
            <a:pPr algn="ctr"/>
            <a:r>
              <a:rPr lang="es-ES_tradnl" sz="2400" b="1" dirty="0">
                <a:solidFill>
                  <a:srgbClr val="25A1D7"/>
                </a:solidFill>
                <a:latin typeface="Arial Rounded MT Bold" panose="020F0704030504030204" pitchFamily="34" charset="0"/>
              </a:rPr>
              <a:t>Top 3 </a:t>
            </a:r>
            <a:r>
              <a:rPr lang="es-ES" sz="2400" b="1" dirty="0">
                <a:solidFill>
                  <a:srgbClr val="25A1D7"/>
                </a:solidFill>
                <a:latin typeface="Arial Rounded MT Bold" panose="020F0704030504030204" pitchFamily="34" charset="0"/>
              </a:rPr>
              <a:t>Subtemas reiterados en “</a:t>
            </a:r>
            <a:r>
              <a:rPr lang="es-ES_tradnl" sz="2400" b="1" dirty="0">
                <a:solidFill>
                  <a:srgbClr val="25A1D7"/>
                </a:solidFill>
                <a:latin typeface="Arial Rounded MT Bold" charset="0"/>
              </a:rPr>
              <a:t>Bogotá te Escucha</a:t>
            </a:r>
            <a:r>
              <a:rPr lang="es-ES" sz="2400" b="1" dirty="0">
                <a:solidFill>
                  <a:srgbClr val="25A1D7"/>
                </a:solidFill>
                <a:latin typeface="Arial Rounded MT Bold" panose="020F0704030504030204" pitchFamily="34" charset="0"/>
              </a:rPr>
              <a:t>” diciembre </a:t>
            </a:r>
            <a:r>
              <a:rPr lang="es-ES" sz="2400" b="1" dirty="0">
                <a:solidFill>
                  <a:srgbClr val="25A1D7"/>
                </a:solidFill>
                <a:latin typeface="Arial Rounded MT Bold" charset="0"/>
              </a:rPr>
              <a:t>de 2019</a:t>
            </a:r>
            <a:endParaRPr lang="es-CO" sz="2400" b="1" dirty="0">
              <a:solidFill>
                <a:srgbClr val="25A1D7"/>
              </a:solidFill>
            </a:endParaRPr>
          </a:p>
        </p:txBody>
      </p:sp>
      <p:graphicFrame>
        <p:nvGraphicFramePr>
          <p:cNvPr id="15" name="Gráfico 14">
            <a:extLst>
              <a:ext uri="{FF2B5EF4-FFF2-40B4-BE49-F238E27FC236}">
                <a16:creationId xmlns:a16="http://schemas.microsoft.com/office/drawing/2014/main" id="{00000000-0008-0000-0400-00000D000000}"/>
              </a:ext>
            </a:extLst>
          </p:cNvPr>
          <p:cNvGraphicFramePr>
            <a:graphicFrameLocks/>
          </p:cNvGraphicFramePr>
          <p:nvPr>
            <p:extLst>
              <p:ext uri="{D42A27DB-BD31-4B8C-83A1-F6EECF244321}">
                <p14:modId xmlns:p14="http://schemas.microsoft.com/office/powerpoint/2010/main" val="3382730259"/>
              </p:ext>
            </p:extLst>
          </p:nvPr>
        </p:nvGraphicFramePr>
        <p:xfrm>
          <a:off x="4294327" y="1278376"/>
          <a:ext cx="3498910" cy="47896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Gráfico 15">
            <a:extLst>
              <a:ext uri="{FF2B5EF4-FFF2-40B4-BE49-F238E27FC236}">
                <a16:creationId xmlns:a16="http://schemas.microsoft.com/office/drawing/2014/main" id="{00000000-0008-0000-0400-00000C000000}"/>
              </a:ext>
            </a:extLst>
          </p:cNvPr>
          <p:cNvGraphicFramePr>
            <a:graphicFrameLocks/>
          </p:cNvGraphicFramePr>
          <p:nvPr>
            <p:extLst>
              <p:ext uri="{D42A27DB-BD31-4B8C-83A1-F6EECF244321}">
                <p14:modId xmlns:p14="http://schemas.microsoft.com/office/powerpoint/2010/main" val="3556982586"/>
              </p:ext>
            </p:extLst>
          </p:nvPr>
        </p:nvGraphicFramePr>
        <p:xfrm>
          <a:off x="446085" y="1251910"/>
          <a:ext cx="3474630" cy="48161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Gráfico 16">
            <a:extLst>
              <a:ext uri="{FF2B5EF4-FFF2-40B4-BE49-F238E27FC236}">
                <a16:creationId xmlns:a16="http://schemas.microsoft.com/office/drawing/2014/main" id="{00000000-0008-0000-0400-00000E000000}"/>
              </a:ext>
            </a:extLst>
          </p:cNvPr>
          <p:cNvGraphicFramePr>
            <a:graphicFrameLocks/>
          </p:cNvGraphicFramePr>
          <p:nvPr>
            <p:extLst>
              <p:ext uri="{D42A27DB-BD31-4B8C-83A1-F6EECF244321}">
                <p14:modId xmlns:p14="http://schemas.microsoft.com/office/powerpoint/2010/main" val="3941969886"/>
              </p:ext>
            </p:extLst>
          </p:nvPr>
        </p:nvGraphicFramePr>
        <p:xfrm>
          <a:off x="8166849" y="1278376"/>
          <a:ext cx="3510039" cy="478969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91353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a:spLocks noGrp="1"/>
          </p:cNvSpPr>
          <p:nvPr>
            <p:ph type="title"/>
          </p:nvPr>
        </p:nvSpPr>
        <p:spPr>
          <a:xfrm>
            <a:off x="838200" y="177372"/>
            <a:ext cx="10515600" cy="573821"/>
          </a:xfrm>
        </p:spPr>
        <p:txBody>
          <a:bodyPr>
            <a:noAutofit/>
          </a:bodyPr>
          <a:lstStyle/>
          <a:p>
            <a:pPr algn="ctr"/>
            <a:r>
              <a:rPr lang="es-ES_tradnl" sz="2400" b="1" dirty="0">
                <a:solidFill>
                  <a:srgbClr val="25A1D7"/>
                </a:solidFill>
                <a:latin typeface="Arial Rounded MT Bold" panose="020F0704030504030204" pitchFamily="34" charset="0"/>
              </a:rPr>
              <a:t>Top 3 </a:t>
            </a:r>
            <a:r>
              <a:rPr lang="es-ES" sz="2400" b="1" dirty="0">
                <a:solidFill>
                  <a:srgbClr val="25A1D7"/>
                </a:solidFill>
                <a:latin typeface="Arial Rounded MT Bold" panose="020F0704030504030204" pitchFamily="34" charset="0"/>
              </a:rPr>
              <a:t>Subtemas reiterados en “</a:t>
            </a:r>
            <a:r>
              <a:rPr lang="es-ES_tradnl" sz="2400" b="1" dirty="0">
                <a:solidFill>
                  <a:srgbClr val="25A1D7"/>
                </a:solidFill>
                <a:latin typeface="Arial Rounded MT Bold" charset="0"/>
              </a:rPr>
              <a:t>Bogotá te Escucha</a:t>
            </a:r>
            <a:r>
              <a:rPr lang="es-ES" sz="2400" b="1" dirty="0">
                <a:solidFill>
                  <a:srgbClr val="25A1D7"/>
                </a:solidFill>
                <a:latin typeface="Arial Rounded MT Bold" panose="020F0704030504030204" pitchFamily="34" charset="0"/>
              </a:rPr>
              <a:t>” diciembre </a:t>
            </a:r>
            <a:r>
              <a:rPr lang="es-ES" sz="2400" b="1" dirty="0">
                <a:solidFill>
                  <a:srgbClr val="25A1D7"/>
                </a:solidFill>
                <a:latin typeface="Arial Rounded MT Bold" charset="0"/>
              </a:rPr>
              <a:t>de 2019</a:t>
            </a:r>
            <a:endParaRPr lang="es-CO" sz="2400" b="1" dirty="0">
              <a:solidFill>
                <a:srgbClr val="25A1D7"/>
              </a:solidFill>
            </a:endParaRPr>
          </a:p>
        </p:txBody>
      </p:sp>
      <p:sp>
        <p:nvSpPr>
          <p:cNvPr id="11" name="Rectángulo 10"/>
          <p:cNvSpPr/>
          <p:nvPr/>
        </p:nvSpPr>
        <p:spPr>
          <a:xfrm>
            <a:off x="269846" y="948824"/>
            <a:ext cx="3698849" cy="54613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
              <a:defRPr sz="1440" b="0" i="0" u="none" strike="noStrike" kern="1200" spc="0" baseline="0">
                <a:solidFill>
                  <a:prstClr val="black"/>
                </a:solidFill>
                <a:latin typeface="Arial Rounded MT Bold" panose="020F0704030504030204" pitchFamily="34" charset="0"/>
                <a:ea typeface="+mn-ea"/>
                <a:cs typeface="+mn-cs"/>
              </a:defRPr>
            </a:pPr>
            <a:r>
              <a:rPr lang="es-CO" sz="1600" b="1" dirty="0">
                <a:solidFill>
                  <a:prstClr val="black"/>
                </a:solidFill>
                <a:latin typeface="Arial Rounded MT Bold" panose="020F0704030504030204" pitchFamily="34" charset="0"/>
              </a:rPr>
              <a:t>Solicitud de Cupos Escolares</a:t>
            </a:r>
          </a:p>
          <a:p>
            <a:pPr algn="ctr" fontAlgn="b">
              <a:defRPr sz="1440" b="0" i="0" u="none" strike="noStrike" kern="1200" spc="0" baseline="0">
                <a:solidFill>
                  <a:prstClr val="black"/>
                </a:solidFill>
                <a:latin typeface="Arial Rounded MT Bold" panose="020F0704030504030204" pitchFamily="34" charset="0"/>
                <a:ea typeface="+mn-ea"/>
                <a:cs typeface="+mn-cs"/>
              </a:defRPr>
            </a:pPr>
            <a:endParaRPr lang="es-CO" sz="1400" b="1" dirty="0">
              <a:solidFill>
                <a:prstClr val="black"/>
              </a:solidFill>
              <a:latin typeface="Arial Rounded MT Bold" panose="020F0704030504030204" pitchFamily="34" charset="0"/>
            </a:endParaRPr>
          </a:p>
          <a:p>
            <a:pPr algn="just" fontAlgn="b"/>
            <a:r>
              <a:rPr lang="es-ES" sz="1400" dirty="0">
                <a:latin typeface="Arial Rounded MT Bold" panose="020F0704030504030204" pitchFamily="34" charset="0"/>
              </a:rPr>
              <a:t>La Oficina de cobertura, y 5 Direcciones locales (bosa, Kennedy, suba, ciudad bolívar, Engativá) son las dependencias que más impacto tienen en este tema.</a:t>
            </a:r>
          </a:p>
          <a:p>
            <a:pPr algn="just" fontAlgn="b"/>
            <a:endParaRPr lang="es-CO" sz="1400" dirty="0">
              <a:latin typeface="Arial Rounded MT Bold" panose="020F0704030504030204" pitchFamily="34" charset="0"/>
            </a:endParaRPr>
          </a:p>
          <a:p>
            <a:pPr algn="just" fontAlgn="b"/>
            <a:r>
              <a:rPr lang="es-CO" sz="1400" dirty="0">
                <a:latin typeface="Arial Rounded MT Bold" panose="020F0704030504030204" pitchFamily="34" charset="0"/>
              </a:rPr>
              <a:t>De los 686 requerimientos que se recibieron los tipos más reiterados son derecho de petición de interés particular con 514 solicitudes, queja 18 solicitudes, Derecho de petición de interés general 19, reclamo 16, consulta 12 solicitudes, y Solicitud de acceso a la información 7.</a:t>
            </a:r>
          </a:p>
          <a:p>
            <a:pPr algn="just" fontAlgn="b"/>
            <a:endParaRPr lang="es-CO" sz="1400" dirty="0">
              <a:latin typeface="Arial Rounded MT Bold" panose="020F0704030504030204" pitchFamily="34" charset="0"/>
            </a:endParaRPr>
          </a:p>
          <a:p>
            <a:pPr algn="just" fontAlgn="b"/>
            <a:r>
              <a:rPr lang="es-MX" sz="1400" dirty="0">
                <a:latin typeface="Arial Rounded MT Bold" panose="020F0704030504030204" pitchFamily="34" charset="0"/>
              </a:rPr>
              <a:t>338 solicitudes de ayudas humanitarias,  programa estrategia juntos, vivienda,  proyecto productivo, restitución de tierras, educación, salud, entre otros se encuentran temas </a:t>
            </a:r>
            <a:r>
              <a:rPr lang="es-CO" sz="1400" dirty="0">
                <a:latin typeface="Arial Rounded MT Bold" panose="020F0704030504030204" pitchFamily="34" charset="0"/>
              </a:rPr>
              <a:t>innatos del servicio como Solicitud de cupos escolares nuevos,  traslado de Institución Educativa, inconformidad  con el colegio asignado</a:t>
            </a:r>
            <a:r>
              <a:rPr lang="es-CO" sz="1500" dirty="0">
                <a:latin typeface="Arial Rounded MT Bold" panose="020F0704030504030204" pitchFamily="34" charset="0"/>
              </a:rPr>
              <a:t>.</a:t>
            </a:r>
          </a:p>
        </p:txBody>
      </p:sp>
      <p:sp>
        <p:nvSpPr>
          <p:cNvPr id="12" name="Rectángulo 11"/>
          <p:cNvSpPr/>
          <p:nvPr/>
        </p:nvSpPr>
        <p:spPr>
          <a:xfrm>
            <a:off x="4166187" y="946319"/>
            <a:ext cx="3644987" cy="546639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defRPr sz="1440" b="0" i="0" u="none" strike="noStrike" kern="1200" spc="0" baseline="0">
                <a:solidFill>
                  <a:prstClr val="black"/>
                </a:solidFill>
                <a:latin typeface="Arial Rounded MT Bold" panose="020F0704030504030204" pitchFamily="34" charset="0"/>
                <a:ea typeface="+mn-ea"/>
                <a:cs typeface="+mn-cs"/>
              </a:defRPr>
            </a:pPr>
            <a:r>
              <a:rPr lang="es-CO" sz="1600" b="1" dirty="0">
                <a:latin typeface="Arial Rounded MT Bold" panose="020F0704030504030204" pitchFamily="34" charset="0"/>
              </a:rPr>
              <a:t>Solicitud de Acceso a la Información</a:t>
            </a:r>
            <a:endParaRPr lang="es-CO" sz="1400" b="1" dirty="0">
              <a:solidFill>
                <a:schemeClr val="tx1"/>
              </a:solidFill>
              <a:latin typeface="Arial Rounded MT Bold" panose="020F0704030504030204" pitchFamily="34" charset="0"/>
              <a:ea typeface="Times New Roman" panose="02020603050405020304" pitchFamily="18" charset="0"/>
            </a:endParaRPr>
          </a:p>
          <a:p>
            <a:pPr algn="just"/>
            <a:r>
              <a:rPr lang="es-ES" sz="1300" dirty="0">
                <a:solidFill>
                  <a:schemeClr val="tx1"/>
                </a:solidFill>
                <a:latin typeface="Arial Rounded MT Bold" panose="020F0704030504030204" pitchFamily="34" charset="0"/>
              </a:rPr>
              <a:t>Se recibieron 119 requerimientos en total, donde </a:t>
            </a:r>
            <a:r>
              <a:rPr lang="es-CO" sz="1300" dirty="0">
                <a:latin typeface="Arial Rounded MT Bold" panose="020F0704030504030204" pitchFamily="34" charset="0"/>
              </a:rPr>
              <a:t>Derecho de petición de interés particular con 37 solicitudes, es el más reiterado, seguido por queja con 31 solicitudes, 13 consultas, 12 Solicitud de Acceso a la Información, 9 Derecho de petición de interés general, 7 felicitaciones, 5 solicitud de copia y 4 reclamos.</a:t>
            </a:r>
          </a:p>
          <a:p>
            <a:pPr algn="just"/>
            <a:endParaRPr lang="es-CO" sz="1300" dirty="0">
              <a:solidFill>
                <a:schemeClr val="tx1"/>
              </a:solidFill>
              <a:latin typeface="Arial Rounded MT Bold" panose="020F0704030504030204" pitchFamily="34" charset="0"/>
            </a:endParaRPr>
          </a:p>
          <a:p>
            <a:pPr algn="just"/>
            <a:r>
              <a:rPr lang="es-CO" sz="1300" dirty="0">
                <a:solidFill>
                  <a:schemeClr val="tx1"/>
                </a:solidFill>
                <a:latin typeface="Arial Rounded MT Bold" panose="020F0704030504030204" pitchFamily="34" charset="0"/>
              </a:rPr>
              <a:t>Las oficinas de inspección y vigilancia, </a:t>
            </a:r>
            <a:r>
              <a:rPr lang="es-MX" sz="1300" dirty="0">
                <a:solidFill>
                  <a:schemeClr val="tx1"/>
                </a:solidFill>
                <a:latin typeface="Arial Rounded MT Bold" panose="020F0704030504030204" pitchFamily="34" charset="0"/>
              </a:rPr>
              <a:t>Dirección de Relaciones con los Sectores de Educación Superior y Educación para el Trabajo, </a:t>
            </a:r>
            <a:r>
              <a:rPr lang="es-CO" sz="1300" dirty="0">
                <a:solidFill>
                  <a:schemeClr val="tx1"/>
                </a:solidFill>
                <a:latin typeface="Arial Rounded MT Bold" panose="020F0704030504030204" pitchFamily="34" charset="0"/>
              </a:rPr>
              <a:t>y la oficina de servicio al ciudadano son las dependencias que más requerimientos atendieron en este subtema, seguido por la Oficina de cobertura, y las Direcciones Locales.</a:t>
            </a:r>
          </a:p>
          <a:p>
            <a:pPr algn="just"/>
            <a:endParaRPr lang="es-CO" sz="1300" dirty="0">
              <a:solidFill>
                <a:schemeClr val="tx1"/>
              </a:solidFill>
              <a:latin typeface="Arial Rounded MT Bold" panose="020F0704030504030204" pitchFamily="34" charset="0"/>
            </a:endParaRPr>
          </a:p>
          <a:p>
            <a:pPr algn="just"/>
            <a:r>
              <a:rPr lang="es-CO" sz="1300" dirty="0">
                <a:solidFill>
                  <a:schemeClr val="tx1"/>
                </a:solidFill>
                <a:latin typeface="Arial Rounded MT Bold" panose="020F0704030504030204" pitchFamily="34" charset="0"/>
              </a:rPr>
              <a:t>De igual manera la solicitud más reiterada es </a:t>
            </a:r>
            <a:r>
              <a:rPr lang="es-MX" sz="1300" dirty="0">
                <a:latin typeface="Arial Rounded MT Bold" panose="020F0704030504030204" pitchFamily="34" charset="0"/>
              </a:rPr>
              <a:t>solicitudes de ayudas humanitarias,  programa estrategia juntos, vivienda,  proyecto productivo, restitución de tierras, educación, salud.</a:t>
            </a:r>
            <a:endParaRPr lang="es-CO" sz="1300" dirty="0">
              <a:solidFill>
                <a:schemeClr val="tx1"/>
              </a:solidFill>
              <a:latin typeface="Arial Rounded MT Bold" panose="020F0704030504030204" pitchFamily="34" charset="0"/>
            </a:endParaRPr>
          </a:p>
        </p:txBody>
      </p:sp>
      <p:sp>
        <p:nvSpPr>
          <p:cNvPr id="6" name="Rectángulo 5">
            <a:extLst>
              <a:ext uri="{FF2B5EF4-FFF2-40B4-BE49-F238E27FC236}">
                <a16:creationId xmlns:a16="http://schemas.microsoft.com/office/drawing/2014/main" id="{903DBF1F-6660-406F-AAA3-BA3B504147D1}"/>
              </a:ext>
            </a:extLst>
          </p:cNvPr>
          <p:cNvSpPr/>
          <p:nvPr/>
        </p:nvSpPr>
        <p:spPr>
          <a:xfrm>
            <a:off x="8008666" y="957791"/>
            <a:ext cx="3698850" cy="54613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
              <a:defRPr sz="1440" b="0" i="0" u="none" strike="noStrike" kern="1200" spc="0" baseline="0">
                <a:solidFill>
                  <a:prstClr val="black"/>
                </a:solidFill>
                <a:latin typeface="Arial Rounded MT Bold" panose="020F0704030504030204" pitchFamily="34" charset="0"/>
                <a:ea typeface="+mn-ea"/>
                <a:cs typeface="+mn-cs"/>
              </a:defRPr>
            </a:pPr>
            <a:r>
              <a:rPr lang="es-MX" sz="1600" b="1" dirty="0">
                <a:solidFill>
                  <a:prstClr val="black"/>
                </a:solidFill>
                <a:latin typeface="Arial Rounded MT Bold" panose="020F0704030504030204" pitchFamily="34" charset="0"/>
              </a:rPr>
              <a:t>Deficiencia en la Prestación del Servicio</a:t>
            </a:r>
          </a:p>
          <a:p>
            <a:pPr algn="just" fontAlgn="b">
              <a:defRPr/>
            </a:pPr>
            <a:endParaRPr lang="es-CO" b="1" dirty="0">
              <a:solidFill>
                <a:schemeClr val="tx1"/>
              </a:solidFill>
              <a:latin typeface="Arial Rounded MT Bold" panose="020F0704030504030204" pitchFamily="34" charset="0"/>
            </a:endParaRPr>
          </a:p>
          <a:p>
            <a:pPr algn="just" fontAlgn="b">
              <a:defRPr/>
            </a:pPr>
            <a:r>
              <a:rPr lang="es-CO" sz="1500" dirty="0">
                <a:latin typeface="Arial Rounded MT Bold" panose="020F0704030504030204" pitchFamily="34" charset="0"/>
              </a:rPr>
              <a:t>Queja es el tipo de requerimiento que más interponen en es este subtema con 35 requerimientos, seguido por </a:t>
            </a:r>
            <a:r>
              <a:rPr lang="es-CO" sz="1600" dirty="0">
                <a:latin typeface="Arial Rounded MT Bold" panose="020F0704030504030204" pitchFamily="34" charset="0"/>
              </a:rPr>
              <a:t>Derecho de petición de interés general con 4 requerimientos y particular con 1.</a:t>
            </a:r>
          </a:p>
          <a:p>
            <a:pPr algn="just" fontAlgn="b">
              <a:defRPr/>
            </a:pPr>
            <a:r>
              <a:rPr lang="es-CO" sz="1600" dirty="0">
                <a:latin typeface="Arial Rounded MT Bold" panose="020F0704030504030204" pitchFamily="34" charset="0"/>
              </a:rPr>
              <a:t> </a:t>
            </a:r>
            <a:endParaRPr lang="es-CO" sz="1500" dirty="0">
              <a:latin typeface="Arial Rounded MT Bold" panose="020F0704030504030204" pitchFamily="34" charset="0"/>
            </a:endParaRPr>
          </a:p>
          <a:p>
            <a:pPr algn="just" fontAlgn="b">
              <a:defRPr/>
            </a:pPr>
            <a:r>
              <a:rPr lang="es-CO" sz="1500" dirty="0">
                <a:latin typeface="Arial Rounded MT Bold" panose="020F0704030504030204" pitchFamily="34" charset="0"/>
              </a:rPr>
              <a:t>La Dirección Local de Engativá  y la Dirección Local de Educación de Bosa son las que más requerimientos atienden al respecto, seguido por la Dirección de Talento Humano y la Oficina de Servicio al Ciudadano. </a:t>
            </a:r>
          </a:p>
          <a:p>
            <a:pPr algn="just" fontAlgn="b">
              <a:defRPr/>
            </a:pPr>
            <a:endParaRPr lang="es-CO" sz="1500" dirty="0">
              <a:latin typeface="Arial Rounded MT Bold" panose="020F0704030504030204" pitchFamily="34" charset="0"/>
            </a:endParaRPr>
          </a:p>
          <a:p>
            <a:pPr algn="just" fontAlgn="b">
              <a:defRPr/>
            </a:pPr>
            <a:r>
              <a:rPr lang="es-CO" sz="1500" dirty="0">
                <a:solidFill>
                  <a:schemeClr val="tx1"/>
                </a:solidFill>
                <a:latin typeface="Arial Rounded MT Bold" panose="020F0704030504030204" pitchFamily="34" charset="0"/>
              </a:rPr>
              <a:t>Quejas contra la atención por parte del cuerpo administrativo de los colegios, el trato hacia los padres, e inconformidades con la atención, son los temas más reiterativos</a:t>
            </a:r>
          </a:p>
          <a:p>
            <a:pPr algn="just" fontAlgn="b">
              <a:defRPr/>
            </a:pPr>
            <a:endParaRPr lang="es-ES" sz="15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935822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0441"/>
            <a:ext cx="10515600" cy="573821"/>
          </a:xfrm>
        </p:spPr>
        <p:txBody>
          <a:bodyPr>
            <a:normAutofit fontScale="90000"/>
          </a:bodyPr>
          <a:lstStyle/>
          <a:p>
            <a:pPr algn="ctr"/>
            <a:r>
              <a:rPr lang="es-ES" sz="2700" b="1" dirty="0">
                <a:solidFill>
                  <a:srgbClr val="25A1D7"/>
                </a:solidFill>
                <a:latin typeface="Arial Rounded MT Bold" charset="0"/>
              </a:rPr>
              <a:t>Participación por dependencia en los requerimientos registrados en “</a:t>
            </a:r>
            <a:r>
              <a:rPr lang="es-ES_tradnl" sz="2800" b="1" dirty="0">
                <a:solidFill>
                  <a:srgbClr val="25A1D7"/>
                </a:solidFill>
                <a:latin typeface="Arial Rounded MT Bold" charset="0"/>
              </a:rPr>
              <a:t>Bogotá te Escucha</a:t>
            </a:r>
            <a:r>
              <a:rPr lang="es-ES" sz="2700" b="1" dirty="0">
                <a:solidFill>
                  <a:srgbClr val="25A1D7"/>
                </a:solidFill>
                <a:latin typeface="Arial Rounded MT Bold" charset="0"/>
              </a:rPr>
              <a:t>” por Sector – (Central y Local) a diciembre de 2019</a:t>
            </a:r>
            <a:br>
              <a:rPr lang="es-CO" sz="2700" dirty="0"/>
            </a:br>
            <a:endParaRPr lang="es-CO" sz="2700" dirty="0">
              <a:solidFill>
                <a:srgbClr val="25A1D7"/>
              </a:solidFill>
              <a:latin typeface="Arial Rounded MT Bold" charset="0"/>
            </a:endParaRPr>
          </a:p>
        </p:txBody>
      </p:sp>
      <p:graphicFrame>
        <p:nvGraphicFramePr>
          <p:cNvPr id="8" name="Tabla 7"/>
          <p:cNvGraphicFramePr>
            <a:graphicFrameLocks noGrp="1"/>
          </p:cNvGraphicFramePr>
          <p:nvPr>
            <p:extLst>
              <p:ext uri="{D42A27DB-BD31-4B8C-83A1-F6EECF244321}">
                <p14:modId xmlns:p14="http://schemas.microsoft.com/office/powerpoint/2010/main" val="377231137"/>
              </p:ext>
            </p:extLst>
          </p:nvPr>
        </p:nvGraphicFramePr>
        <p:xfrm>
          <a:off x="1532942" y="1477874"/>
          <a:ext cx="9119818" cy="4791738"/>
        </p:xfrm>
        <a:graphic>
          <a:graphicData uri="http://schemas.openxmlformats.org/drawingml/2006/table">
            <a:tbl>
              <a:tblPr>
                <a:tableStyleId>{5C22544A-7EE6-4342-B048-85BDC9FD1C3A}</a:tableStyleId>
              </a:tblPr>
              <a:tblGrid>
                <a:gridCol w="6632650">
                  <a:extLst>
                    <a:ext uri="{9D8B030D-6E8A-4147-A177-3AD203B41FA5}">
                      <a16:colId xmlns:a16="http://schemas.microsoft.com/office/drawing/2014/main" val="532196902"/>
                    </a:ext>
                  </a:extLst>
                </a:gridCol>
                <a:gridCol w="2487168">
                  <a:extLst>
                    <a:ext uri="{9D8B030D-6E8A-4147-A177-3AD203B41FA5}">
                      <a16:colId xmlns:a16="http://schemas.microsoft.com/office/drawing/2014/main" val="447935247"/>
                    </a:ext>
                  </a:extLst>
                </a:gridCol>
              </a:tblGrid>
              <a:tr h="711785">
                <a:tc>
                  <a:txBody>
                    <a:bodyPr/>
                    <a:lstStyle/>
                    <a:p>
                      <a:pPr algn="ctr" fontAlgn="ctr"/>
                      <a:r>
                        <a:rPr lang="es-CO" sz="1600" b="1" u="none" strike="noStrike" dirty="0">
                          <a:effectLst/>
                          <a:latin typeface="Arial Rounded MT Bold" panose="020F0704030504030204" pitchFamily="34" charset="0"/>
                        </a:rPr>
                        <a:t>Dependencia</a:t>
                      </a:r>
                      <a:endParaRPr lang="es-CO" sz="1600" b="1"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algn="ctr" fontAlgn="ctr"/>
                      <a:r>
                        <a:rPr lang="es-CO" sz="1600" b="1" u="none" strike="noStrike" dirty="0">
                          <a:effectLst/>
                          <a:latin typeface="Arial Rounded MT Bold" panose="020F0704030504030204" pitchFamily="34" charset="0"/>
                        </a:rPr>
                        <a:t>Número Peticiones</a:t>
                      </a:r>
                      <a:endParaRPr lang="es-CO" sz="1600" b="1" i="0" u="none" strike="noStrike" dirty="0">
                        <a:solidFill>
                          <a:srgbClr val="000000"/>
                        </a:solidFill>
                        <a:effectLst/>
                        <a:latin typeface="Arial Rounded MT Bold" panose="020F0704030504030204" pitchFamily="34" charset="0"/>
                      </a:endParaRPr>
                    </a:p>
                  </a:txBody>
                  <a:tcPr marL="9525" marR="9525" marT="9525" marB="0" anchor="ctr">
                    <a:noFill/>
                  </a:tcPr>
                </a:tc>
                <a:extLst>
                  <a:ext uri="{0D108BD9-81ED-4DB2-BD59-A6C34878D82A}">
                    <a16:rowId xmlns:a16="http://schemas.microsoft.com/office/drawing/2014/main" val="2272312867"/>
                  </a:ext>
                </a:extLst>
              </a:tr>
              <a:tr h="300239">
                <a:tc>
                  <a:txBody>
                    <a:bodyPr/>
                    <a:lstStyle/>
                    <a:p>
                      <a:pPr algn="l" fontAlgn="b"/>
                      <a:r>
                        <a:rPr lang="es-MX" sz="1600" b="0" i="0" u="none" strike="noStrike" dirty="0">
                          <a:solidFill>
                            <a:srgbClr val="000000"/>
                          </a:solidFill>
                          <a:effectLst/>
                          <a:latin typeface="Arial Rounded MT Bold" panose="020F0704030504030204" pitchFamily="34" charset="0"/>
                        </a:rPr>
                        <a:t>2207 - Dirección Local De Educación Bosa</a:t>
                      </a:r>
                    </a:p>
                  </a:txBody>
                  <a:tcPr marL="9525" marR="9525" marT="9525" marB="0" anchor="ctr">
                    <a:noFill/>
                  </a:tcPr>
                </a:tc>
                <a:tc>
                  <a:txBody>
                    <a:bodyPr/>
                    <a:lstStyle/>
                    <a:p>
                      <a:pPr algn="ctr" fontAlgn="b"/>
                      <a:r>
                        <a:rPr lang="es-CO" sz="1600" b="0" i="0" u="none" strike="noStrike">
                          <a:solidFill>
                            <a:srgbClr val="000000"/>
                          </a:solidFill>
                          <a:effectLst/>
                          <a:latin typeface="Arial Rounded MT Bold" panose="020F0704030504030204" pitchFamily="34" charset="0"/>
                        </a:rPr>
                        <a:t>492</a:t>
                      </a:r>
                    </a:p>
                  </a:txBody>
                  <a:tcPr marL="9525" marR="9525" marT="9525" marB="0" anchor="ctr">
                    <a:noFill/>
                  </a:tcPr>
                </a:tc>
                <a:extLst>
                  <a:ext uri="{0D108BD9-81ED-4DB2-BD59-A6C34878D82A}">
                    <a16:rowId xmlns:a16="http://schemas.microsoft.com/office/drawing/2014/main" val="3262590881"/>
                  </a:ext>
                </a:extLst>
              </a:tr>
              <a:tr h="300239">
                <a:tc>
                  <a:txBody>
                    <a:bodyPr/>
                    <a:lstStyle/>
                    <a:p>
                      <a:pPr algn="l" fontAlgn="b"/>
                      <a:r>
                        <a:rPr lang="es-CO" sz="1600" b="0" i="0" u="none" strike="noStrike" dirty="0">
                          <a:solidFill>
                            <a:srgbClr val="000000"/>
                          </a:solidFill>
                          <a:effectLst/>
                          <a:latin typeface="Arial Rounded MT Bold" panose="020F0704030504030204" pitchFamily="34" charset="0"/>
                        </a:rPr>
                        <a:t>4100 - Dirección De Cobertura</a:t>
                      </a:r>
                    </a:p>
                  </a:txBody>
                  <a:tcPr marL="9525" marR="9525" marT="9525" marB="0" anchor="ctr">
                    <a:noFill/>
                  </a:tcPr>
                </a:tc>
                <a:tc>
                  <a:txBody>
                    <a:bodyPr/>
                    <a:lstStyle/>
                    <a:p>
                      <a:pPr algn="ctr" fontAlgn="b"/>
                      <a:r>
                        <a:rPr lang="es-CO" sz="1600" b="0" i="0" u="none" strike="noStrike">
                          <a:solidFill>
                            <a:srgbClr val="000000"/>
                          </a:solidFill>
                          <a:effectLst/>
                          <a:latin typeface="Arial Rounded MT Bold" panose="020F0704030504030204" pitchFamily="34" charset="0"/>
                        </a:rPr>
                        <a:t>124</a:t>
                      </a:r>
                    </a:p>
                  </a:txBody>
                  <a:tcPr marL="9525" marR="9525" marT="9525" marB="0" anchor="ctr">
                    <a:noFill/>
                  </a:tcPr>
                </a:tc>
                <a:extLst>
                  <a:ext uri="{0D108BD9-81ED-4DB2-BD59-A6C34878D82A}">
                    <a16:rowId xmlns:a16="http://schemas.microsoft.com/office/drawing/2014/main" val="3822690475"/>
                  </a:ext>
                </a:extLst>
              </a:tr>
              <a:tr h="300239">
                <a:tc>
                  <a:txBody>
                    <a:bodyPr/>
                    <a:lstStyle/>
                    <a:p>
                      <a:pPr algn="l" fontAlgn="b"/>
                      <a:r>
                        <a:rPr lang="es-MX" sz="1600" b="0" i="0" u="none" strike="noStrike" dirty="0">
                          <a:solidFill>
                            <a:srgbClr val="000000"/>
                          </a:solidFill>
                          <a:effectLst/>
                          <a:latin typeface="Arial Rounded MT Bold" panose="020F0704030504030204" pitchFamily="34" charset="0"/>
                        </a:rPr>
                        <a:t>2208 - Dirección Local De Educación Kennedy</a:t>
                      </a:r>
                    </a:p>
                  </a:txBody>
                  <a:tcPr marL="9525" marR="9525" marT="9525" marB="0" anchor="ctr">
                    <a:noFill/>
                  </a:tcPr>
                </a:tc>
                <a:tc>
                  <a:txBody>
                    <a:bodyPr/>
                    <a:lstStyle/>
                    <a:p>
                      <a:pPr algn="ctr" fontAlgn="b"/>
                      <a:r>
                        <a:rPr lang="es-CO" sz="1600" b="0" i="0" u="none" strike="noStrike">
                          <a:solidFill>
                            <a:srgbClr val="000000"/>
                          </a:solidFill>
                          <a:effectLst/>
                          <a:latin typeface="Arial Rounded MT Bold" panose="020F0704030504030204" pitchFamily="34" charset="0"/>
                        </a:rPr>
                        <a:t>97</a:t>
                      </a:r>
                    </a:p>
                  </a:txBody>
                  <a:tcPr marL="9525" marR="9525" marT="9525" marB="0" anchor="ctr">
                    <a:noFill/>
                  </a:tcPr>
                </a:tc>
                <a:extLst>
                  <a:ext uri="{0D108BD9-81ED-4DB2-BD59-A6C34878D82A}">
                    <a16:rowId xmlns:a16="http://schemas.microsoft.com/office/drawing/2014/main" val="2529307580"/>
                  </a:ext>
                </a:extLst>
              </a:tr>
              <a:tr h="300239">
                <a:tc>
                  <a:txBody>
                    <a:bodyPr/>
                    <a:lstStyle/>
                    <a:p>
                      <a:pPr algn="l" fontAlgn="b"/>
                      <a:r>
                        <a:rPr lang="es-MX" sz="1600" b="0" i="0" u="none" strike="noStrike">
                          <a:solidFill>
                            <a:srgbClr val="000000"/>
                          </a:solidFill>
                          <a:effectLst/>
                          <a:latin typeface="Arial Rounded MT Bold" panose="020F0704030504030204" pitchFamily="34" charset="0"/>
                        </a:rPr>
                        <a:t>2211 - Dirección Local De Educación Suba</a:t>
                      </a:r>
                    </a:p>
                  </a:txBody>
                  <a:tcPr marL="9525" marR="9525" marT="9525" marB="0" anchor="ctr">
                    <a:noFill/>
                  </a:tcPr>
                </a:tc>
                <a:tc>
                  <a:txBody>
                    <a:bodyPr/>
                    <a:lstStyle/>
                    <a:p>
                      <a:pPr algn="ctr" fontAlgn="b"/>
                      <a:r>
                        <a:rPr lang="es-CO" sz="1600" b="0" i="0" u="none" strike="noStrike">
                          <a:solidFill>
                            <a:srgbClr val="000000"/>
                          </a:solidFill>
                          <a:effectLst/>
                          <a:latin typeface="Arial Rounded MT Bold" panose="020F0704030504030204" pitchFamily="34" charset="0"/>
                        </a:rPr>
                        <a:t>70</a:t>
                      </a:r>
                    </a:p>
                  </a:txBody>
                  <a:tcPr marL="9525" marR="9525" marT="9525" marB="0" anchor="ctr">
                    <a:noFill/>
                  </a:tcPr>
                </a:tc>
                <a:extLst>
                  <a:ext uri="{0D108BD9-81ED-4DB2-BD59-A6C34878D82A}">
                    <a16:rowId xmlns:a16="http://schemas.microsoft.com/office/drawing/2014/main" val="263619642"/>
                  </a:ext>
                </a:extLst>
              </a:tr>
              <a:tr h="300239">
                <a:tc>
                  <a:txBody>
                    <a:bodyPr/>
                    <a:lstStyle/>
                    <a:p>
                      <a:pPr algn="l" fontAlgn="b"/>
                      <a:r>
                        <a:rPr lang="es-MX" sz="1600" b="0" i="0" u="none" strike="noStrike">
                          <a:solidFill>
                            <a:srgbClr val="000000"/>
                          </a:solidFill>
                          <a:effectLst/>
                          <a:latin typeface="Arial Rounded MT Bold" panose="020F0704030504030204" pitchFamily="34" charset="0"/>
                        </a:rPr>
                        <a:t>5100 - Dirección De Talento Humano</a:t>
                      </a:r>
                    </a:p>
                  </a:txBody>
                  <a:tcPr marL="9525" marR="9525" marT="9525" marB="0" anchor="ctr">
                    <a:noFill/>
                  </a:tcPr>
                </a:tc>
                <a:tc>
                  <a:txBody>
                    <a:bodyPr/>
                    <a:lstStyle/>
                    <a:p>
                      <a:pPr algn="ctr" fontAlgn="b"/>
                      <a:r>
                        <a:rPr lang="es-CO" sz="1600" b="0" i="0" u="none" strike="noStrike">
                          <a:solidFill>
                            <a:srgbClr val="000000"/>
                          </a:solidFill>
                          <a:effectLst/>
                          <a:latin typeface="Arial Rounded MT Bold" panose="020F0704030504030204" pitchFamily="34" charset="0"/>
                        </a:rPr>
                        <a:t>68</a:t>
                      </a:r>
                    </a:p>
                  </a:txBody>
                  <a:tcPr marL="9525" marR="9525" marT="9525" marB="0" anchor="ctr">
                    <a:noFill/>
                  </a:tcPr>
                </a:tc>
                <a:extLst>
                  <a:ext uri="{0D108BD9-81ED-4DB2-BD59-A6C34878D82A}">
                    <a16:rowId xmlns:a16="http://schemas.microsoft.com/office/drawing/2014/main" val="140132783"/>
                  </a:ext>
                </a:extLst>
              </a:tr>
              <a:tr h="300239">
                <a:tc>
                  <a:txBody>
                    <a:bodyPr/>
                    <a:lstStyle/>
                    <a:p>
                      <a:pPr algn="l" fontAlgn="b"/>
                      <a:r>
                        <a:rPr lang="es-MX" sz="1600" b="0" i="0" u="none" strike="noStrike">
                          <a:solidFill>
                            <a:srgbClr val="000000"/>
                          </a:solidFill>
                          <a:effectLst/>
                          <a:latin typeface="Arial Rounded MT Bold" panose="020F0704030504030204" pitchFamily="34" charset="0"/>
                        </a:rPr>
                        <a:t>2210 - Dirección Local De Educación Engativa</a:t>
                      </a:r>
                    </a:p>
                  </a:txBody>
                  <a:tcPr marL="9525" marR="9525" marT="9525" marB="0" anchor="ctr">
                    <a:noFill/>
                  </a:tcPr>
                </a:tc>
                <a:tc>
                  <a:txBody>
                    <a:bodyPr/>
                    <a:lstStyle/>
                    <a:p>
                      <a:pPr algn="ctr" fontAlgn="b"/>
                      <a:r>
                        <a:rPr lang="es-CO" sz="1600" b="0" i="0" u="none" strike="noStrike">
                          <a:solidFill>
                            <a:srgbClr val="000000"/>
                          </a:solidFill>
                          <a:effectLst/>
                          <a:latin typeface="Arial Rounded MT Bold" panose="020F0704030504030204" pitchFamily="34" charset="0"/>
                        </a:rPr>
                        <a:t>54</a:t>
                      </a:r>
                    </a:p>
                  </a:txBody>
                  <a:tcPr marL="9525" marR="9525" marT="9525" marB="0" anchor="ctr">
                    <a:noFill/>
                  </a:tcPr>
                </a:tc>
                <a:extLst>
                  <a:ext uri="{0D108BD9-81ED-4DB2-BD59-A6C34878D82A}">
                    <a16:rowId xmlns:a16="http://schemas.microsoft.com/office/drawing/2014/main" val="3161444244"/>
                  </a:ext>
                </a:extLst>
              </a:tr>
              <a:tr h="265364">
                <a:tc>
                  <a:txBody>
                    <a:bodyPr/>
                    <a:lstStyle/>
                    <a:p>
                      <a:pPr algn="l" fontAlgn="b"/>
                      <a:r>
                        <a:rPr lang="es-MX" sz="1600" b="0" i="0" u="none" strike="noStrike">
                          <a:solidFill>
                            <a:srgbClr val="000000"/>
                          </a:solidFill>
                          <a:effectLst/>
                          <a:latin typeface="Arial Rounded MT Bold" panose="020F0704030504030204" pitchFamily="34" charset="0"/>
                        </a:rPr>
                        <a:t>2219 - Dirección Local De Educación Ciudad Bolivar</a:t>
                      </a:r>
                    </a:p>
                  </a:txBody>
                  <a:tcPr marL="9525" marR="9525" marT="9525" marB="0" anchor="ctr">
                    <a:noFill/>
                  </a:tcPr>
                </a:tc>
                <a:tc>
                  <a:txBody>
                    <a:bodyPr/>
                    <a:lstStyle/>
                    <a:p>
                      <a:pPr algn="ctr" fontAlgn="b"/>
                      <a:r>
                        <a:rPr lang="es-CO" sz="1600" b="0" i="0" u="none" strike="noStrike">
                          <a:solidFill>
                            <a:srgbClr val="000000"/>
                          </a:solidFill>
                          <a:effectLst/>
                          <a:latin typeface="Arial Rounded MT Bold" panose="020F0704030504030204" pitchFamily="34" charset="0"/>
                        </a:rPr>
                        <a:t>42</a:t>
                      </a:r>
                    </a:p>
                  </a:txBody>
                  <a:tcPr marL="9525" marR="9525" marT="9525" marB="0" anchor="ctr">
                    <a:noFill/>
                  </a:tcPr>
                </a:tc>
                <a:extLst>
                  <a:ext uri="{0D108BD9-81ED-4DB2-BD59-A6C34878D82A}">
                    <a16:rowId xmlns:a16="http://schemas.microsoft.com/office/drawing/2014/main" val="1708399871"/>
                  </a:ext>
                </a:extLst>
              </a:tr>
              <a:tr h="300239">
                <a:tc>
                  <a:txBody>
                    <a:bodyPr/>
                    <a:lstStyle/>
                    <a:p>
                      <a:pPr algn="l" fontAlgn="b"/>
                      <a:r>
                        <a:rPr lang="es-MX" sz="1600" b="0" i="0" u="none" strike="noStrike">
                          <a:solidFill>
                            <a:srgbClr val="000000"/>
                          </a:solidFill>
                          <a:effectLst/>
                          <a:latin typeface="Arial Rounded MT Bold" panose="020F0704030504030204" pitchFamily="34" charset="0"/>
                        </a:rPr>
                        <a:t>2600 - Direccion De Relaciones Con Los Sectores De Educacion Superior Y Educacion Para El Trabajo</a:t>
                      </a:r>
                    </a:p>
                  </a:txBody>
                  <a:tcPr marL="9525" marR="9525" marT="9525" marB="0" anchor="ctr">
                    <a:noFill/>
                  </a:tcPr>
                </a:tc>
                <a:tc>
                  <a:txBody>
                    <a:bodyPr/>
                    <a:lstStyle/>
                    <a:p>
                      <a:pPr algn="ctr" fontAlgn="b"/>
                      <a:r>
                        <a:rPr lang="es-CO" sz="1600" b="0" i="0" u="none" strike="noStrike">
                          <a:solidFill>
                            <a:srgbClr val="000000"/>
                          </a:solidFill>
                          <a:effectLst/>
                          <a:latin typeface="Arial Rounded MT Bold" panose="020F0704030504030204" pitchFamily="34" charset="0"/>
                        </a:rPr>
                        <a:t>40</a:t>
                      </a:r>
                    </a:p>
                  </a:txBody>
                  <a:tcPr marL="9525" marR="9525" marT="9525" marB="0" anchor="ctr">
                    <a:noFill/>
                  </a:tcPr>
                </a:tc>
                <a:extLst>
                  <a:ext uri="{0D108BD9-81ED-4DB2-BD59-A6C34878D82A}">
                    <a16:rowId xmlns:a16="http://schemas.microsoft.com/office/drawing/2014/main" val="2462837663"/>
                  </a:ext>
                </a:extLst>
              </a:tr>
              <a:tr h="300239">
                <a:tc>
                  <a:txBody>
                    <a:bodyPr/>
                    <a:lstStyle/>
                    <a:p>
                      <a:pPr algn="l" fontAlgn="b"/>
                      <a:r>
                        <a:rPr lang="es-MX" sz="1600" b="0" i="0" u="none" strike="noStrike">
                          <a:solidFill>
                            <a:srgbClr val="000000"/>
                          </a:solidFill>
                          <a:effectLst/>
                          <a:latin typeface="Arial Rounded MT Bold" panose="020F0704030504030204" pitchFamily="34" charset="0"/>
                        </a:rPr>
                        <a:t>5300 - Direccion de Servicios Adminsitrativos</a:t>
                      </a:r>
                    </a:p>
                  </a:txBody>
                  <a:tcPr marL="9525" marR="9525" marT="9525" marB="0" anchor="ctr">
                    <a:noFill/>
                  </a:tcPr>
                </a:tc>
                <a:tc>
                  <a:txBody>
                    <a:bodyPr/>
                    <a:lstStyle/>
                    <a:p>
                      <a:pPr algn="ctr" fontAlgn="b"/>
                      <a:r>
                        <a:rPr lang="es-CO" sz="1600" b="0" i="0" u="none" strike="noStrike">
                          <a:solidFill>
                            <a:srgbClr val="000000"/>
                          </a:solidFill>
                          <a:effectLst/>
                          <a:latin typeface="Arial Rounded MT Bold" panose="020F0704030504030204" pitchFamily="34" charset="0"/>
                        </a:rPr>
                        <a:t>40</a:t>
                      </a:r>
                    </a:p>
                  </a:txBody>
                  <a:tcPr marL="9525" marR="9525" marT="9525" marB="0" anchor="ctr">
                    <a:noFill/>
                  </a:tcPr>
                </a:tc>
                <a:extLst>
                  <a:ext uri="{0D108BD9-81ED-4DB2-BD59-A6C34878D82A}">
                    <a16:rowId xmlns:a16="http://schemas.microsoft.com/office/drawing/2014/main" val="1015483345"/>
                  </a:ext>
                </a:extLst>
              </a:tr>
              <a:tr h="313922">
                <a:tc>
                  <a:txBody>
                    <a:bodyPr/>
                    <a:lstStyle/>
                    <a:p>
                      <a:pPr algn="l" fontAlgn="b"/>
                      <a:r>
                        <a:rPr lang="es-MX" sz="1600" b="0" i="0" u="none" strike="noStrike">
                          <a:solidFill>
                            <a:srgbClr val="000000"/>
                          </a:solidFill>
                          <a:effectLst/>
                          <a:latin typeface="Arial Rounded MT Bold" panose="020F0704030504030204" pitchFamily="34" charset="0"/>
                        </a:rPr>
                        <a:t>3400 - Dirección De Inclusión E Integración De Poblaciones</a:t>
                      </a:r>
                    </a:p>
                  </a:txBody>
                  <a:tcPr marL="9525" marR="9525" marT="9525" marB="0" anchor="ctr">
                    <a:noFill/>
                  </a:tcPr>
                </a:tc>
                <a:tc>
                  <a:txBody>
                    <a:bodyPr/>
                    <a:lstStyle/>
                    <a:p>
                      <a:pPr algn="ctr" fontAlgn="b"/>
                      <a:r>
                        <a:rPr lang="es-CO" sz="1600" b="0" i="0" u="none" strike="noStrike">
                          <a:solidFill>
                            <a:srgbClr val="000000"/>
                          </a:solidFill>
                          <a:effectLst/>
                          <a:latin typeface="Arial Rounded MT Bold" panose="020F0704030504030204" pitchFamily="34" charset="0"/>
                        </a:rPr>
                        <a:t>23</a:t>
                      </a:r>
                    </a:p>
                  </a:txBody>
                  <a:tcPr marL="9525" marR="9525" marT="9525" marB="0" anchor="ctr">
                    <a:noFill/>
                  </a:tcPr>
                </a:tc>
                <a:extLst>
                  <a:ext uri="{0D108BD9-81ED-4DB2-BD59-A6C34878D82A}">
                    <a16:rowId xmlns:a16="http://schemas.microsoft.com/office/drawing/2014/main" val="3464125171"/>
                  </a:ext>
                </a:extLst>
              </a:tr>
              <a:tr h="269823">
                <a:tc>
                  <a:txBody>
                    <a:bodyPr/>
                    <a:lstStyle/>
                    <a:p>
                      <a:pPr algn="l" fontAlgn="ctr"/>
                      <a:r>
                        <a:rPr lang="es-MX" sz="1600" b="0" i="0" u="none" strike="noStrike">
                          <a:solidFill>
                            <a:srgbClr val="000000"/>
                          </a:solidFill>
                          <a:effectLst/>
                          <a:latin typeface="Arial Rounded MT Bold" panose="020F0704030504030204" pitchFamily="34" charset="0"/>
                        </a:rPr>
                        <a:t>Subtotal Dependencias con mayor participación</a:t>
                      </a:r>
                    </a:p>
                  </a:txBody>
                  <a:tcPr marL="9525" marR="9525" marT="9525" marB="0" anchor="ctr">
                    <a:noFill/>
                  </a:tcPr>
                </a:tc>
                <a:tc>
                  <a:txBody>
                    <a:bodyPr/>
                    <a:lstStyle/>
                    <a:p>
                      <a:pPr algn="ctr" fontAlgn="ctr"/>
                      <a:r>
                        <a:rPr lang="es-CO" sz="1600" b="0" i="0" u="none" strike="noStrike">
                          <a:solidFill>
                            <a:srgbClr val="000000"/>
                          </a:solidFill>
                          <a:effectLst/>
                          <a:latin typeface="Arial Rounded MT Bold" panose="020F0704030504030204" pitchFamily="34" charset="0"/>
                        </a:rPr>
                        <a:t>1.050</a:t>
                      </a:r>
                    </a:p>
                  </a:txBody>
                  <a:tcPr marL="9525" marR="9525" marT="9525" marB="0" anchor="ctr">
                    <a:noFill/>
                  </a:tcPr>
                </a:tc>
                <a:extLst>
                  <a:ext uri="{0D108BD9-81ED-4DB2-BD59-A6C34878D82A}">
                    <a16:rowId xmlns:a16="http://schemas.microsoft.com/office/drawing/2014/main" val="2722947712"/>
                  </a:ext>
                </a:extLst>
              </a:tr>
              <a:tr h="254833">
                <a:tc>
                  <a:txBody>
                    <a:bodyPr/>
                    <a:lstStyle/>
                    <a:p>
                      <a:pPr algn="l" fontAlgn="b"/>
                      <a:r>
                        <a:rPr lang="es-CO" sz="1600" b="0" i="0" u="none" strike="noStrike">
                          <a:solidFill>
                            <a:srgbClr val="000000"/>
                          </a:solidFill>
                          <a:effectLst/>
                          <a:latin typeface="Arial Rounded MT Bold" panose="020F0704030504030204" pitchFamily="34" charset="0"/>
                        </a:rPr>
                        <a:t>Demas Dependencias</a:t>
                      </a:r>
                    </a:p>
                  </a:txBody>
                  <a:tcPr marL="9525" marR="9525" marT="9525" marB="0" anchor="ctr">
                    <a:noFill/>
                  </a:tcPr>
                </a:tc>
                <a:tc>
                  <a:txBody>
                    <a:bodyPr/>
                    <a:lstStyle/>
                    <a:p>
                      <a:pPr algn="ctr" fontAlgn="ctr"/>
                      <a:r>
                        <a:rPr lang="es-CO" sz="1600" b="0" i="0" u="none" strike="noStrike">
                          <a:solidFill>
                            <a:srgbClr val="FF0000"/>
                          </a:solidFill>
                          <a:effectLst/>
                          <a:latin typeface="Arial Rounded MT Bold" panose="020F0704030504030204" pitchFamily="34" charset="0"/>
                        </a:rPr>
                        <a:t>193</a:t>
                      </a:r>
                    </a:p>
                  </a:txBody>
                  <a:tcPr marL="9525" marR="9525" marT="9525" marB="0" anchor="ctr">
                    <a:noFill/>
                  </a:tcPr>
                </a:tc>
                <a:extLst>
                  <a:ext uri="{0D108BD9-81ED-4DB2-BD59-A6C34878D82A}">
                    <a16:rowId xmlns:a16="http://schemas.microsoft.com/office/drawing/2014/main" val="919707443"/>
                  </a:ext>
                </a:extLst>
              </a:tr>
              <a:tr h="377133">
                <a:tc>
                  <a:txBody>
                    <a:bodyPr/>
                    <a:lstStyle/>
                    <a:p>
                      <a:pPr algn="l" fontAlgn="ctr"/>
                      <a:r>
                        <a:rPr lang="es-CO" sz="1600" b="0" i="0" u="none" strike="noStrike">
                          <a:solidFill>
                            <a:srgbClr val="000000"/>
                          </a:solidFill>
                          <a:effectLst/>
                          <a:latin typeface="Arial Rounded MT Bold" panose="020F0704030504030204" pitchFamily="34" charset="0"/>
                        </a:rPr>
                        <a:t>Total</a:t>
                      </a:r>
                    </a:p>
                  </a:txBody>
                  <a:tcPr marL="9525" marR="9525" marT="9525" marB="0" anchor="ctr">
                    <a:solidFill>
                      <a:srgbClr val="00B0F0"/>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1.243</a:t>
                      </a:r>
                    </a:p>
                  </a:txBody>
                  <a:tcPr marL="9525" marR="9525" marT="9525" marB="0" anchor="ctr">
                    <a:solidFill>
                      <a:srgbClr val="00B0F0"/>
                    </a:solidFill>
                  </a:tcPr>
                </a:tc>
                <a:extLst>
                  <a:ext uri="{0D108BD9-81ED-4DB2-BD59-A6C34878D82A}">
                    <a16:rowId xmlns:a16="http://schemas.microsoft.com/office/drawing/2014/main" val="299878604"/>
                  </a:ext>
                </a:extLst>
              </a:tr>
            </a:tbl>
          </a:graphicData>
        </a:graphic>
      </p:graphicFrame>
      <p:cxnSp>
        <p:nvCxnSpPr>
          <p:cNvPr id="4" name="Conector recto 3"/>
          <p:cNvCxnSpPr>
            <a:cxnSpLocks/>
          </p:cNvCxnSpPr>
          <p:nvPr/>
        </p:nvCxnSpPr>
        <p:spPr>
          <a:xfrm>
            <a:off x="1240879" y="2040441"/>
            <a:ext cx="9411881"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697040401"/>
      </p:ext>
    </p:extLst>
  </p:cSld>
  <p:clrMapOvr>
    <a:masterClrMapping/>
  </p:clrMapOvr>
</p:sld>
</file>

<file path=ppt/theme/theme1.xml><?xml version="1.0" encoding="utf-8"?>
<a:theme xmlns:a="http://schemas.openxmlformats.org/drawingml/2006/main" name="Recorte">
  <a:themeElements>
    <a:clrScheme name="Recorte">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Recort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cort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TM10001105[[fn=Recorte]]</Template>
  <TotalTime>38219</TotalTime>
  <Words>2749</Words>
  <Application>Microsoft Office PowerPoint</Application>
  <PresentationFormat>Widescreen</PresentationFormat>
  <Paragraphs>505</Paragraphs>
  <Slides>21</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 Rounded MT Bold</vt:lpstr>
      <vt:lpstr>Calibri</vt:lpstr>
      <vt:lpstr>Franklin Gothic Book</vt:lpstr>
      <vt:lpstr>Freestyle Script</vt:lpstr>
      <vt:lpstr>Recorte</vt:lpstr>
      <vt:lpstr>Informe diciembre 2019 Bogotá te escucha - Sistema Distrital de Quejas y Soluciones</vt:lpstr>
      <vt:lpstr>Total, requerimientos recibidos por la SED en “Bogotá te Escucha” y “SIGA” Nivel Central e Institucional – diciembre de 2019</vt:lpstr>
      <vt:lpstr>PowerPoint Presentation</vt:lpstr>
      <vt:lpstr>Requerimientos que no son competencia de la entidad  en los tres niveles - diciembre de 2019</vt:lpstr>
      <vt:lpstr>Uso de medios de comunicación para interponer requerimientos durante diciembre de 2019 en “Bogotá te Escucha” </vt:lpstr>
      <vt:lpstr>Subtemas mas reiterados en “Bogotá te Escucha” diciembre de 2019  </vt:lpstr>
      <vt:lpstr>Top 3 Subtemas reiterados en “Bogotá te Escucha” diciembre de 2019</vt:lpstr>
      <vt:lpstr>Top 3 Subtemas reiterados en “Bogotá te Escucha” diciembre de 2019</vt:lpstr>
      <vt:lpstr>Participación por dependencia en los requerimientos registrados en “Bogotá te Escucha” por Sector – (Central y Local) a diciembre de 2019 </vt:lpstr>
      <vt:lpstr>TOP 3 en participación por dependencias en los requerimientos registrados en “Bogotá te Escucha” por Sector – (Central y Local) diciembre de 2019 </vt:lpstr>
      <vt:lpstr>TOP 3 en participación por dependencias en los requerimientos registrados en “Bogotá te Escucha” por Sector – (Central y Local) diciembre de 2019. </vt:lpstr>
      <vt:lpstr>Participación por dependencia en los requerimientos registrados en “Bogotá te Escucha” por Sector – (Institucional) a diciembre de 2019 </vt:lpstr>
      <vt:lpstr>Calidad de las respuestas en “Bogotá te Escucha” diciembre de 2019 </vt:lpstr>
      <vt:lpstr>Resultados consolidados evaluación de calidad de las respuestas en “Bogotá te Escucha” diciembre de 2019 Nivel Central y Local   </vt:lpstr>
      <vt:lpstr>PowerPoint Presentation</vt:lpstr>
      <vt:lpstr>Número de respuestas extemporáneas por tipología – diciembre 2019 en “Bogotá te Escucha”</vt:lpstr>
      <vt:lpstr>PowerPoint Presentation</vt:lpstr>
      <vt:lpstr>Peticiones atendidas por el Defensor del Ciudadano –  diciembre 2019 “Bogotá te Escucha”</vt:lpstr>
      <vt:lpstr>Cuidado del Ciudadano y Puntos Críticos  </vt:lpstr>
      <vt:lpstr> Cuidado Del Ciudadano y Puntos Críticos  </vt:lpstr>
      <vt:lpstr>¡Gracias!   SUBSECRETARÍA DE GESTIÓN INSTITUCIONAL DIRECCIÓN DE SERVICIOS ADMINISTRATIVOS OFICINA DE SERVICIO AL CIUDADANO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PRENSA SED</cp:lastModifiedBy>
  <cp:revision>2048</cp:revision>
  <cp:lastPrinted>2019-07-25T21:05:50Z</cp:lastPrinted>
  <dcterms:created xsi:type="dcterms:W3CDTF">2016-04-07T23:58:21Z</dcterms:created>
  <dcterms:modified xsi:type="dcterms:W3CDTF">2020-02-26T17:19:21Z</dcterms:modified>
</cp:coreProperties>
</file>