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1"/>
  </p:notesMasterIdLst>
  <p:sldIdLst>
    <p:sldId id="299" r:id="rId5"/>
    <p:sldId id="268" r:id="rId6"/>
    <p:sldId id="289" r:id="rId7"/>
    <p:sldId id="301" r:id="rId8"/>
    <p:sldId id="259" r:id="rId9"/>
    <p:sldId id="269" r:id="rId10"/>
    <p:sldId id="27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4" r:id="rId22"/>
    <p:sldId id="319" r:id="rId23"/>
    <p:sldId id="312" r:id="rId24"/>
    <p:sldId id="315" r:id="rId25"/>
    <p:sldId id="313" r:id="rId26"/>
    <p:sldId id="316" r:id="rId27"/>
    <p:sldId id="294" r:id="rId28"/>
    <p:sldId id="295" r:id="rId29"/>
    <p:sldId id="284" r:id="rId30"/>
  </p:sldIdLst>
  <p:sldSz cx="18288000" cy="10287000"/>
  <p:notesSz cx="6858000" cy="9144000"/>
  <p:embeddedFontLst>
    <p:embeddedFont>
      <p:font typeface="Antonio Ultra-Bold" panose="02000803000000000000" pitchFamily="2" charset="77"/>
      <p:regular r:id="rId32"/>
      <p:bold r:id="rId33"/>
    </p:embeddedFont>
    <p:embeddedFont>
      <p:font typeface="Montserrat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FF9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BBDB9-F4E2-46A9-ACA3-F9CF5AAF68D6}" v="5" dt="2024-04-01T19:38:16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4577" autoAdjust="0"/>
  </p:normalViewPr>
  <p:slideViewPr>
    <p:cSldViewPr>
      <p:cViewPr varScale="1">
        <p:scale>
          <a:sx n="68" d="100"/>
          <a:sy n="68" d="100"/>
        </p:scale>
        <p:origin x="10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D30A8-08C1-6F4B-8AA6-48F8FF3976EF}" type="datetimeFigureOut">
              <a:rPr lang="en-PT" smtClean="0"/>
              <a:t>4/18/24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F4F78-0B99-A44E-BC84-1F1FE12502E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4186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4F78-0B99-A44E-BC84-1F1FE12502ED}" type="slidenum">
              <a:rPr lang="en-PT" smtClean="0"/>
              <a:t>2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63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dirty="0"/>
              <a:t>Fondo Azul, cuadro naranja logos Fijos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4F78-0B99-A44E-BC84-1F1FE12502ED}" type="slidenum">
              <a:rPr lang="en-PT" smtClean="0"/>
              <a:t>25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4908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4F78-0B99-A44E-BC84-1F1FE12502ED}" type="slidenum">
              <a:rPr lang="en-PT" smtClean="0"/>
              <a:t>26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5766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office.com/r/AxHvNWrFdw" TargetMode="External"/><Relationship Id="rId5" Type="http://schemas.openxmlformats.org/officeDocument/2006/relationships/hyperlink" Target="https://forms.office.com/r/HXya0c35rX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FE8BC4A-0CE7-9F90-7584-8A4E07927C33}"/>
              </a:ext>
            </a:extLst>
          </p:cNvPr>
          <p:cNvSpPr txBox="1"/>
          <p:nvPr/>
        </p:nvSpPr>
        <p:spPr>
          <a:xfrm>
            <a:off x="1602440" y="7429500"/>
            <a:ext cx="15544800" cy="11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12000" dirty="0">
                <a:solidFill>
                  <a:srgbClr val="FFFFFF"/>
                </a:solidFill>
                <a:latin typeface="Antonio Ultra-Bold"/>
              </a:rPr>
              <a:t>CÓDIGO DE INTEGRIDAD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63B3F945-4F69-CC42-6809-D32CD94A4C87}"/>
              </a:ext>
            </a:extLst>
          </p:cNvPr>
          <p:cNvSpPr txBox="1"/>
          <p:nvPr/>
        </p:nvSpPr>
        <p:spPr>
          <a:xfrm>
            <a:off x="2529828" y="8420100"/>
            <a:ext cx="13690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9B2C"/>
                </a:solidFill>
                <a:latin typeface="Antonio Ultra-Bold"/>
              </a:rPr>
              <a:t>VALORES DEL SERVIDOR PÚBLICO</a:t>
            </a:r>
          </a:p>
        </p:txBody>
      </p:sp>
    </p:spTree>
    <p:extLst>
      <p:ext uri="{BB962C8B-B14F-4D97-AF65-F5344CB8AC3E}">
        <p14:creationId xmlns:p14="http://schemas.microsoft.com/office/powerpoint/2010/main" val="230644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1646725" y="4604891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NO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961B5CA-23A3-07A5-586D-8A4F463A5D99}"/>
              </a:ext>
            </a:extLst>
          </p:cNvPr>
          <p:cNvSpPr txBox="1"/>
          <p:nvPr/>
        </p:nvSpPr>
        <p:spPr>
          <a:xfrm>
            <a:off x="762000" y="3264780"/>
            <a:ext cx="9448800" cy="4834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Nunca actúo de manera discriminatoria, grosera o hiriente,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bajo ninguna circunstancia.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Jamás baso mis decisiones en presunciones, estereotipos, o prejuicios.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agredo, ignoro o maltrato de ninguna manera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a los ciudadanos ni a otros servidores públicos.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DCC0051C-7AA1-EE57-FEF8-F480D5823FE3}"/>
              </a:ext>
            </a:extLst>
          </p:cNvPr>
          <p:cNvSpPr txBox="1"/>
          <p:nvPr/>
        </p:nvSpPr>
        <p:spPr>
          <a:xfrm>
            <a:off x="11887200" y="5214383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Segundo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Respeto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76943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3128409" y="3287906"/>
            <a:ext cx="4455687" cy="31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TERCER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COMPROMISO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56877" y="3473812"/>
            <a:ext cx="8032134" cy="3339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100" dirty="0">
                <a:solidFill>
                  <a:srgbClr val="004AAD"/>
                </a:solidFill>
                <a:latin typeface="Montserrat"/>
              </a:rPr>
              <a:t>Soy consciente de la importancia de mi rol como servidor público y estoy en disposición permanente para comprender y resolver las necesidades de las personas con las que me relaciono en mis labore cotidianas, buscando siempre mejorar su bienestar.</a:t>
            </a:r>
            <a:endParaRPr lang="en-US" sz="31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96" y="4259300"/>
            <a:ext cx="1727103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315200" y="1649498"/>
            <a:ext cx="10124079" cy="7066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Asumo mi papel como servidora(o) público,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entendiendo el valor de los compromisos y responsabilidades que he adquirido frente a la ciudadanía y al país.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Siempre estoy dispuesta(o) a ponerme en los zapatos de las personas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. Entender su contexto, necesidades y requerimientos es el fundamento de mi servicio y labor.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Escucho, atiendo y oriento a quien necesite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cualquier información o guía en algún asunto público.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Estoy atento(a) siempre que interactúo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con otras personas, sin distracciones de ningún tipo.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Presto un servicio ágil, amable y de calidad.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E90CF3E-9281-ABD0-5791-06DAE4CE3DFB}"/>
              </a:ext>
            </a:extLst>
          </p:cNvPr>
          <p:cNvSpPr txBox="1"/>
          <p:nvPr/>
        </p:nvSpPr>
        <p:spPr>
          <a:xfrm>
            <a:off x="1295400" y="5374585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Tercer</a:t>
            </a:r>
            <a:r>
              <a:rPr lang="en-US" sz="3600" dirty="0">
                <a:solidFill>
                  <a:schemeClr val="bg1"/>
                </a:solidFill>
                <a:latin typeface="Antonio Ultra-Bold"/>
              </a:rPr>
              <a:t>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Compromiso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EEE5E1-0C90-B04C-60B5-2D6554627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47" y="7023393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7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1646725" y="4604891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NO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961B5CA-23A3-07A5-586D-8A4F463A5D99}"/>
              </a:ext>
            </a:extLst>
          </p:cNvPr>
          <p:cNvSpPr txBox="1"/>
          <p:nvPr/>
        </p:nvSpPr>
        <p:spPr>
          <a:xfrm>
            <a:off x="762000" y="3264780"/>
            <a:ext cx="94488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Nunca trabajo con una actitud negativa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. No se vale afectar mi trabajo por no ponerle ganas a las cosas.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llego nunca a pensar que mi trabajo como servidor(a) es un “favor”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que le hago a la ciudadanía. Es un compromiso y un orgullo.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asumo que mi trabajo como servidor(a) es irrelevante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para la sociedad.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Jamás ignoro a un ciudadano y sus inquietudes. </a:t>
            </a:r>
          </a:p>
          <a:p>
            <a:pPr>
              <a:lnSpc>
                <a:spcPts val="2940"/>
              </a:lnSpc>
              <a:buClr>
                <a:srgbClr val="FF9B2C"/>
              </a:buClr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BB4E242-B1AA-E1E6-2D7D-870911A553EE}"/>
              </a:ext>
            </a:extLst>
          </p:cNvPr>
          <p:cNvSpPr txBox="1"/>
          <p:nvPr/>
        </p:nvSpPr>
        <p:spPr>
          <a:xfrm>
            <a:off x="11887200" y="5214384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Tercer</a:t>
            </a:r>
            <a:r>
              <a:rPr lang="en-US" sz="3600" dirty="0">
                <a:solidFill>
                  <a:schemeClr val="bg1"/>
                </a:solidFill>
                <a:latin typeface="Antonio Ultra-Bold"/>
              </a:rPr>
              <a:t>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Compromiso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07037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3128409" y="3287906"/>
            <a:ext cx="4455687" cy="31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 CUARTO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DILIGENCIA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56877" y="3473812"/>
            <a:ext cx="7358893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100" dirty="0">
                <a:solidFill>
                  <a:srgbClr val="004AAD"/>
                </a:solidFill>
                <a:latin typeface="Montserrat"/>
              </a:rPr>
              <a:t>Cumplo con los deberes, funciones y responsabilidades asignadas a mi cargo de la mejor manera posible, con atención, prontitud, destreza y eficiencia, para optimizar el uso de los recursos del Estado.</a:t>
            </a:r>
            <a:endParaRPr lang="en-US" sz="31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96" y="4259300"/>
            <a:ext cx="1727103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315200" y="2324100"/>
            <a:ext cx="10124079" cy="632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buClr>
                <a:srgbClr val="FF9B2C"/>
              </a:buClr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Uso responsablemente los recursos públicos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para cumplir con mis obligaciones. Lo público es de todos y no se desperdicia.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Cumplo con los tiempos estipulados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para el logro de cada obligación laboral. A fin de cuentas, el tiempo de todos es oro.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Aseguro la calidad en cada uno de los productos que entrego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bajo los estándares del servicio público. No se valen cosas a medias.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Siempre soy proactivo(a)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 comunicando a tiempo propuestas para mejorar continuamente mi labor y la de mis compañeros de trabajo.</a:t>
            </a:r>
          </a:p>
          <a:p>
            <a:pPr>
              <a:lnSpc>
                <a:spcPts val="2940"/>
              </a:lnSpc>
              <a:buClr>
                <a:srgbClr val="FF9B2C"/>
              </a:buClr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ACC0B9F-0546-9162-8484-9E7B70B825ED}"/>
              </a:ext>
            </a:extLst>
          </p:cNvPr>
          <p:cNvSpPr txBox="1"/>
          <p:nvPr/>
        </p:nvSpPr>
        <p:spPr>
          <a:xfrm>
            <a:off x="1295400" y="5374585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Cuarto valor: Diligencia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16C069-6E2E-4026-AA4B-926382582E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47" y="7023393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1646725" y="4604891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NO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961B5CA-23A3-07A5-586D-8A4F463A5D99}"/>
              </a:ext>
            </a:extLst>
          </p:cNvPr>
          <p:cNvSpPr txBox="1"/>
          <p:nvPr/>
        </p:nvSpPr>
        <p:spPr>
          <a:xfrm>
            <a:off x="762000" y="2933700"/>
            <a:ext cx="9448800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buClr>
                <a:srgbClr val="FF9B2C"/>
              </a:buClr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malgasto ningún recurso público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postergo las decisiones ni actividades que den solución a problemáticas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ciudadanas o que hagan parte del funcionamiento de mi cargo. Hay cosas que sencillamente no se dejan para otro día.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demuestro desinterés en mis actuaciones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ante los ciudadanos y los demás servidores públicos.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evado mis funciones y responsabilidades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por ningún motivo.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D2518660-9F68-65C0-51BC-6C56EAD473F5}"/>
              </a:ext>
            </a:extLst>
          </p:cNvPr>
          <p:cNvSpPr txBox="1"/>
          <p:nvPr/>
        </p:nvSpPr>
        <p:spPr>
          <a:xfrm>
            <a:off x="12115800" y="5214384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Cuarto valor: Diligencia</a:t>
            </a:r>
          </a:p>
        </p:txBody>
      </p:sp>
    </p:spTree>
    <p:extLst>
      <p:ext uri="{BB962C8B-B14F-4D97-AF65-F5344CB8AC3E}">
        <p14:creationId xmlns:p14="http://schemas.microsoft.com/office/powerpoint/2010/main" val="856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3128409" y="3287906"/>
            <a:ext cx="4455687" cy="31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QUINTO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JUSTICIA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56877" y="3473812"/>
            <a:ext cx="8032134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s-ES" sz="3100" dirty="0">
              <a:solidFill>
                <a:srgbClr val="004AAD"/>
              </a:solidFill>
              <a:latin typeface="Montserrat"/>
            </a:endParaRPr>
          </a:p>
          <a:p>
            <a:r>
              <a:rPr lang="es-ES" sz="3100" dirty="0">
                <a:solidFill>
                  <a:srgbClr val="004AAD"/>
                </a:solidFill>
                <a:latin typeface="Montserrat"/>
              </a:rPr>
              <a:t>Actúo con imparcialidad garantizando los derechos de las personas, con equidad, igualdad y sin discriminación. </a:t>
            </a:r>
          </a:p>
          <a:p>
            <a:endParaRPr lang="en-US" sz="31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96" y="4259300"/>
            <a:ext cx="1727103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737764" y="2247900"/>
            <a:ext cx="9144000" cy="5950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Tomo decisiones informadas y objetivas basadas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en evidencias y datos confiables. Es muy grave fallar en mis actuaciones por no tener las cosas claras.</a:t>
            </a:r>
            <a:br>
              <a:rPr lang="es-ES" sz="2500" dirty="0">
                <a:solidFill>
                  <a:srgbClr val="004AAD"/>
                </a:solidFill>
                <a:latin typeface="Montserrat"/>
              </a:rPr>
            </a:br>
            <a:endParaRPr lang="es-ES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Reconozco y protejo los derechos de cada persona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de acuerdo con sus necesidades y condiciones.</a:t>
            </a:r>
            <a:br>
              <a:rPr lang="es-ES" sz="2500" dirty="0">
                <a:solidFill>
                  <a:srgbClr val="004AAD"/>
                </a:solidFill>
                <a:latin typeface="Montserrat"/>
              </a:rPr>
            </a:br>
            <a:endParaRPr lang="es-ES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Tomo decisiones estableciendo mecanismos de diálogo y concertación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con todas las partes involucradas.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16AC4D4-B98E-6808-9270-1050C073D2F9}"/>
              </a:ext>
            </a:extLst>
          </p:cNvPr>
          <p:cNvSpPr txBox="1"/>
          <p:nvPr/>
        </p:nvSpPr>
        <p:spPr>
          <a:xfrm>
            <a:off x="1371600" y="5372100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Quinto valor: Justicia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E6E225-5012-2E89-6A70-D12D3FAFF7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47" y="7023393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1646725" y="4604891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NO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961B5CA-23A3-07A5-586D-8A4F463A5D99}"/>
              </a:ext>
            </a:extLst>
          </p:cNvPr>
          <p:cNvSpPr txBox="1"/>
          <p:nvPr/>
        </p:nvSpPr>
        <p:spPr>
          <a:xfrm>
            <a:off x="762000" y="3264780"/>
            <a:ext cx="94488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No promuevo ni ejecuto políticas, programas o medidas que afectan la igualdad y la libertad de personas.</a:t>
            </a:r>
          </a:p>
          <a:p>
            <a:pPr>
              <a:lnSpc>
                <a:spcPts val="2940"/>
              </a:lnSpc>
              <a:buClr>
                <a:srgbClr val="FF9B2C"/>
              </a:buClr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No favorezco el punto de vista de un grupo de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interés sin tener en cuenta a todos los actores involucrados en una situación. </a:t>
            </a:r>
          </a:p>
          <a:p>
            <a:pPr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Nunca permito que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odios, simpatías, antipatías, caprichos, presiones o</a:t>
            </a:r>
            <a:r>
              <a:rPr lang="es-ES" sz="2500" dirty="0">
                <a:solidFill>
                  <a:srgbClr val="FF9B2C"/>
                </a:solidFill>
                <a:latin typeface="Montserrat"/>
              </a:rPr>
              <a:t> intereses de orden personal o grupal interfieran en mi criterio,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toma de decisión y gestión pública.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99AA6B9-DFE4-0191-F4F0-FC3CEA069B06}"/>
              </a:ext>
            </a:extLst>
          </p:cNvPr>
          <p:cNvSpPr txBox="1"/>
          <p:nvPr/>
        </p:nvSpPr>
        <p:spPr>
          <a:xfrm>
            <a:off x="12115800" y="5372100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Quinto valor: Justicia</a:t>
            </a:r>
          </a:p>
        </p:txBody>
      </p:sp>
    </p:spTree>
    <p:extLst>
      <p:ext uri="{BB962C8B-B14F-4D97-AF65-F5344CB8AC3E}">
        <p14:creationId xmlns:p14="http://schemas.microsoft.com/office/powerpoint/2010/main" val="19458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70FD8A12-5E82-8848-50A3-7DC4DABCEA26}"/>
              </a:ext>
            </a:extLst>
          </p:cNvPr>
          <p:cNvSpPr txBox="1"/>
          <p:nvPr/>
        </p:nvSpPr>
        <p:spPr>
          <a:xfrm>
            <a:off x="7197778" y="1943100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Introducción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438F810-6471-C4D5-A1FE-2F1CEE60931D}"/>
              </a:ext>
            </a:extLst>
          </p:cNvPr>
          <p:cNvSpPr txBox="1"/>
          <p:nvPr/>
        </p:nvSpPr>
        <p:spPr>
          <a:xfrm>
            <a:off x="7086600" y="723900"/>
            <a:ext cx="24733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>
                <a:solidFill>
                  <a:srgbClr val="FF9B2C"/>
                </a:solidFill>
                <a:latin typeface="Antonio Ultra-Bold"/>
              </a:rPr>
              <a:t>ÍNDICE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8FA3C63-E5B4-D2CD-C5BF-1D2440E01F4B}"/>
              </a:ext>
            </a:extLst>
          </p:cNvPr>
          <p:cNvSpPr txBox="1"/>
          <p:nvPr/>
        </p:nvSpPr>
        <p:spPr>
          <a:xfrm>
            <a:off x="7197778" y="2603856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Primer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Honestidad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79C38-EA1E-1D2F-1306-4A7280E3598A}"/>
              </a:ext>
            </a:extLst>
          </p:cNvPr>
          <p:cNvSpPr txBox="1"/>
          <p:nvPr/>
        </p:nvSpPr>
        <p:spPr>
          <a:xfrm>
            <a:off x="7197778" y="3260093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Segundo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Respeto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E8371-73DD-F9FE-409F-6F7755F56B1B}"/>
              </a:ext>
            </a:extLst>
          </p:cNvPr>
          <p:cNvSpPr txBox="1"/>
          <p:nvPr/>
        </p:nvSpPr>
        <p:spPr>
          <a:xfrm>
            <a:off x="7197777" y="4016106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Tercer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Compromiso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18090DC-B351-B8C3-6B81-0B2B7B591CE3}"/>
              </a:ext>
            </a:extLst>
          </p:cNvPr>
          <p:cNvSpPr txBox="1"/>
          <p:nvPr/>
        </p:nvSpPr>
        <p:spPr>
          <a:xfrm>
            <a:off x="7197777" y="4729079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Cuarto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Diligencia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2FF1643-37C1-BF6A-801E-404194065728}"/>
              </a:ext>
            </a:extLst>
          </p:cNvPr>
          <p:cNvSpPr txBox="1"/>
          <p:nvPr/>
        </p:nvSpPr>
        <p:spPr>
          <a:xfrm>
            <a:off x="7197776" y="5445146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Quinto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Justicia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C395425-60F9-FA44-D269-F053C17D87DE}"/>
              </a:ext>
            </a:extLst>
          </p:cNvPr>
          <p:cNvSpPr txBox="1"/>
          <p:nvPr/>
        </p:nvSpPr>
        <p:spPr>
          <a:xfrm>
            <a:off x="7197775" y="6124752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Sexto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Integridad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F84395E-3B58-6703-D0CB-445D9E87626B}"/>
              </a:ext>
            </a:extLst>
          </p:cNvPr>
          <p:cNvSpPr txBox="1"/>
          <p:nvPr/>
        </p:nvSpPr>
        <p:spPr>
          <a:xfrm>
            <a:off x="7197774" y="6837725"/>
            <a:ext cx="1070922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Septimo valor: </a:t>
            </a: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Preservación del medio </a:t>
            </a:r>
            <a:br>
              <a:rPr lang="es-MX" sz="4000" dirty="0">
                <a:solidFill>
                  <a:srgbClr val="004AAD"/>
                </a:solidFill>
                <a:latin typeface="Montserrat" pitchFamily="2" charset="77"/>
              </a:rPr>
            </a:br>
            <a:r>
              <a:rPr lang="es-MX" sz="4000" dirty="0">
                <a:solidFill>
                  <a:srgbClr val="004AAD"/>
                </a:solidFill>
                <a:latin typeface="Montserrat" pitchFamily="2" charset="77"/>
              </a:rPr>
              <a:t>                                ambiente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52AE7D7-9BAF-1E25-736A-9F0465876DBC}"/>
              </a:ext>
            </a:extLst>
          </p:cNvPr>
          <p:cNvSpPr txBox="1"/>
          <p:nvPr/>
        </p:nvSpPr>
        <p:spPr>
          <a:xfrm>
            <a:off x="7228254" y="8004121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Canales de denuncia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9FC7C350-615F-9FDC-02A4-8B232733B90A}"/>
              </a:ext>
            </a:extLst>
          </p:cNvPr>
          <p:cNvSpPr txBox="1"/>
          <p:nvPr/>
        </p:nvSpPr>
        <p:spPr>
          <a:xfrm>
            <a:off x="7228254" y="8663915"/>
            <a:ext cx="9442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000" b="1" dirty="0">
                <a:solidFill>
                  <a:srgbClr val="004AAD"/>
                </a:solidFill>
                <a:latin typeface="Montserrat" pitchFamily="2" charset="77"/>
              </a:rPr>
              <a:t>• Evaluemos nuestro conocimiento</a:t>
            </a:r>
          </a:p>
        </p:txBody>
      </p:sp>
    </p:spTree>
    <p:extLst>
      <p:ext uri="{BB962C8B-B14F-4D97-AF65-F5344CB8AC3E}">
        <p14:creationId xmlns:p14="http://schemas.microsoft.com/office/powerpoint/2010/main" val="345004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3128409" y="3287906"/>
            <a:ext cx="4455687" cy="31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 SEXTO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INTEGRIDAD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7515" y="2534610"/>
            <a:ext cx="6704077" cy="524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3100" dirty="0">
              <a:solidFill>
                <a:srgbClr val="004AAD"/>
              </a:solidFill>
              <a:latin typeface="Montserrat"/>
            </a:endParaRPr>
          </a:p>
          <a:p>
            <a:pPr algn="just"/>
            <a:r>
              <a:rPr lang="es-ES" sz="3100" dirty="0">
                <a:solidFill>
                  <a:srgbClr val="004AAD"/>
                </a:solidFill>
                <a:latin typeface="Montserrat"/>
              </a:rPr>
              <a:t>Actúo de manera honesta, legitima y coherente entre lo que pienso, digo, hago y siento, con base en valores y principios en donde prevalecen los intereses colectivos sobre los particulares, sin renunciar a ellos, depositando con ello la confianza institucional y prácticas de buen gobierno.</a:t>
            </a:r>
          </a:p>
          <a:p>
            <a:pPr algn="just"/>
            <a:endParaRPr lang="en-US" sz="31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96" y="4259300"/>
            <a:ext cx="1727103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467600" y="1943100"/>
            <a:ext cx="9067800" cy="7066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Promuevo y atiendo las solicitudes de los ciudadanos organizaciones y comunidades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encaminadas intervenir en los procesos de deliberación, formulación, ejecución, control y evaluación de la gestión pública de la Entidad.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Doy a conocer a la ciudadanía, veedores y a cualquier interesado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, en forma sistemática y permanente, </a:t>
            </a:r>
            <a:r>
              <a:rPr lang="es-ES" sz="2500" dirty="0">
                <a:solidFill>
                  <a:srgbClr val="FF9B2C"/>
                </a:solidFill>
                <a:latin typeface="Montserrat"/>
              </a:rPr>
              <a:t>sus actos, contratos, y demás procedimientos,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mediante los mecanismos e instrumentos que ordene la ley, incluyendo el empleo de tecnologías que permitirán difundir de manera masiva la información.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Actúo proyectando confianza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considerando que todo su haber es de dominio público, por consiguiente, todos pueden conocer su desempeño, salvo en aquellos casos de reserva legal. </a:t>
            </a: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177627B-3F47-8657-5879-EC0A86897360}"/>
              </a:ext>
            </a:extLst>
          </p:cNvPr>
          <p:cNvSpPr txBox="1"/>
          <p:nvPr/>
        </p:nvSpPr>
        <p:spPr>
          <a:xfrm>
            <a:off x="1720371" y="5444945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Sexto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Integridad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18B5B3-63FE-EA8C-1FD8-B9042F5CFE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47" y="7023393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2977243" y="2705100"/>
            <a:ext cx="4455687" cy="5308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 SÉPTIMO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PRESERVACIÓN DEL MEDIO AMBIENTE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7515" y="3250190"/>
            <a:ext cx="7740523" cy="3816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3100" dirty="0">
              <a:solidFill>
                <a:srgbClr val="004AAD"/>
              </a:solidFill>
              <a:latin typeface="Montserrat"/>
            </a:endParaRPr>
          </a:p>
          <a:p>
            <a:pPr algn="just"/>
            <a:r>
              <a:rPr lang="es-ES" sz="3100" dirty="0">
                <a:solidFill>
                  <a:srgbClr val="004AAD"/>
                </a:solidFill>
                <a:latin typeface="Montserrat"/>
              </a:rPr>
              <a:t>La educación se ha convertido en una herramienta básica para encausar el camino hacia el futuro sostenible, que sirve para entender como las acciones tienen un impacto directo en el entorno. </a:t>
            </a:r>
          </a:p>
          <a:p>
            <a:pPr algn="just"/>
            <a:endParaRPr lang="en-US" sz="31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96" y="4259300"/>
            <a:ext cx="1727103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391400" y="2726716"/>
            <a:ext cx="9448800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Tengo como pilar fundamental el cuidado del medio ambiente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y estoy comprometido a través de políticas estratégicas y proyectos ambientales responsables, proteger el entorno y la sostenibilidad.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" sz="2500" dirty="0">
              <a:solidFill>
                <a:srgbClr val="FF9B2C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rgbClr val="FF9B2C"/>
                </a:solidFill>
                <a:latin typeface="Montserrat"/>
              </a:rPr>
              <a:t>Promuevo el respeto del medio ambiente, </a:t>
            </a:r>
            <a:r>
              <a:rPr lang="es-ES" sz="2500" dirty="0">
                <a:solidFill>
                  <a:srgbClr val="004AAD"/>
                </a:solidFill>
                <a:latin typeface="Montserrat"/>
              </a:rPr>
              <a:t>aplicando buenas prácticas sobre el uso de los recursos ambientales y públicos, y racionamiento de papel, en pro de mi propio bienestar, el de mis compañeros y de la ciudadanía en general. 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F25389C2-B629-6DE1-9A80-C65A07DE6141}"/>
              </a:ext>
            </a:extLst>
          </p:cNvPr>
          <p:cNvSpPr txBox="1"/>
          <p:nvPr/>
        </p:nvSpPr>
        <p:spPr>
          <a:xfrm>
            <a:off x="1154742" y="5721126"/>
            <a:ext cx="5181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Séptimo</a:t>
            </a:r>
            <a:r>
              <a:rPr lang="en-US" sz="3600" dirty="0">
                <a:solidFill>
                  <a:schemeClr val="bg1"/>
                </a:solidFill>
                <a:latin typeface="Antonio Ultra-Bold"/>
              </a:rPr>
              <a:t>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Preservación</a:t>
            </a:r>
            <a:r>
              <a:rPr lang="en-US" sz="3600" dirty="0">
                <a:solidFill>
                  <a:schemeClr val="bg1"/>
                </a:solidFill>
                <a:latin typeface="Antonio Ultra-Bold"/>
              </a:rPr>
              <a:t> del medio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ambiente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605EBF-22DA-F6DA-A51E-B68F39BB7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47" y="7023393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1A87A7E-AB29-A575-F387-6DE290369253}"/>
              </a:ext>
            </a:extLst>
          </p:cNvPr>
          <p:cNvSpPr txBox="1"/>
          <p:nvPr/>
        </p:nvSpPr>
        <p:spPr>
          <a:xfrm>
            <a:off x="609600" y="342900"/>
            <a:ext cx="10820400" cy="2024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8"/>
              </a:lnSpc>
            </a:pPr>
            <a:r>
              <a:rPr lang="en-US" sz="8000" dirty="0">
                <a:solidFill>
                  <a:srgbClr val="FF9B2C"/>
                </a:solidFill>
                <a:latin typeface="Antonio Ultra-Bold"/>
              </a:rPr>
              <a:t>CANALES DE DENUNCIA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6B09829-8CA7-E429-E081-D7A37F317387}"/>
              </a:ext>
            </a:extLst>
          </p:cNvPr>
          <p:cNvSpPr txBox="1"/>
          <p:nvPr/>
        </p:nvSpPr>
        <p:spPr>
          <a:xfrm>
            <a:off x="1524000" y="3086100"/>
            <a:ext cx="10210800" cy="4834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Canal de atención Bogotá te escucha - Línea 195.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Sistema de Quejas y Soluciones.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Defensor del Ciudadano.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Atención Telefónica. 601 324 100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Canal presencial y por escrito: en la Av. El Dorado No. 66 – 63.</a:t>
            </a: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Correo electrónico: sedintegra@educacionbogota.edu.co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89B5FF-F351-02BE-F914-79F2DA1117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15092" y="4434418"/>
            <a:ext cx="2686908" cy="18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4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6FD968-4F98-4AC5-B890-F4D84D535E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141" y="7135910"/>
            <a:ext cx="3947317" cy="263154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FD42893-B29A-F18B-FBF8-ADDBCE87A039}"/>
              </a:ext>
            </a:extLst>
          </p:cNvPr>
          <p:cNvSpPr txBox="1"/>
          <p:nvPr/>
        </p:nvSpPr>
        <p:spPr>
          <a:xfrm>
            <a:off x="381000" y="495300"/>
            <a:ext cx="67056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000" dirty="0">
                <a:solidFill>
                  <a:srgbClr val="FF9B2C"/>
                </a:solidFill>
                <a:latin typeface="Antonio Ultra-Bold"/>
              </a:rPr>
              <a:t>TU PUEDES SER PARTE DEL GRUPO DE GESTIÓN INTEGRA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DE14D92-88BA-6C14-E182-BA0431D9FDE4}"/>
              </a:ext>
            </a:extLst>
          </p:cNvPr>
          <p:cNvSpPr txBox="1"/>
          <p:nvPr/>
        </p:nvSpPr>
        <p:spPr>
          <a:xfrm>
            <a:off x="381000" y="3568485"/>
            <a:ext cx="6324600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algn="just">
              <a:lnSpc>
                <a:spcPts val="2940"/>
              </a:lnSpc>
              <a:buClr>
                <a:srgbClr val="FF9B2C"/>
              </a:buClr>
            </a:pPr>
            <a:r>
              <a:rPr lang="es-ES" sz="2500" b="1" dirty="0">
                <a:solidFill>
                  <a:schemeClr val="bg1"/>
                </a:solidFill>
                <a:latin typeface="Montserrat"/>
              </a:rPr>
              <a:t>Inscripciones a través de este enlace:  </a:t>
            </a:r>
            <a:r>
              <a:rPr lang="es-ES" sz="2500" dirty="0">
                <a:solidFill>
                  <a:schemeClr val="bg1"/>
                </a:solidFill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https://forms.office.com/r/HXya0c35rX</a:t>
            </a:r>
            <a:r>
              <a:rPr lang="es-ES" sz="2500" dirty="0">
                <a:solidFill>
                  <a:schemeClr val="bg1"/>
                </a:solidFill>
                <a:latin typeface="Montserrat"/>
              </a:rPr>
              <a:t>   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ts val="2940"/>
              </a:lnSpc>
              <a:buClr>
                <a:srgbClr val="FF9B2C"/>
              </a:buClr>
            </a:pPr>
            <a:r>
              <a:rPr lang="es-ES" sz="2500" b="1" dirty="0">
                <a:solidFill>
                  <a:schemeClr val="bg1"/>
                </a:solidFill>
                <a:latin typeface="Montserrat"/>
              </a:rPr>
              <a:t>Escribe al correo  electrónico</a:t>
            </a:r>
            <a:r>
              <a:rPr lang="es-ES" sz="2500" dirty="0">
                <a:solidFill>
                  <a:schemeClr val="bg1"/>
                </a:solidFill>
                <a:latin typeface="Montserrat"/>
              </a:rPr>
              <a:t>: sedintegra@educacionbogota.gov.co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98CBBC8-AF61-26F6-50A0-157703D08E4D}"/>
              </a:ext>
            </a:extLst>
          </p:cNvPr>
          <p:cNvSpPr txBox="1"/>
          <p:nvPr/>
        </p:nvSpPr>
        <p:spPr>
          <a:xfrm>
            <a:off x="7848602" y="876300"/>
            <a:ext cx="67056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000" dirty="0">
                <a:solidFill>
                  <a:srgbClr val="004AAD"/>
                </a:solidFill>
                <a:latin typeface="Antonio Ultra-Bold"/>
              </a:rPr>
              <a:t>PARA EVALUAR TÚ CONOCIMIENTO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5AA5DAF-3C51-AD7E-38EA-2FBFB35B6859}"/>
              </a:ext>
            </a:extLst>
          </p:cNvPr>
          <p:cNvSpPr txBox="1"/>
          <p:nvPr/>
        </p:nvSpPr>
        <p:spPr>
          <a:xfrm>
            <a:off x="7620000" y="3196588"/>
            <a:ext cx="63246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Ya tienes los conocimientos básicos de nuestro Código de integridad; ahora te invitamos  a diligenciar  el siguiente cuestionario: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" sz="2500" dirty="0">
                <a:solidFill>
                  <a:schemeClr val="bg1"/>
                </a:solidFill>
                <a:latin typeface="Montserrat"/>
              </a:rPr>
              <a:t>                  </a:t>
            </a:r>
            <a:r>
              <a:rPr lang="es-ES" sz="2500" dirty="0">
                <a:solidFill>
                  <a:schemeClr val="bg1"/>
                </a:solidFill>
                <a:latin typeface="Montserrat"/>
                <a:hlinkClick r:id="rId6"/>
              </a:rPr>
              <a:t>https://forms.office.com/r/AxHvNWrFdw</a:t>
            </a:r>
            <a:r>
              <a:rPr lang="es-ES" sz="2500" dirty="0">
                <a:solidFill>
                  <a:schemeClr val="bg1"/>
                </a:solidFill>
                <a:latin typeface="Montserrat"/>
              </a:rPr>
              <a:t> </a:t>
            </a: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chemeClr val="bg1"/>
              </a:solidFill>
              <a:latin typeface="Montserrat"/>
            </a:endParaRPr>
          </a:p>
          <a:p>
            <a:pPr marL="342900" indent="-342900" algn="just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EC5908-7F52-D4E9-3B45-F3E2BE37B3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862" y="7444588"/>
            <a:ext cx="1767543" cy="19023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704C7C-04D8-DB1C-6587-A4F613D160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13" y="7992538"/>
            <a:ext cx="1280495" cy="14181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788DD1-9FBA-B21B-79CF-0F314459C4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524" y="7395047"/>
            <a:ext cx="2405421" cy="9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6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590368FA-5842-1ABF-D7F9-0547030E1540}"/>
              </a:ext>
            </a:extLst>
          </p:cNvPr>
          <p:cNvSpPr txBox="1"/>
          <p:nvPr/>
        </p:nvSpPr>
        <p:spPr>
          <a:xfrm>
            <a:off x="-1219200" y="586557"/>
            <a:ext cx="176022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0000" dirty="0">
                <a:solidFill>
                  <a:schemeClr val="bg1"/>
                </a:solidFill>
                <a:latin typeface="Antonio Ultra-Bold"/>
              </a:rPr>
              <a:t>¡ACTUEMOS ACORDE A NUESTRO CÓDIGO DE INTEGRIDAD!</a:t>
            </a:r>
            <a:endParaRPr lang="es-CO" sz="10000" dirty="0">
              <a:solidFill>
                <a:schemeClr val="bg1"/>
              </a:solidFill>
              <a:latin typeface="Antonio Ultra-Bold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CB2664A-0192-5B34-BEF6-4844C0BB7CF3}"/>
              </a:ext>
            </a:extLst>
          </p:cNvPr>
          <p:cNvSpPr txBox="1"/>
          <p:nvPr/>
        </p:nvSpPr>
        <p:spPr>
          <a:xfrm>
            <a:off x="6019800" y="7265819"/>
            <a:ext cx="59605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2000" dirty="0">
                <a:solidFill>
                  <a:schemeClr val="bg1"/>
                </a:solidFill>
                <a:latin typeface="Antonio Ultra-Bold"/>
              </a:rPr>
              <a:t>GRACIAS</a:t>
            </a:r>
            <a:endParaRPr lang="es-CO" sz="12000" dirty="0">
              <a:solidFill>
                <a:schemeClr val="bg1"/>
              </a:solidFill>
              <a:latin typeface="Antonio Ultra-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EB97E8-E39A-C171-47DC-48217D1561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179719"/>
            <a:ext cx="92583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752600" y="723900"/>
            <a:ext cx="5181600" cy="9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FF9B2C"/>
                </a:solidFill>
                <a:latin typeface="Antonio Ultra-Bold"/>
              </a:rPr>
              <a:t>INTRODUCCIÓN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4C6CC5-0097-8017-CE52-CBCE7CFAB61C}"/>
              </a:ext>
            </a:extLst>
          </p:cNvPr>
          <p:cNvSpPr/>
          <p:nvPr/>
        </p:nvSpPr>
        <p:spPr>
          <a:xfrm>
            <a:off x="1066800" y="2042160"/>
            <a:ext cx="3697224" cy="3710940"/>
          </a:xfrm>
          <a:prstGeom prst="ellipse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DA55E9-AAB0-07D1-6F44-F8E78E312ABE}"/>
              </a:ext>
            </a:extLst>
          </p:cNvPr>
          <p:cNvSpPr/>
          <p:nvPr/>
        </p:nvSpPr>
        <p:spPr>
          <a:xfrm>
            <a:off x="2398776" y="2042160"/>
            <a:ext cx="3697224" cy="3710940"/>
          </a:xfrm>
          <a:prstGeom prst="ellipse">
            <a:avLst/>
          </a:prstGeom>
          <a:solidFill>
            <a:srgbClr val="FF9B2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CB5AA27-09BA-0C77-39F1-AA2F6A33ABCC}"/>
              </a:ext>
            </a:extLst>
          </p:cNvPr>
          <p:cNvSpPr txBox="1"/>
          <p:nvPr/>
        </p:nvSpPr>
        <p:spPr>
          <a:xfrm>
            <a:off x="6477000" y="2019300"/>
            <a:ext cx="107442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004AAD"/>
                </a:solidFill>
                <a:latin typeface="Montserrat" pitchFamily="2" charset="77"/>
              </a:rPr>
              <a:t>¿Alguna vez te has preguntado exactamente qué significa e implica ser servidor público?</a:t>
            </a:r>
          </a:p>
          <a:p>
            <a:endParaRPr lang="es-ES" sz="2800" dirty="0">
              <a:latin typeface="Montserrat" pitchFamily="2" charset="77"/>
            </a:endParaRPr>
          </a:p>
          <a:p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r>
              <a:rPr lang="es-ES" sz="2800" dirty="0">
                <a:solidFill>
                  <a:srgbClr val="004AAD"/>
                </a:solidFill>
                <a:latin typeface="Montserrat" pitchFamily="2" charset="77"/>
              </a:rPr>
              <a:t>Ser servidor público implica y requiere un comportamiento especial, un deber-ser particular, una manera específica de actuar bajo el sentido de lo público. </a:t>
            </a:r>
          </a:p>
          <a:p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r>
              <a:rPr lang="es-ES" sz="2800" dirty="0">
                <a:solidFill>
                  <a:srgbClr val="004AAD"/>
                </a:solidFill>
                <a:latin typeface="Montserrat" pitchFamily="2" charset="77"/>
              </a:rPr>
              <a:t>No es cualquier cosa.</a:t>
            </a:r>
          </a:p>
          <a:p>
            <a:endParaRPr lang="es-ES" sz="2800" dirty="0">
              <a:latin typeface="Montserrat" pitchFamily="2" charset="77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90B05FB-D121-2EB3-36A5-57BBADB3B197}"/>
              </a:ext>
            </a:extLst>
          </p:cNvPr>
          <p:cNvSpPr txBox="1"/>
          <p:nvPr/>
        </p:nvSpPr>
        <p:spPr>
          <a:xfrm>
            <a:off x="1524000" y="6515100"/>
            <a:ext cx="156210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100" b="1" dirty="0">
                <a:solidFill>
                  <a:srgbClr val="004AAD"/>
                </a:solidFill>
                <a:latin typeface="Montserrat" pitchFamily="2" charset="77"/>
              </a:rPr>
              <a:t>UN PROCESO DE CREACIÓN CONJUNTA </a:t>
            </a:r>
          </a:p>
          <a:p>
            <a:endParaRPr lang="es-ES" sz="2100" dirty="0">
              <a:solidFill>
                <a:srgbClr val="004AAD"/>
              </a:solidFill>
              <a:latin typeface="Montserrat" pitchFamily="2" charset="77"/>
            </a:endParaRPr>
          </a:p>
          <a:p>
            <a:r>
              <a:rPr lang="es-ES" sz="2100" dirty="0">
                <a:solidFill>
                  <a:srgbClr val="004AAD"/>
                </a:solidFill>
                <a:latin typeface="Montserrat" pitchFamily="2" charset="77"/>
              </a:rPr>
              <a:t>En la etapa investigativa de este proceso encontramos, de manera continua, la insistencia en la importancia de que </a:t>
            </a:r>
            <a:r>
              <a:rPr lang="es-ES" sz="2100" dirty="0">
                <a:solidFill>
                  <a:srgbClr val="FF9B2C"/>
                </a:solidFill>
                <a:latin typeface="Montserrat" pitchFamily="2" charset="77"/>
              </a:rPr>
              <a:t>el proceso de construcción del Código fuera participativo </a:t>
            </a:r>
            <a:r>
              <a:rPr lang="es-ES" sz="2100" dirty="0">
                <a:solidFill>
                  <a:srgbClr val="004AAD"/>
                </a:solidFill>
                <a:latin typeface="Montserrat" pitchFamily="2" charset="77"/>
              </a:rPr>
              <a:t>y acogiera tanto las opiniones de los servidores públicos, como las de los ciudadanos. </a:t>
            </a:r>
          </a:p>
          <a:p>
            <a:endParaRPr lang="es-ES" sz="2100" dirty="0">
              <a:solidFill>
                <a:srgbClr val="FF9B2C"/>
              </a:solidFill>
              <a:latin typeface="Montserrat" pitchFamily="2" charset="77"/>
            </a:endParaRPr>
          </a:p>
          <a:p>
            <a:r>
              <a:rPr lang="es-ES" sz="2100" dirty="0">
                <a:solidFill>
                  <a:srgbClr val="FF9B2C"/>
                </a:solidFill>
                <a:latin typeface="Montserrat" pitchFamily="2" charset="77"/>
              </a:rPr>
              <a:t>Más de 25,000 servidores públicos y ciudadanos votaron </a:t>
            </a:r>
            <a:r>
              <a:rPr lang="es-ES" sz="2100" dirty="0">
                <a:solidFill>
                  <a:srgbClr val="004AAD"/>
                </a:solidFill>
                <a:latin typeface="Montserrat" pitchFamily="2" charset="77"/>
              </a:rPr>
              <a:t>en buzones y plataformas web, </a:t>
            </a:r>
            <a:r>
              <a:rPr lang="es-ES" sz="2100" dirty="0">
                <a:solidFill>
                  <a:srgbClr val="FF9B2C"/>
                </a:solidFill>
                <a:latin typeface="Montserrat" pitchFamily="2" charset="77"/>
              </a:rPr>
              <a:t>para ayudarnos a identificar los cinco valores más importantes del servicio público.</a:t>
            </a:r>
          </a:p>
          <a:p>
            <a:endParaRPr lang="es-ES" sz="2100" dirty="0">
              <a:solidFill>
                <a:srgbClr val="004AAD"/>
              </a:solidFill>
              <a:latin typeface="Montserrat" pitchFamily="2" charset="77"/>
            </a:endParaRPr>
          </a:p>
          <a:p>
            <a:endParaRPr lang="es-ES" sz="21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731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981200" y="1104900"/>
            <a:ext cx="5181600" cy="9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FF9B2C"/>
                </a:solidFill>
                <a:latin typeface="Antonio Ultra-Bold"/>
              </a:rPr>
              <a:t>INTRODUCCIÓN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CB5AA27-09BA-0C77-39F1-AA2F6A33ABCC}"/>
              </a:ext>
            </a:extLst>
          </p:cNvPr>
          <p:cNvSpPr txBox="1"/>
          <p:nvPr/>
        </p:nvSpPr>
        <p:spPr>
          <a:xfrm>
            <a:off x="944880" y="2718792"/>
            <a:ext cx="90678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004AAD"/>
                </a:solidFill>
                <a:latin typeface="Montserrat" pitchFamily="2" charset="77"/>
              </a:rPr>
              <a:t>El código tiene tres elementos fundacionales :  </a:t>
            </a:r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r>
              <a:rPr lang="es-ES" sz="2800" b="1" dirty="0">
                <a:solidFill>
                  <a:srgbClr val="004AAD"/>
                </a:solidFill>
                <a:latin typeface="Montserrat" pitchFamily="2" charset="77"/>
              </a:rPr>
              <a:t>1. </a:t>
            </a:r>
            <a:r>
              <a:rPr lang="es-ES" sz="2800" dirty="0">
                <a:solidFill>
                  <a:srgbClr val="004AAD"/>
                </a:solidFill>
                <a:latin typeface="Montserrat" pitchFamily="2" charset="77"/>
              </a:rPr>
              <a:t>La construcción, aprobación e implementación de un Código- tipo de conducta único para el sector público Colombiano.</a:t>
            </a:r>
          </a:p>
          <a:p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r>
              <a:rPr lang="es-ES" sz="2800" b="1" dirty="0">
                <a:solidFill>
                  <a:srgbClr val="004AAD"/>
                </a:solidFill>
                <a:latin typeface="Montserrat" pitchFamily="2" charset="77"/>
              </a:rPr>
              <a:t>2. </a:t>
            </a:r>
            <a:r>
              <a:rPr lang="es-ES" sz="2800" dirty="0">
                <a:solidFill>
                  <a:srgbClr val="004AAD"/>
                </a:solidFill>
                <a:latin typeface="Montserrat" pitchFamily="2" charset="77"/>
              </a:rPr>
              <a:t>La construcción de un sistema de formación  e interiorización de los valores formulados en el código. </a:t>
            </a:r>
          </a:p>
          <a:p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r>
              <a:rPr lang="es-ES" sz="2800" b="1" dirty="0">
                <a:solidFill>
                  <a:srgbClr val="004AAD"/>
                </a:solidFill>
                <a:latin typeface="Montserrat" pitchFamily="2" charset="77"/>
              </a:rPr>
              <a:t>3. </a:t>
            </a:r>
            <a:r>
              <a:rPr lang="es-ES" sz="2800" dirty="0">
                <a:solidFill>
                  <a:srgbClr val="004AAD"/>
                </a:solidFill>
                <a:latin typeface="Montserrat" pitchFamily="2" charset="77"/>
              </a:rPr>
              <a:t>El establecimiento de un sistema de seguimiento y evaluación de la implementación del Código</a:t>
            </a:r>
          </a:p>
          <a:p>
            <a:endParaRPr lang="es-ES" sz="2800" dirty="0">
              <a:solidFill>
                <a:srgbClr val="004AAD"/>
              </a:solidFill>
              <a:latin typeface="Montserrat" pitchFamily="2" charset="77"/>
            </a:endParaRPr>
          </a:p>
          <a:p>
            <a:endParaRPr lang="es-ES" sz="2800" dirty="0"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78405F-F84B-BA0A-7CEA-1B1310CFFF7C}"/>
              </a:ext>
            </a:extLst>
          </p:cNvPr>
          <p:cNvSpPr/>
          <p:nvPr/>
        </p:nvSpPr>
        <p:spPr>
          <a:xfrm>
            <a:off x="10287000" y="2718792"/>
            <a:ext cx="2390910" cy="2078588"/>
          </a:xfrm>
          <a:prstGeom prst="rect">
            <a:avLst/>
          </a:prstGeom>
          <a:blipFill dpi="0" rotWithShape="1">
            <a:blip r:embed="rId3" cstate="email">
              <a:alphaModFix amt="3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E1FDE-A743-9C13-ECD8-48D365C33B49}"/>
              </a:ext>
            </a:extLst>
          </p:cNvPr>
          <p:cNvSpPr/>
          <p:nvPr/>
        </p:nvSpPr>
        <p:spPr>
          <a:xfrm rot="10800000">
            <a:off x="15392400" y="6423646"/>
            <a:ext cx="2390910" cy="2078588"/>
          </a:xfrm>
          <a:prstGeom prst="rect">
            <a:avLst/>
          </a:prstGeom>
          <a:blipFill dpi="0" rotWithShape="1">
            <a:blip r:embed="rId3" cstate="email">
              <a:alphaModFix amt="3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AAC52A0-B0D4-F45A-5410-9D25460EE1B7}"/>
              </a:ext>
            </a:extLst>
          </p:cNvPr>
          <p:cNvSpPr txBox="1"/>
          <p:nvPr/>
        </p:nvSpPr>
        <p:spPr>
          <a:xfrm>
            <a:off x="11006774" y="3758086"/>
            <a:ext cx="6314574" cy="3699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CO" sz="2400" b="1" dirty="0" err="1">
                <a:solidFill>
                  <a:srgbClr val="004AAD"/>
                </a:solidFill>
                <a:latin typeface="Montserrat"/>
              </a:rPr>
              <a:t>Decréto</a:t>
            </a:r>
            <a:r>
              <a:rPr lang="en-US" sz="2400" b="1" dirty="0">
                <a:solidFill>
                  <a:srgbClr val="004AAD"/>
                </a:solidFill>
                <a:latin typeface="Montserrat"/>
              </a:rPr>
              <a:t> 118 de 27 de </a:t>
            </a:r>
            <a:r>
              <a:rPr lang="en-US" sz="2400" b="1" dirty="0" err="1">
                <a:solidFill>
                  <a:srgbClr val="004AAD"/>
                </a:solidFill>
                <a:latin typeface="Montserrat"/>
              </a:rPr>
              <a:t>febrero</a:t>
            </a:r>
            <a:r>
              <a:rPr lang="en-US" sz="2400" b="1" dirty="0">
                <a:solidFill>
                  <a:srgbClr val="004AAD"/>
                </a:solidFill>
                <a:latin typeface="Montserrat"/>
              </a:rPr>
              <a:t> de 2018</a:t>
            </a:r>
          </a:p>
          <a:p>
            <a:pPr algn="ctr">
              <a:lnSpc>
                <a:spcPts val="2940"/>
              </a:lnSpc>
            </a:pPr>
            <a:endParaRPr lang="en-US" sz="2400" dirty="0">
              <a:solidFill>
                <a:srgbClr val="004AAD"/>
              </a:solidFill>
              <a:latin typeface="Montserrat"/>
            </a:endParaRPr>
          </a:p>
          <a:p>
            <a:pPr algn="ctr">
              <a:lnSpc>
                <a:spcPts val="2940"/>
              </a:lnSpc>
            </a:pPr>
            <a:r>
              <a:rPr lang="en-US" sz="2400" dirty="0">
                <a:solidFill>
                  <a:srgbClr val="004AAD"/>
                </a:solidFill>
                <a:latin typeface="Montserrat"/>
              </a:rPr>
              <a:t>“Por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el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cual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 se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adopta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el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 Código de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Integridad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 del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Servicio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Montserrat"/>
              </a:rPr>
              <a:t>Público</a:t>
            </a:r>
            <a:r>
              <a:rPr lang="en-US" sz="2400" dirty="0">
                <a:solidFill>
                  <a:srgbClr val="004AAD"/>
                </a:solidFill>
                <a:latin typeface="Montserrat"/>
              </a:rPr>
              <a:t>”</a:t>
            </a:r>
          </a:p>
          <a:p>
            <a:pPr algn="ctr">
              <a:lnSpc>
                <a:spcPts val="2940"/>
              </a:lnSpc>
            </a:pPr>
            <a:endParaRPr lang="en-US" sz="2400" dirty="0">
              <a:solidFill>
                <a:srgbClr val="004AAD"/>
              </a:solidFill>
              <a:latin typeface="Montserrat"/>
            </a:endParaRPr>
          </a:p>
          <a:p>
            <a:pPr algn="ctr"/>
            <a:endParaRPr lang="es-MX" sz="2400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940"/>
              </a:lnSpc>
            </a:pPr>
            <a:r>
              <a:rPr lang="es-MX" sz="2400" b="1" dirty="0">
                <a:solidFill>
                  <a:srgbClr val="004AAD"/>
                </a:solidFill>
                <a:latin typeface="Montserrat"/>
              </a:rPr>
              <a:t>Resolución 1533 de 23 agosto de 2018</a:t>
            </a:r>
          </a:p>
          <a:p>
            <a:pPr algn="ctr">
              <a:lnSpc>
                <a:spcPts val="2940"/>
              </a:lnSpc>
            </a:pPr>
            <a:r>
              <a:rPr lang="es-MX" sz="2400" dirty="0">
                <a:solidFill>
                  <a:srgbClr val="004AAD"/>
                </a:solidFill>
                <a:latin typeface="Montserrat"/>
              </a:rPr>
              <a:t>“ Por el cual se adopta el Código de integridad de la Secretaría de Educación del Distrito“  </a:t>
            </a:r>
            <a:endParaRPr lang="en-US" sz="2400" dirty="0">
              <a:solidFill>
                <a:srgbClr val="FF9B2C"/>
              </a:solidFill>
              <a:latin typeface="Montserrat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72D31E3-E9D4-94B8-925F-F7D9F98756AF}"/>
              </a:ext>
            </a:extLst>
          </p:cNvPr>
          <p:cNvCxnSpPr>
            <a:cxnSpLocks/>
          </p:cNvCxnSpPr>
          <p:nvPr/>
        </p:nvCxnSpPr>
        <p:spPr>
          <a:xfrm>
            <a:off x="10012680" y="2095522"/>
            <a:ext cx="0" cy="7086578"/>
          </a:xfrm>
          <a:prstGeom prst="line">
            <a:avLst/>
          </a:prstGeom>
          <a:ln w="38100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4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3128409" y="3287906"/>
            <a:ext cx="4455687" cy="31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PRIMER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HONESTIDAD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7515" y="4240968"/>
            <a:ext cx="7413536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_tradnl" sz="3100" dirty="0">
                <a:solidFill>
                  <a:srgbClr val="004AAD"/>
                </a:solidFill>
                <a:latin typeface="Montserrat"/>
              </a:rPr>
              <a:t>Actúo siempre con fundamento en la verdad, cumpliendo mis deberes con transparencia y rectitud, y siempre favoreciendo el interés general.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183" y="4643316"/>
            <a:ext cx="1727103" cy="1798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239000" y="1638300"/>
            <a:ext cx="10124079" cy="743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Siempre digo la verdad,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incluso cuando cometo errores, porque es humano cometerlos, pero no es correcto esconderlos.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004AAD"/>
                </a:solidFill>
                <a:latin typeface="Montserrat"/>
              </a:rPr>
              <a:t>Cuando tengo dudas respecto a la aplicación de mis deberes </a:t>
            </a:r>
            <a:r>
              <a:rPr lang="es-ES_tradnl" sz="2500" dirty="0">
                <a:solidFill>
                  <a:srgbClr val="FF9B2C"/>
                </a:solidFill>
                <a:latin typeface="Montserrat"/>
              </a:rPr>
              <a:t>busco orientación en las instancias pertinentes al interior de mi entidad.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Se vale no saberlo todo, y también se vale pedir ayuda.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Facilito el acceso a la información pública completa, veraz, oportuna.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 No le doy trato preferencial a personas cercanas para favorecerlos en un proceso en igualdad de condiciones.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Denuncio las faltas, delitos o violaciones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de derechos de los que tengo conocimiento en el ejercicio de mi cargo.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Apoyo y promuevo los espacios de participación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para que los ciudadanos hagan parte de la toma  de decisiones que los afecten relacionadas  con mi cargo o labor.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B23B9B4-A2F0-9B1A-AC10-0A68BE93B847}"/>
              </a:ext>
            </a:extLst>
          </p:cNvPr>
          <p:cNvSpPr txBox="1"/>
          <p:nvPr/>
        </p:nvSpPr>
        <p:spPr>
          <a:xfrm>
            <a:off x="1295400" y="5374585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Primer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Honestidad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DA3A93-B18D-9E90-F781-EF84D63E5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6" y="7040711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1646725" y="4604891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NO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961B5CA-23A3-07A5-586D-8A4F463A5D99}"/>
              </a:ext>
            </a:extLst>
          </p:cNvPr>
          <p:cNvSpPr txBox="1"/>
          <p:nvPr/>
        </p:nvSpPr>
        <p:spPr>
          <a:xfrm>
            <a:off x="685801" y="2095500"/>
            <a:ext cx="9448800" cy="5950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le doy trato preferencial a personas cercanas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para favorecerlos en un proceso en igualdad de condiciones.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acepto incentivos, favores, ni ningún otro tipo de beneficio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que me ofrezcan personas o grupos que estén interesados en un proceso de toma de decisiones.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uso recursos públicos para fines personales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relacionados con mi familia, mis estudios y mis pasatiempos (esto incluye el tiempo de mi jornada laboral, los elementos y bienes asignados para cumplir con mi labor, entre otros). 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endParaRPr lang="es-ES_tradnl" sz="2500" dirty="0">
              <a:solidFill>
                <a:srgbClr val="FF9B2C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v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No soy descuidado con la información a mi cargo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, ni con su gestión.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3805271-9208-1462-4661-B0AA828662F3}"/>
              </a:ext>
            </a:extLst>
          </p:cNvPr>
          <p:cNvSpPr txBox="1"/>
          <p:nvPr/>
        </p:nvSpPr>
        <p:spPr>
          <a:xfrm>
            <a:off x="11811000" y="5372100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Primer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Honestidad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286002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142019" y="1650692"/>
            <a:ext cx="6428468" cy="6668140"/>
          </a:xfrm>
          <a:prstGeom prst="rect">
            <a:avLst/>
          </a:prstGeom>
          <a:solidFill>
            <a:srgbClr val="FF9B2C"/>
          </a:solid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943" y="8686965"/>
            <a:ext cx="122046" cy="200900"/>
          </a:xfrm>
          <a:custGeom>
            <a:avLst/>
            <a:gdLst/>
            <a:ahLst/>
            <a:cxnLst/>
            <a:rect l="l" t="t" r="r" b="b"/>
            <a:pathLst>
              <a:path w="122046" h="200900">
                <a:moveTo>
                  <a:pt x="0" y="0"/>
                </a:moveTo>
                <a:lnTo>
                  <a:pt x="122046" y="0"/>
                </a:lnTo>
                <a:lnTo>
                  <a:pt x="122046" y="200899"/>
                </a:lnTo>
                <a:lnTo>
                  <a:pt x="0" y="20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3128409" y="3287906"/>
            <a:ext cx="4455687" cy="315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Antonio Ultra-Bold"/>
              </a:rPr>
              <a:t>SEGUNDO VALOR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4AAD"/>
              </a:solidFill>
              <a:latin typeface="Antonio Ultra-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1"/>
                </a:solidFill>
                <a:latin typeface="Antonio Ultra-Bold"/>
              </a:rPr>
              <a:t>RESPETO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24220" y="3655913"/>
            <a:ext cx="7651134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100" dirty="0">
                <a:solidFill>
                  <a:srgbClr val="004AAD"/>
                </a:solidFill>
                <a:latin typeface="Montserrat"/>
              </a:rPr>
              <a:t>Reconozco, valoro y trato de manera digna a todas las personas, con sus virtudes y defectos, sin importar su labor, su procedencia, títulos o cualquier condición.</a:t>
            </a:r>
            <a:endParaRPr lang="en-US" sz="3100" dirty="0">
              <a:solidFill>
                <a:srgbClr val="004AAD"/>
              </a:solidFill>
              <a:latin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C0C6F-2BDB-1A15-1B99-66DC37F4C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740" y="4287180"/>
            <a:ext cx="1727103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154742" y="4643908"/>
            <a:ext cx="66412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chemeClr val="bg1"/>
                </a:solidFill>
                <a:latin typeface="Antonio Ultra-Bold"/>
              </a:rPr>
              <a:t>LO QUE  </a:t>
            </a:r>
            <a:r>
              <a:rPr lang="en-US" sz="7000" u="sng" dirty="0">
                <a:solidFill>
                  <a:schemeClr val="bg1"/>
                </a:solidFill>
                <a:latin typeface="Antonio Ultra-Bold"/>
              </a:rPr>
              <a:t>SÍ</a:t>
            </a:r>
            <a:r>
              <a:rPr lang="en-US" sz="7000" dirty="0">
                <a:solidFill>
                  <a:schemeClr val="bg1"/>
                </a:solidFill>
                <a:latin typeface="Antonio Ultra-Bold"/>
              </a:rPr>
              <a:t> HAGO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CFDBDB-F2A2-E6AC-3F8E-C8ECA470F366}"/>
              </a:ext>
            </a:extLst>
          </p:cNvPr>
          <p:cNvSpPr txBox="1"/>
          <p:nvPr/>
        </p:nvSpPr>
        <p:spPr>
          <a:xfrm>
            <a:off x="7315200" y="2540223"/>
            <a:ext cx="10124079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Atiendo con amabilidad, igualdad y equidad a todas las personas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en cualquier situación a través de mis palabras, gestos y actitudes, sin importar su condición social, económica, religiosa, étnica o de cualquier otro orden. </a:t>
            </a:r>
            <a:br>
              <a:rPr lang="es-ES_tradnl" sz="2500" dirty="0">
                <a:solidFill>
                  <a:srgbClr val="004AAD"/>
                </a:solidFill>
                <a:latin typeface="Montserrat"/>
              </a:rPr>
            </a:br>
            <a:r>
              <a:rPr lang="es-ES_tradnl" sz="2500" dirty="0">
                <a:solidFill>
                  <a:srgbClr val="004AAD"/>
                </a:solidFill>
                <a:latin typeface="Montserrat"/>
              </a:rPr>
              <a:t>Soy amable todos los días, esa es la clave, siempre.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r>
              <a:rPr lang="es-ES_tradnl" sz="2500" dirty="0">
                <a:solidFill>
                  <a:srgbClr val="FF9B2C"/>
                </a:solidFill>
                <a:latin typeface="Montserrat"/>
              </a:rPr>
              <a:t>Estoy abierto(a) al diálogo y a la comprensión </a:t>
            </a:r>
            <a:r>
              <a:rPr lang="es-ES_tradnl" sz="2500" dirty="0">
                <a:solidFill>
                  <a:srgbClr val="004AAD"/>
                </a:solidFill>
                <a:latin typeface="Montserrat"/>
              </a:rPr>
              <a:t>a pesar de perspectivas y opiniones distintas a las mías. No hay nada que no se pueda solucionar hablando y escuchando al otro.</a:t>
            </a:r>
          </a:p>
          <a:p>
            <a:pPr marL="342900" indent="-342900">
              <a:lnSpc>
                <a:spcPts val="2940"/>
              </a:lnSpc>
              <a:buClr>
                <a:srgbClr val="FF9B2C"/>
              </a:buClr>
              <a:buFont typeface="Wingdings" pitchFamily="2" charset="77"/>
              <a:buChar char="ü"/>
            </a:pPr>
            <a:endParaRPr lang="es-ES_tradnl" sz="2500" dirty="0">
              <a:solidFill>
                <a:srgbClr val="004AAD"/>
              </a:solidFill>
              <a:latin typeface="Montserrat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5B111B4-E4CB-D886-2F4C-9FE28E98B76F}"/>
              </a:ext>
            </a:extLst>
          </p:cNvPr>
          <p:cNvSpPr txBox="1"/>
          <p:nvPr/>
        </p:nvSpPr>
        <p:spPr>
          <a:xfrm>
            <a:off x="1295400" y="5374585"/>
            <a:ext cx="5181600" cy="93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3600" dirty="0">
                <a:solidFill>
                  <a:schemeClr val="bg1"/>
                </a:solidFill>
                <a:latin typeface="Antonio Ultra-Bold"/>
              </a:rPr>
              <a:t>Segundo valor: </a:t>
            </a:r>
            <a:r>
              <a:rPr lang="en-US" sz="3600" dirty="0" err="1">
                <a:solidFill>
                  <a:schemeClr val="bg1"/>
                </a:solidFill>
                <a:latin typeface="Antonio Ultra-Bold"/>
              </a:rPr>
              <a:t>Respeto</a:t>
            </a:r>
            <a:endParaRPr lang="en-US" sz="3600" dirty="0">
              <a:solidFill>
                <a:schemeClr val="bg1"/>
              </a:solidFill>
              <a:latin typeface="Antonio Ultra-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AC1ED5-D5A7-0B1F-94F6-76A2A027D7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47" y="7023393"/>
            <a:ext cx="2201280" cy="14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3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5C56D-1B9D-42E4-8B70-3E2AB0FD61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49A0A9-5DCB-4D6B-B680-B83AF7478C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11D02F-8708-405A-BFE7-DBCD83F85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1842</Words>
  <Application>Microsoft Macintosh PowerPoint</Application>
  <PresentationFormat>Personalizado</PresentationFormat>
  <Paragraphs>219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Antonio Ultra-Bold</vt:lpstr>
      <vt:lpstr>Calibri</vt:lpstr>
      <vt:lpstr>Montserrat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tituto de la</dc:title>
  <dc:creator>ANDREA CATALINA FLOREZ PARRA</dc:creator>
  <cp:lastModifiedBy>Andrea Catalina Florez Parra</cp:lastModifiedBy>
  <cp:revision>51</cp:revision>
  <cp:lastPrinted>2024-03-27T14:42:43Z</cp:lastPrinted>
  <dcterms:created xsi:type="dcterms:W3CDTF">2006-08-16T00:00:00Z</dcterms:created>
  <dcterms:modified xsi:type="dcterms:W3CDTF">2024-04-18T23:00:40Z</dcterms:modified>
  <dc:identifier>DAF9MsmFoWA</dc:identifier>
</cp:coreProperties>
</file>