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487" r:id="rId2"/>
    <p:sldId id="468" r:id="rId3"/>
    <p:sldId id="489" r:id="rId4"/>
    <p:sldId id="481" r:id="rId5"/>
    <p:sldId id="488" r:id="rId6"/>
    <p:sldId id="495" r:id="rId7"/>
    <p:sldId id="490" r:id="rId8"/>
    <p:sldId id="491" r:id="rId9"/>
    <p:sldId id="492" r:id="rId10"/>
    <p:sldId id="493" r:id="rId11"/>
    <p:sldId id="482" r:id="rId12"/>
    <p:sldId id="494" r:id="rId13"/>
    <p:sldId id="25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300"/>
    <a:srgbClr val="0432FF"/>
    <a:srgbClr val="FF2F92"/>
    <a:srgbClr val="FF40FF"/>
    <a:srgbClr val="00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/>
    <p:restoredTop sz="81625"/>
  </p:normalViewPr>
  <p:slideViewPr>
    <p:cSldViewPr snapToGrid="0" snapToObjects="1">
      <p:cViewPr>
        <p:scale>
          <a:sx n="73" d="100"/>
          <a:sy n="73" d="100"/>
        </p:scale>
        <p:origin x="-102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CD83-4230-6644-96DA-6AC7DA587259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00B0D-6E5D-5442-9463-702A3C7A79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69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27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45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30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018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1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382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37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65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03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00B0D-6E5D-5442-9463-702A3C7A790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92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F25EED-1166-CA42-B8F1-1F4891EFB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2DC30B8-37EE-A044-8F1A-0DCD7920D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94A7DB-469B-5D4A-A292-3F415C67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3CAEC9-B191-B54C-B436-CB521F68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2E5B0C-4F5D-0640-BC7B-0A27C964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30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EC8788-A4FE-DB41-8E29-175924B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D1BDA14-A8F8-7E40-A134-6791EA242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830006-F793-5349-9592-A8B0E312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D1EB21-1216-2A41-8555-0AEC5BFD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2AC77C-3EE0-6640-8F17-50AB6224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13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B903913-9ED0-9642-9882-429290CCB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CE0D9D-C5DB-654D-B732-905EBD1B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14B546-5E13-5F48-86AE-DAB142EC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026E8F9-0C4F-AA49-B50C-D35A8313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792378-A00B-C948-A074-0BA3D0A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5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E0A570-9531-8549-B9DA-180922D5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16456B-7DDC-4045-B503-53C65EF85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B7679B-7715-C149-8A48-BB1E321A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10EC66-5486-1F49-A435-0494D2DD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33752C-BB20-2C46-9E3F-771CB0B2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51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63650-B12F-1342-88C7-4802ABED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AD726B7-0A04-3546-9328-264E2ADB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61CE3B-70D3-A445-B2F8-BDC1C57C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0F6694-B7AB-D940-BDC8-1D056FD7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6E3E7A-4E96-4940-8C19-4638CBDC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01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860987-54D5-124E-823B-2AF4D4B3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68329D-13FC-204D-AAEC-F83EF255C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4E31E3-7DF7-144F-9A9B-A8517EC05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870D52-52C9-E14A-90BF-CB918AE3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914B6C8-D7C5-C64B-98F3-34123332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6E2FAF-F3BC-9F46-96B1-5AF1E6A0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77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A16FA6-F052-954D-AE15-D47EB9FB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54CEAA-C7E2-DB44-A77E-EC5797585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5786CEE-6C66-B043-A55B-13ACF0479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714B419-DA24-B64F-BE9A-A1346A6C5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BFD39CD-D1E4-024B-9A61-FAF20AA70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324F98A-0FE6-214B-A9FA-125174C7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2C04163-F05A-7249-9939-1BDB5D8F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9BA6FB5-95D8-3C4A-8C76-6EA6A936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49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7ED563-FF97-2048-A397-1E861BD13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22E3E1F-5D99-1440-9D3B-61FAC223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34688B8-EA4A-A345-8165-A0D9B573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5782DF-7EDF-3544-9D56-A6BE4FDC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7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E82CD8A-8845-9D4C-9240-92E3083A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2F0DF13-13B3-5246-AA97-819C270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CD80A7D-3636-724A-8ACE-EEBA6888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76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0A48C2-DA99-8441-8FF9-D3E4DFD3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872146-1968-D946-8C1D-ABD569458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2EDE91-B52C-1749-97AE-D05A471DC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3D85F3D-C2F6-0B4A-B8B4-037BC005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C368CA1-3EBF-C44B-A042-7A59F874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A4D3FF7-A6F0-D641-9396-3C3E2839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32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BD720-89E9-D746-8397-5838D50A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9863EAD-3CA5-8443-9AE6-343675094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E76EDF-7AF0-104F-ACB1-5356B2F58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973C20A-1964-FB47-8BEB-A3FE0014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77576CB-9900-B04D-B139-4989C3F8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B54FA9-12F4-3448-92C1-60C0995E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749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F7BCCF9-F9D6-6347-B9EA-69399C82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7EC418-5666-CD41-80EB-59663C1A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21960A-D6C9-6B4A-B5E4-349368BF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78B6-AD6D-0A44-9C00-024C601BEA9B}" type="datetimeFigureOut">
              <a:rPr lang="es-CO" smtClean="0"/>
              <a:t>02/04/2020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B88D0B-6A5D-C248-965B-448C2DA1A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3638AA-09E1-174A-AF2E-7357D4409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EE79-3F2F-0249-BE62-55D1653AC5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49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mailto:reportedeactividades@educacionbogota.gov.co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hyperlink" Target="http://encuestased.educacionbogota.edu.co/index.php/398582?lang=e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6EC8563-FB15-7C4D-A78A-AF0CD047A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750"/>
          <a:stretch/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76BFBDD-7C7A-074E-8E25-BE9F84F8B6BC}"/>
              </a:ext>
            </a:extLst>
          </p:cNvPr>
          <p:cNvSpPr/>
          <p:nvPr/>
        </p:nvSpPr>
        <p:spPr>
          <a:xfrm>
            <a:off x="299568" y="3092668"/>
            <a:ext cx="705141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Instructivo</a:t>
            </a:r>
            <a:r>
              <a:rPr lang="es-ES" sz="36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 </a:t>
            </a:r>
          </a:p>
          <a:p>
            <a:pPr algn="ctr"/>
            <a:r>
              <a:rPr lang="es-ES" sz="3600" b="1" dirty="0">
                <a:solidFill>
                  <a:schemeClr val="bg1"/>
                </a:solidFill>
                <a:latin typeface="Abadi MT Condensed Extra Bold" panose="020B0306030101010103" pitchFamily="34" charset="77"/>
                <a:ea typeface="Arial Rounded MT Bold" charset="0"/>
                <a:cs typeface="Arial Rounded MT Bold" charset="0"/>
              </a:rPr>
              <a:t>Reporte de Seguimiento a Actividades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0DCB897-78C5-5C45-9C15-EC3E7EAE6C87}"/>
              </a:ext>
            </a:extLst>
          </p:cNvPr>
          <p:cNvSpPr/>
          <p:nvPr/>
        </p:nvSpPr>
        <p:spPr>
          <a:xfrm>
            <a:off x="611086" y="4659863"/>
            <a:ext cx="58314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Subsecretaria de Gestión Institucional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36297A8-FAE5-A449-B98C-45ACDB84D71A}"/>
              </a:ext>
            </a:extLst>
          </p:cNvPr>
          <p:cNvSpPr/>
          <p:nvPr/>
        </p:nvSpPr>
        <p:spPr>
          <a:xfrm>
            <a:off x="641566" y="5331445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Abril 2 de 2020</a:t>
            </a:r>
          </a:p>
        </p:txBody>
      </p:sp>
    </p:spTree>
    <p:extLst>
      <p:ext uri="{BB962C8B-B14F-4D97-AF65-F5344CB8AC3E}">
        <p14:creationId xmlns:p14="http://schemas.microsoft.com/office/powerpoint/2010/main" val="236333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54100" y="53307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11281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283803" y="1137030"/>
            <a:ext cx="11310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marL="457200" indent="-457200" algn="just">
              <a:buFont typeface="+mj-lt"/>
              <a:buAutoNum type="arabicPeriod" startAt="9"/>
            </a:pPr>
            <a:r>
              <a:rPr lang="es-ES" sz="2400" b="1" dirty="0"/>
              <a:t>Qué aprendizajes y logros tuvo el día de hoy desarrollando las actividades de trabajo en casa?: </a:t>
            </a:r>
            <a:r>
              <a:rPr lang="es-ES" sz="2400" dirty="0"/>
              <a:t> Describa los conocimientos, habilidades, nuevas formas de hacer las cosas, lecciones aprendidas, buenas prácticas y resultados exitosos alcanzados durante el desarrollo de las actividades de trabajo en casa.</a:t>
            </a:r>
          </a:p>
          <a:p>
            <a:pPr algn="just"/>
            <a:endParaRPr lang="es-ES" sz="2400" dirty="0"/>
          </a:p>
          <a:p>
            <a:pPr lvl="1" algn="just"/>
            <a:r>
              <a:rPr lang="es-ES" sz="2400" dirty="0"/>
              <a:t>Así mismo puede expresar emociones o situaciones de su cotidianidad que hayan mejorado, a través de esta práctica.</a:t>
            </a:r>
          </a:p>
          <a:p>
            <a:pPr marL="457200" indent="-457200" algn="just">
              <a:buFont typeface="+mj-lt"/>
              <a:buAutoNum type="arabicPeriod" startAt="9"/>
            </a:pPr>
            <a:endParaRPr lang="es-ES" sz="24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B89CADF-56D8-E945-B1C8-F67A36BBD99A}"/>
              </a:ext>
            </a:extLst>
          </p:cNvPr>
          <p:cNvGrpSpPr/>
          <p:nvPr/>
        </p:nvGrpSpPr>
        <p:grpSpPr>
          <a:xfrm>
            <a:off x="834988" y="4553350"/>
            <a:ext cx="10759803" cy="1675796"/>
            <a:chOff x="439420" y="717247"/>
            <a:chExt cx="10759803" cy="1117615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CD5C2ED1-8E92-B542-9FB6-ED55BAFE91F6}"/>
                </a:ext>
              </a:extLst>
            </p:cNvPr>
            <p:cNvSpPr/>
            <p:nvPr/>
          </p:nvSpPr>
          <p:spPr>
            <a:xfrm>
              <a:off x="439420" y="717247"/>
              <a:ext cx="10759803" cy="554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O" sz="2400" dirty="0"/>
                <a:t>Una vez finalice el diligencimiento de cada unos de los items del reporte deberá dar clic en el link: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126C33E5-66F1-2247-A4AC-26EB0DF08399}"/>
                </a:ext>
              </a:extLst>
            </p:cNvPr>
            <p:cNvSpPr txBox="1"/>
            <p:nvPr/>
          </p:nvSpPr>
          <p:spPr>
            <a:xfrm>
              <a:off x="4250145" y="1485918"/>
              <a:ext cx="2500449" cy="3489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O" sz="2800" dirty="0"/>
                <a:t>Enviar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13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F38BE2A-19FF-2443-8DBE-7D73B6033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FE6CF78-7548-6A4A-A9C3-28805055734A}"/>
              </a:ext>
            </a:extLst>
          </p:cNvPr>
          <p:cNvSpPr txBox="1"/>
          <p:nvPr/>
        </p:nvSpPr>
        <p:spPr>
          <a:xfrm>
            <a:off x="1054100" y="211793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Seguimiento al reporte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F3BA9549-EAE1-B44B-8AF3-5C9027EA65B9}"/>
              </a:ext>
            </a:extLst>
          </p:cNvPr>
          <p:cNvCxnSpPr/>
          <p:nvPr/>
        </p:nvCxnSpPr>
        <p:spPr>
          <a:xfrm>
            <a:off x="1073150" y="986493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 CuadroTexto">
            <a:extLst>
              <a:ext uri="{FF2B5EF4-FFF2-40B4-BE49-F238E27FC236}">
                <a16:creationId xmlns:a16="http://schemas.microsoft.com/office/drawing/2014/main" xmlns="" id="{F9721382-27E2-E04A-8BE3-EB26837F340D}"/>
              </a:ext>
            </a:extLst>
          </p:cNvPr>
          <p:cNvSpPr txBox="1"/>
          <p:nvPr/>
        </p:nvSpPr>
        <p:spPr>
          <a:xfrm>
            <a:off x="271446" y="716896"/>
            <a:ext cx="113109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algn="just"/>
            <a:r>
              <a:rPr lang="es-ES" sz="2400" dirty="0"/>
              <a:t>A cada Jefe de dependencia, Director Local, Rector de la IED y supervisor, le será remitido un informe  consolidado  de los reportes diligenciados por sus funcionarios y contratistas de los cuales son supervisores, así: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Lunes: les llegará el informe correspondiente a los días miércoles al viernes de la semana anterior.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Miércoles: les llegará el informe correspondiente a los días lunes y martes de la semana vigente.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Este informe le servirá de insumo al jefe de dependencia, Director Local, Rector de la IED y supervisor, para la toma de decisiones, implementación de acciones de mejora o  adecuaciones organizacionales que se requieran en el marco de la medida de trabajo en casa.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1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2"/>
    </mc:Choice>
    <mc:Fallback xmlns="">
      <p:transition spd="slow" advTm="321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F38BE2A-19FF-2443-8DBE-7D73B6033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6" name="1 CuadroTexto">
            <a:extLst>
              <a:ext uri="{FF2B5EF4-FFF2-40B4-BE49-F238E27FC236}">
                <a16:creationId xmlns:a16="http://schemas.microsoft.com/office/drawing/2014/main" xmlns="" id="{F9721382-27E2-E04A-8BE3-EB26837F340D}"/>
              </a:ext>
            </a:extLst>
          </p:cNvPr>
          <p:cNvSpPr txBox="1"/>
          <p:nvPr/>
        </p:nvSpPr>
        <p:spPr>
          <a:xfrm>
            <a:off x="1298233" y="1828244"/>
            <a:ext cx="9801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Si tiene dudas o presenta inconvenientes para el diligenciamiento del Reporte Seguimiento de Actividades, contactarse al correo electrónico: 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>
                <a:hlinkClick r:id="rId5"/>
              </a:rPr>
              <a:t>reportedeactividades@educacionbogota.gov.co</a:t>
            </a:r>
            <a:endParaRPr lang="es-ES" sz="2800" dirty="0"/>
          </a:p>
          <a:p>
            <a:pPr algn="ctr"/>
            <a:endParaRPr lang="es-E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82"/>
    </mc:Choice>
    <mc:Fallback xmlns="">
      <p:transition spd="slow" advTm="321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DD526C-000B-1942-980C-FB072814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020B55-7D6B-FC4B-B047-0EF81AAE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A7BEE60-5267-8A45-A5D7-4D90C64966D6}"/>
              </a:ext>
            </a:extLst>
          </p:cNvPr>
          <p:cNvSpPr txBox="1"/>
          <p:nvPr/>
        </p:nvSpPr>
        <p:spPr>
          <a:xfrm>
            <a:off x="1054099" y="533070"/>
            <a:ext cx="7942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Reporte de Seguimiento a Actividades</a:t>
            </a:r>
          </a:p>
          <a:p>
            <a:endParaRPr lang="es-ES_tradnl" sz="35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4F15C965-F357-2641-996A-FE1F134A59D8}"/>
              </a:ext>
            </a:extLst>
          </p:cNvPr>
          <p:cNvCxnSpPr/>
          <p:nvPr/>
        </p:nvCxnSpPr>
        <p:spPr>
          <a:xfrm>
            <a:off x="1073150" y="11771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71392EDC-EC99-074A-A752-96CEAFE1A93D}"/>
              </a:ext>
            </a:extLst>
          </p:cNvPr>
          <p:cNvSpPr txBox="1"/>
          <p:nvPr/>
        </p:nvSpPr>
        <p:spPr>
          <a:xfrm>
            <a:off x="1351213" y="1644445"/>
            <a:ext cx="85230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El objetivo de este aplicativo es reportar diariamente, durante el periodo de trabajo en casa, los avances en cada uno de los acuerdos suscritos entre el funcionario y su superior inmediato, y entre el contratista y su supervisor, de acuerdo con las funciones asociadas a su cargo o las obligaciones pactadas contractualmente. </a:t>
            </a:r>
            <a:endParaRPr lang="es-CO" sz="2800" b="1" dirty="0"/>
          </a:p>
          <a:p>
            <a:pPr algn="ctr"/>
            <a:endParaRPr lang="es-CO" sz="2800" dirty="0"/>
          </a:p>
          <a:p>
            <a:pPr algn="ctr"/>
            <a:r>
              <a:rPr lang="es-CO" sz="2800" dirty="0"/>
              <a:t>Este reporte debe ser diligenciado por los funcionarios públicos del Nivel Central, Local e Institucional de la Secretaría, así como por los contratistas.</a:t>
            </a:r>
          </a:p>
        </p:txBody>
      </p:sp>
    </p:spTree>
    <p:extLst>
      <p:ext uri="{BB962C8B-B14F-4D97-AF65-F5344CB8AC3E}">
        <p14:creationId xmlns:p14="http://schemas.microsoft.com/office/powerpoint/2010/main" val="175031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4294D27E-EAC7-B84B-81BD-431425ECF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B8D920F3-C65E-0C47-9F66-6065D8AC9A20}"/>
              </a:ext>
            </a:extLst>
          </p:cNvPr>
          <p:cNvGrpSpPr/>
          <p:nvPr/>
        </p:nvGrpSpPr>
        <p:grpSpPr>
          <a:xfrm>
            <a:off x="688340" y="1440567"/>
            <a:ext cx="2962886" cy="3714733"/>
            <a:chOff x="688340" y="2661480"/>
            <a:chExt cx="2622486" cy="2746893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E5A8D745-8C16-C648-BC0D-CE31E5141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" y="2661480"/>
              <a:ext cx="2622486" cy="274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28044394-E604-884F-84DF-55922D2EE347}"/>
                </a:ext>
              </a:extLst>
            </p:cNvPr>
            <p:cNvSpPr/>
            <p:nvPr/>
          </p:nvSpPr>
          <p:spPr>
            <a:xfrm>
              <a:off x="779780" y="3126985"/>
              <a:ext cx="2466704" cy="1780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2400" dirty="0"/>
                <a:t>1. El reporte debe ser diligenciado </a:t>
              </a:r>
              <a:r>
                <a:rPr lang="es-ES" sz="2400" b="1" dirty="0"/>
                <a:t>diariamente</a:t>
              </a:r>
              <a:r>
                <a:rPr lang="es-ES" sz="2400" dirty="0"/>
                <a:t> por cada funcionario o contratista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DF3B758-6F06-054D-80EA-8BFBBA3C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3" y="1176380"/>
            <a:ext cx="3138576" cy="414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004A80B8-59B8-5D43-8302-38B9B9A6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57" y="1050989"/>
            <a:ext cx="2962247" cy="43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81DB8DE5-6442-7547-B40E-BA37B6FE87C3}"/>
              </a:ext>
            </a:extLst>
          </p:cNvPr>
          <p:cNvSpPr/>
          <p:nvPr/>
        </p:nvSpPr>
        <p:spPr>
          <a:xfrm>
            <a:off x="4470444" y="1929009"/>
            <a:ext cx="2786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2. Es un instrumento de seguimiento a la gestión, durante el trabajo en casa.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5940AD5D-05EF-5349-8F35-ADFCD88123D1}"/>
              </a:ext>
            </a:extLst>
          </p:cNvPr>
          <p:cNvSpPr/>
          <p:nvPr/>
        </p:nvSpPr>
        <p:spPr>
          <a:xfrm>
            <a:off x="8276377" y="1738985"/>
            <a:ext cx="2634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3. Cada Jefe de dependencia, Director Local, Rector de la IED o supervisor, deberá controlar y hacer seguimiento para que todos los funcionarios a su cargo y contratistas que supervise, diligencien diariamente el reporte de seguimiento a actividades.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76749097-016A-2246-AF0B-93082318FA99}"/>
              </a:ext>
            </a:extLst>
          </p:cNvPr>
          <p:cNvSpPr txBox="1"/>
          <p:nvPr/>
        </p:nvSpPr>
        <p:spPr>
          <a:xfrm>
            <a:off x="1054100" y="53307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Tenga en cuenta que: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80A9550B-AC76-874D-975E-E1B84E61F7A1}"/>
              </a:ext>
            </a:extLst>
          </p:cNvPr>
          <p:cNvCxnSpPr/>
          <p:nvPr/>
        </p:nvCxnSpPr>
        <p:spPr>
          <a:xfrm>
            <a:off x="1073150" y="1177138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07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82"/>
    </mc:Choice>
    <mc:Fallback xmlns="">
      <p:transition spd="slow" advTm="232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8" name="1 CuadroTexto">
            <a:extLst>
              <a:ext uri="{FF2B5EF4-FFF2-40B4-BE49-F238E27FC236}">
                <a16:creationId xmlns:a16="http://schemas.microsoft.com/office/drawing/2014/main" xmlns="" id="{635758D6-2271-874C-AC74-DA958526DA47}"/>
              </a:ext>
            </a:extLst>
          </p:cNvPr>
          <p:cNvSpPr txBox="1"/>
          <p:nvPr/>
        </p:nvSpPr>
        <p:spPr>
          <a:xfrm>
            <a:off x="283803" y="1322385"/>
            <a:ext cx="11310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Para acceder al reporte, debe seleccionar el enlace recibido en su correo electrónico a través de Prensa Sed, medios alternos de comunicación o dando clic aquí  	</a:t>
            </a:r>
          </a:p>
          <a:p>
            <a:pPr algn="just"/>
            <a:r>
              <a:rPr lang="es-ES" sz="2400" dirty="0"/>
              <a:t>			</a:t>
            </a:r>
          </a:p>
          <a:p>
            <a:pPr algn="ctr"/>
            <a:r>
              <a:rPr lang="es-ES" sz="2400" dirty="0">
                <a:hlinkClick r:id="rId5"/>
              </a:rPr>
              <a:t>http://encuestased.educacionbogota.edu.co/index.php/398582?lang=es</a:t>
            </a:r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Número de identificación</a:t>
            </a:r>
            <a:r>
              <a:rPr lang="es-ES" sz="2400" dirty="0"/>
              <a:t>: una vez ingrese al reporte, deberá autenticarse con su número de documento de identidad. Digite el número sin puntos, comas o espacios y de clic en continuar.</a:t>
            </a:r>
          </a:p>
          <a:p>
            <a:pPr algn="just"/>
            <a:endParaRPr lang="es-ES" sz="24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54100" y="53307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1307770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áfico 8" descr="Mano con dedo índice apuntando a la derecha">
            <a:extLst>
              <a:ext uri="{FF2B5EF4-FFF2-40B4-BE49-F238E27FC236}">
                <a16:creationId xmlns:a16="http://schemas.microsoft.com/office/drawing/2014/main" xmlns="" id="{0FC83ED8-405D-9E4A-B160-74939ED8B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9558951" y="1710734"/>
            <a:ext cx="630597" cy="6305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5B8EE00-E97B-BD4A-AEA9-289E0D94E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848" y="4201861"/>
            <a:ext cx="5572897" cy="2138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0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73150" y="132712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695657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283805" y="692178"/>
            <a:ext cx="113109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/>
              <a:t>Una vez autenticado, automáticamente quedarán registrados los siguientes campos:</a:t>
            </a:r>
          </a:p>
          <a:p>
            <a:pPr algn="just"/>
            <a:endParaRPr lang="es-ES" sz="2200" dirty="0"/>
          </a:p>
          <a:p>
            <a:pPr algn="just"/>
            <a:r>
              <a:rPr lang="es-ES" sz="2200" b="1" dirty="0"/>
              <a:t>1. Fecha de reporte de actividades: </a:t>
            </a:r>
            <a:r>
              <a:rPr lang="es-ES" sz="2200" dirty="0"/>
              <a:t>Aparecerá la fecha en la que se encuentra diligenciando el reporte.</a:t>
            </a:r>
          </a:p>
          <a:p>
            <a:pPr lvl="1" algn="just"/>
            <a:endParaRPr lang="es-ES" sz="2200" dirty="0"/>
          </a:p>
          <a:p>
            <a:pPr lvl="1" algn="just"/>
            <a:r>
              <a:rPr lang="es-ES" sz="2200" b="1" dirty="0">
                <a:solidFill>
                  <a:srgbClr val="FF0000"/>
                </a:solidFill>
              </a:rPr>
              <a:t>Es importante tener en cuenta que el reporte tendrá la siguiente franja para su diligenciamiento:</a:t>
            </a:r>
          </a:p>
          <a:p>
            <a:pPr lvl="1" algn="just"/>
            <a:r>
              <a:rPr lang="es-ES" sz="2200" dirty="0"/>
              <a:t>			</a:t>
            </a:r>
            <a:r>
              <a:rPr lang="es-ES" sz="2200" b="1" dirty="0">
                <a:solidFill>
                  <a:srgbClr val="FF0000"/>
                </a:solidFill>
              </a:rPr>
              <a:t>1:00 p.m. del día hábil del reporte hasta las 12:59 pm del día siguiente</a:t>
            </a:r>
            <a:r>
              <a:rPr lang="es-ES" sz="2200" dirty="0"/>
              <a:t>.</a:t>
            </a:r>
          </a:p>
          <a:p>
            <a:pPr lvl="1" algn="just"/>
            <a:endParaRPr lang="es-ES" sz="2200" dirty="0"/>
          </a:p>
          <a:p>
            <a:pPr lvl="1" algn="just"/>
            <a:r>
              <a:rPr lang="es-ES" sz="2200" dirty="0"/>
              <a:t>Esta ampliación de plazo, se otorga con el fin que todos los funcionarios públicos (administrativos) y contratistas de la SED tengan oportunidad de realizar el reporte, en caso que se hayan presentado inconvenientes para hacerlo dentro del mismo día.</a:t>
            </a:r>
          </a:p>
          <a:p>
            <a:pPr lvl="1" algn="just"/>
            <a:endParaRPr lang="es-ES" sz="2200" dirty="0"/>
          </a:p>
          <a:p>
            <a:pPr lvl="1" algn="just"/>
            <a:r>
              <a:rPr lang="es-ES" sz="2200" dirty="0"/>
              <a:t>Recuerde, </a:t>
            </a:r>
            <a:r>
              <a:rPr lang="es-ES" sz="2200" b="1" dirty="0"/>
              <a:t>el sistema sólo admite un único reporte diario, </a:t>
            </a:r>
            <a:r>
              <a:rPr lang="es-ES" sz="2200" dirty="0"/>
              <a:t>es decir solo podrán realizar un solo registro durante la franja horaria definida y no se podrá diligenciar reportes de días anteriores.</a:t>
            </a:r>
          </a:p>
          <a:p>
            <a:pPr lvl="1" algn="just"/>
            <a:endParaRPr lang="es-E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8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73150" y="37985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942795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259092" y="1248232"/>
            <a:ext cx="11310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/>
              <a:t>Una vez autenticado, automáticamente quedarán registrados los siguientes campos:</a:t>
            </a:r>
          </a:p>
          <a:p>
            <a:pPr lvl="1" algn="just"/>
            <a:endParaRPr lang="es-ES" sz="2200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s-ES" sz="2200" b="1" dirty="0"/>
              <a:t>Nombres y apellidos: </a:t>
            </a:r>
            <a:r>
              <a:rPr lang="es-ES" sz="2200" dirty="0"/>
              <a:t>En este campo se encuentran diligenciados sus nombres y apellidos registrados ante la Secretaria de Educación.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s-ES" sz="2200" b="1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s-ES" sz="2200" b="1" dirty="0"/>
              <a:t>Correo electrónico: </a:t>
            </a:r>
            <a:r>
              <a:rPr lang="es-ES" sz="2200" dirty="0"/>
              <a:t>En este campo se encuentra el correo electrónico que le ha sido asignado por la secretaria de educación, en caso de los funcionarios administrativos o el correo electrónico proporcionado al momento de suscripción del contrato, en caso de los contratistas</a:t>
            </a:r>
            <a:endParaRPr lang="es-ES" sz="2200" b="1" dirty="0"/>
          </a:p>
          <a:p>
            <a:pPr algn="just"/>
            <a:endParaRPr lang="es-ES" sz="2200" dirty="0"/>
          </a:p>
          <a:p>
            <a:pPr algn="just"/>
            <a:r>
              <a:rPr lang="es-ES" sz="2200" dirty="0"/>
              <a:t>	Verifique que coincidan con sus datos y se encuentren correctamente diligenciados. </a:t>
            </a:r>
          </a:p>
          <a:p>
            <a:pPr algn="just"/>
            <a:endParaRPr lang="es-ES" sz="2200" dirty="0"/>
          </a:p>
          <a:p>
            <a:pPr lvl="1" algn="just"/>
            <a:endParaRPr lang="es-E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22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54100" y="100582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695663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333230" y="731524"/>
            <a:ext cx="113109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partir de este momento iniciará el diligenciamiento del reporte, seleccionando o dando respuesta a los siguientes ítems:</a:t>
            </a:r>
          </a:p>
          <a:p>
            <a:pPr algn="just"/>
            <a:endParaRPr lang="es-ES" sz="2400" dirty="0"/>
          </a:p>
          <a:p>
            <a:pPr marL="457200" indent="-457200" algn="just">
              <a:buFont typeface="+mj-lt"/>
              <a:buAutoNum type="arabicPeriod" startAt="4"/>
            </a:pPr>
            <a:r>
              <a:rPr lang="es-ES" sz="2400" b="1" dirty="0"/>
              <a:t>Ubicación: </a:t>
            </a:r>
            <a:r>
              <a:rPr lang="es-ES" sz="2400" dirty="0"/>
              <a:t>Seleccione el sitio de ubicación del cargo o desarrollo de obligaciones contractuales, de acuerdo a los niveles de prestación del servicio educativo de la SED: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s-ES" sz="2400" dirty="0"/>
              <a:t>Nivel Central o Local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s-ES" sz="2400" dirty="0"/>
              <a:t>Colegios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 algn="just">
              <a:buFont typeface="+mj-lt"/>
              <a:buAutoNum type="arabicPeriod" startAt="5"/>
            </a:pPr>
            <a:r>
              <a:rPr lang="es-ES" sz="2400" b="1" dirty="0"/>
              <a:t>Dependencia a la cual se encuentra adscrito:</a:t>
            </a:r>
            <a:r>
              <a:rPr lang="es-ES" sz="2400" dirty="0"/>
              <a:t> Dependiendo de la selección anterior,  se muestra una lista desplegable y deberá seleccionar el centro de trabajo en el que desempeña las funciones del cargo o desarrolla  las obligaciones contractuales.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s-ES" sz="2400" dirty="0"/>
          </a:p>
          <a:p>
            <a:pPr marL="457200" indent="-457200" algn="just">
              <a:buFont typeface="+mj-lt"/>
              <a:buAutoNum type="arabicPeriod" startAt="5"/>
            </a:pPr>
            <a:r>
              <a:rPr lang="es-ES" sz="2400" b="1" dirty="0"/>
              <a:t>Tipo de vinculación: </a:t>
            </a:r>
            <a:r>
              <a:rPr lang="es-ES" sz="2400" dirty="0"/>
              <a:t>Seleccione la relación laboral que actualmente tiene con la Secretaría de Educación del Distrito: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s-ES" sz="2400" dirty="0"/>
              <a:t>Funcionario de Planta</a:t>
            </a:r>
          </a:p>
          <a:p>
            <a:pPr marL="1371600" lvl="2" indent="-457200" algn="just">
              <a:buFont typeface="Courier New" panose="02070309020205020404" pitchFamily="49" charset="0"/>
              <a:buChar char="o"/>
            </a:pPr>
            <a:r>
              <a:rPr lang="es-ES" sz="2400" dirty="0"/>
              <a:t>Contratista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5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54100" y="53307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11281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283803" y="926961"/>
            <a:ext cx="113109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marL="457200" indent="-457200" algn="just">
              <a:buFont typeface="+mj-lt"/>
              <a:buAutoNum type="arabicPeriod" startAt="7"/>
            </a:pPr>
            <a:r>
              <a:rPr lang="es-ES" sz="2400" b="1" dirty="0"/>
              <a:t>Descripción de las actividades o productos realizados durante el día de hoy: </a:t>
            </a:r>
            <a:r>
              <a:rPr lang="es-ES" sz="2400" dirty="0"/>
              <a:t>Registre el trabajo concreto realizado durante el día en el marco de los funciones del cargo u obligaciones contractuales; y las cuales han sido previamente pactados con su superior jerárquico o supervisor.</a:t>
            </a:r>
          </a:p>
          <a:p>
            <a:pPr lvl="1" algn="just"/>
            <a:r>
              <a:rPr lang="es-ES" sz="2400" dirty="0"/>
              <a:t>La descripción de las actividades pueden ser de tipo cualitativo o cuantitativo de acuerdo sea el caso.</a:t>
            </a:r>
          </a:p>
          <a:p>
            <a:pPr lvl="1" algn="just"/>
            <a:endParaRPr lang="es-ES" sz="2400" dirty="0"/>
          </a:p>
          <a:p>
            <a:pPr lvl="1" algn="just"/>
            <a:r>
              <a:rPr lang="es-ES" sz="2400" dirty="0"/>
              <a:t>Ejemplo: Asistencia a reuniones virtuales, desarrollo de documentos de trabajo, actualización de bases de datos, sustanciación y proyección de actos administrativos, elaboración de contratos, proyección de conceptos, documentación de procedimientos, numeración y notificación de actos administrativos,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5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7E47B778-3505-C242-8809-91752CB5E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717"/>
          <a:stretch/>
        </p:blipFill>
        <p:spPr>
          <a:xfrm>
            <a:off x="0" y="5212982"/>
            <a:ext cx="12192000" cy="166533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AEA85A91-4C0F-0A4B-963A-3CF9AB1A0399}"/>
              </a:ext>
            </a:extLst>
          </p:cNvPr>
          <p:cNvSpPr txBox="1"/>
          <p:nvPr/>
        </p:nvSpPr>
        <p:spPr>
          <a:xfrm>
            <a:off x="1054100" y="533070"/>
            <a:ext cx="53096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Instrucciones: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0057F80B-D697-D343-B6D1-4EB962191960}"/>
              </a:ext>
            </a:extLst>
          </p:cNvPr>
          <p:cNvCxnSpPr/>
          <p:nvPr/>
        </p:nvCxnSpPr>
        <p:spPr>
          <a:xfrm>
            <a:off x="1073150" y="1128151"/>
            <a:ext cx="88011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CuadroTexto">
            <a:extLst>
              <a:ext uri="{FF2B5EF4-FFF2-40B4-BE49-F238E27FC236}">
                <a16:creationId xmlns:a16="http://schemas.microsoft.com/office/drawing/2014/main" xmlns="" id="{B6D680C1-52D6-4143-94EC-39F09A6B5D06}"/>
              </a:ext>
            </a:extLst>
          </p:cNvPr>
          <p:cNvSpPr txBox="1"/>
          <p:nvPr/>
        </p:nvSpPr>
        <p:spPr>
          <a:xfrm>
            <a:off x="283803" y="1174097"/>
            <a:ext cx="11310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/>
          </a:p>
          <a:p>
            <a:pPr marL="457200" indent="-457200" algn="just">
              <a:buFont typeface="+mj-lt"/>
              <a:buAutoNum type="arabicPeriod" startAt="8"/>
            </a:pPr>
            <a:r>
              <a:rPr lang="es-ES" sz="2400" b="1" dirty="0"/>
              <a:t>Qué dificultades ha presentado para el desarrollo de las actividades?: </a:t>
            </a:r>
            <a:r>
              <a:rPr lang="es-ES" sz="2400" dirty="0"/>
              <a:t> Describa aquellas circunstancias o situaciones que inciden de forma adversa en el desarrollo de la actividad o en su resultado.</a:t>
            </a:r>
          </a:p>
          <a:p>
            <a:pPr lvl="1" algn="just"/>
            <a:endParaRPr lang="es-ES" sz="2400" dirty="0"/>
          </a:p>
          <a:p>
            <a:pPr lvl="1" algn="just"/>
            <a:r>
              <a:rPr lang="es-ES" sz="2400" dirty="0"/>
              <a:t>Ejemplos: Dominio en las herramientas de tecnologías e información – </a:t>
            </a:r>
            <a:r>
              <a:rPr lang="es-ES" sz="2400" dirty="0" err="1"/>
              <a:t>TIC’s</a:t>
            </a:r>
            <a:r>
              <a:rPr lang="es-ES" sz="2400" dirty="0"/>
              <a:t>, información insuficiente para la gestión de las actividades, lugar en donde desarrolla las actividades, incompatibilidad de actividades laborales con las actividades del hogar.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es-E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4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8|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5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1.3"/>
</p:tagLst>
</file>

<file path=ppt/theme/theme1.xml><?xml version="1.0" encoding="utf-8"?>
<a:theme xmlns:a="http://schemas.openxmlformats.org/drawingml/2006/main" name="Escalafón Docent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</TotalTime>
  <Words>896</Words>
  <Application>Microsoft Office PowerPoint</Application>
  <PresentationFormat>Personalizado</PresentationFormat>
  <Paragraphs>88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Escalafón Docente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Rediseño Institucional en las entidades del Estado</dc:title>
  <dc:creator>cristipao@gmail.com</dc:creator>
  <cp:lastModifiedBy>CARLOS</cp:lastModifiedBy>
  <cp:revision>249</cp:revision>
  <dcterms:created xsi:type="dcterms:W3CDTF">2018-03-23T21:09:44Z</dcterms:created>
  <dcterms:modified xsi:type="dcterms:W3CDTF">2020-04-02T15:15:57Z</dcterms:modified>
</cp:coreProperties>
</file>