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35"/>
  </p:notesMasterIdLst>
  <p:sldIdLst>
    <p:sldId id="1078" r:id="rId2"/>
    <p:sldId id="1079" r:id="rId3"/>
    <p:sldId id="401" r:id="rId4"/>
    <p:sldId id="402" r:id="rId5"/>
    <p:sldId id="363" r:id="rId6"/>
    <p:sldId id="370" r:id="rId7"/>
    <p:sldId id="364" r:id="rId8"/>
    <p:sldId id="398" r:id="rId9"/>
    <p:sldId id="355" r:id="rId10"/>
    <p:sldId id="349" r:id="rId11"/>
    <p:sldId id="397" r:id="rId12"/>
    <p:sldId id="399" r:id="rId13"/>
    <p:sldId id="400" r:id="rId14"/>
    <p:sldId id="366" r:id="rId15"/>
    <p:sldId id="353" r:id="rId16"/>
    <p:sldId id="354" r:id="rId17"/>
    <p:sldId id="357" r:id="rId18"/>
    <p:sldId id="356" r:id="rId19"/>
    <p:sldId id="360" r:id="rId20"/>
    <p:sldId id="324" r:id="rId21"/>
    <p:sldId id="330" r:id="rId22"/>
    <p:sldId id="323" r:id="rId23"/>
    <p:sldId id="373" r:id="rId24"/>
    <p:sldId id="388" r:id="rId25"/>
    <p:sldId id="384" r:id="rId26"/>
    <p:sldId id="389" r:id="rId27"/>
    <p:sldId id="379" r:id="rId28"/>
    <p:sldId id="408" r:id="rId29"/>
    <p:sldId id="390" r:id="rId30"/>
    <p:sldId id="391" r:id="rId31"/>
    <p:sldId id="392" r:id="rId32"/>
    <p:sldId id="409" r:id="rId33"/>
    <p:sldId id="1080" r:id="rId3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ACEN" initials="A" lastIdx="1" clrIdx="0">
    <p:extLst>
      <p:ext uri="{19B8F6BF-5375-455C-9EA6-DF929625EA0E}">
        <p15:presenceInfo xmlns:p15="http://schemas.microsoft.com/office/powerpoint/2012/main" userId="ALMACEN" providerId="None"/>
      </p:ext>
    </p:extLst>
  </p:cmAuthor>
  <p:cmAuthor id="2" name="ELIANA PAOLA CLAVIJO HERRAN" initials="EPCH" lastIdx="32" clrIdx="1">
    <p:extLst>
      <p:ext uri="{19B8F6BF-5375-455C-9EA6-DF929625EA0E}">
        <p15:presenceInfo xmlns:p15="http://schemas.microsoft.com/office/powerpoint/2012/main" userId="ELIANA PAOLA CLAVIJO HERRAN" providerId="None"/>
      </p:ext>
    </p:extLst>
  </p:cmAuthor>
  <p:cmAuthor id="3" name="SANDRA LEONOR PEREZ AVELLANEDA" initials="SLPA" lastIdx="2" clrIdx="2">
    <p:extLst>
      <p:ext uri="{19B8F6BF-5375-455C-9EA6-DF929625EA0E}">
        <p15:presenceInfo xmlns:p15="http://schemas.microsoft.com/office/powerpoint/2012/main" userId="SANDRA LEONOR PEREZ AVELLANE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B7227-BF75-48D1-85C9-C25B6D07600C}" v="13" dt="2023-05-17T17:19:09.73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854" autoAdjust="0"/>
  </p:normalViewPr>
  <p:slideViewPr>
    <p:cSldViewPr snapToGrid="0" snapToObjects="1">
      <p:cViewPr varScale="1">
        <p:scale>
          <a:sx n="78" d="100"/>
          <a:sy n="78" d="100"/>
        </p:scale>
        <p:origin x="76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BE5B6-DE10-4289-BB63-120DF001C080}" type="datetimeFigureOut">
              <a:rPr lang="es-CO" smtClean="0"/>
              <a:t>16/06/2023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B2BD9-C001-4245-9A2D-B959F072F12B}" type="slidenum">
              <a:rPr lang="es-CO" smtClean="0"/>
              <a:t>‹Nº›</a:t>
            </a:fld>
            <a:endParaRPr lang="es-CO"/>
          </a:p>
        </p:txBody>
      </p:sp>
    </p:spTree>
    <p:extLst>
      <p:ext uri="{BB962C8B-B14F-4D97-AF65-F5344CB8AC3E}">
        <p14:creationId xmlns:p14="http://schemas.microsoft.com/office/powerpoint/2010/main" val="517562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2AB2BD9-C001-4245-9A2D-B959F072F12B}" type="slidenum">
              <a:rPr lang="es-CO" smtClean="0"/>
              <a:t>10</a:t>
            </a:fld>
            <a:endParaRPr lang="es-CO"/>
          </a:p>
        </p:txBody>
      </p:sp>
    </p:spTree>
    <p:extLst>
      <p:ext uri="{BB962C8B-B14F-4D97-AF65-F5344CB8AC3E}">
        <p14:creationId xmlns:p14="http://schemas.microsoft.com/office/powerpoint/2010/main" val="24423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8FF9-A828-1E48-AE2F-E40848A211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BCE6F26F-1F03-3F4C-8E88-A739D7C7B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posición de fecha 3">
            <a:extLst>
              <a:ext uri="{FF2B5EF4-FFF2-40B4-BE49-F238E27FC236}">
                <a16:creationId xmlns:a16="http://schemas.microsoft.com/office/drawing/2014/main" id="{A744640E-601D-5140-822B-1559597EFBC8}"/>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5" name="Marcador de posición de pie de página 4">
            <a:extLst>
              <a:ext uri="{FF2B5EF4-FFF2-40B4-BE49-F238E27FC236}">
                <a16:creationId xmlns:a16="http://schemas.microsoft.com/office/drawing/2014/main" id="{A0074B74-656D-704A-AA1A-A9055A2BDD77}"/>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913CCB16-79C9-0048-A9ED-B832224B68DD}"/>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2128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404F3-A222-A947-B41F-F8DAF439DA6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83229F20-DA7A-004F-8A6E-793717A739CF}"/>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DDC0E78-C28D-CE4F-8049-04C0683BF4CF}"/>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5" name="Marcador de posición de pie de página 4">
            <a:extLst>
              <a:ext uri="{FF2B5EF4-FFF2-40B4-BE49-F238E27FC236}">
                <a16:creationId xmlns:a16="http://schemas.microsoft.com/office/drawing/2014/main" id="{AFB96825-0442-0C4F-A501-E2C7D5F37C05}"/>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CA7DAE1C-67F5-AE45-AB65-D17AE3BAE4D1}"/>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419574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B2CD0D-9951-684C-9D99-6E14FC31D6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20659C9E-4C08-E943-8D44-56B9B75967A1}"/>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AA26D4A-659A-2F40-9B43-9635C5C4A78B}"/>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5" name="Marcador de posición de pie de página 4">
            <a:extLst>
              <a:ext uri="{FF2B5EF4-FFF2-40B4-BE49-F238E27FC236}">
                <a16:creationId xmlns:a16="http://schemas.microsoft.com/office/drawing/2014/main" id="{F428DE11-FFA5-C940-9F66-71538554F83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6134FA66-7ECC-EC44-996F-85D42C7A8E70}"/>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505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91E6D-14D6-BC4A-BBA0-5591B8509B8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ACA0B823-4243-974D-85F9-2FBCDA2AFFF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C90C75A-17B5-4E4C-9351-EB0888EFDA55}"/>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5" name="Marcador de posición de pie de página 4">
            <a:extLst>
              <a:ext uri="{FF2B5EF4-FFF2-40B4-BE49-F238E27FC236}">
                <a16:creationId xmlns:a16="http://schemas.microsoft.com/office/drawing/2014/main" id="{E13AD375-ECE9-3241-AFFD-449F640A51D4}"/>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D7B96AF3-3FEB-174D-8F73-F13694C9B014}"/>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8120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66FCF-1361-0548-AF81-A9062B9020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105B6497-4A04-5E44-B081-BC2790C55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id="{DF1AC763-473C-EC45-A3C3-7A21AED49022}"/>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5" name="Marcador de posición de pie de página 4">
            <a:extLst>
              <a:ext uri="{FF2B5EF4-FFF2-40B4-BE49-F238E27FC236}">
                <a16:creationId xmlns:a16="http://schemas.microsoft.com/office/drawing/2014/main" id="{D7DE0170-8C99-864E-95C3-7163BB0AAE6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FC180B28-A729-2849-B72A-C6648E702F9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08655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40ADF-286D-7942-B7D0-B8EF56009BA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299A47E9-6AC9-A549-A69B-C64F7C9CB9A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14EEB786-FC04-8346-8002-7341300D1FA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fecha 4">
            <a:extLst>
              <a:ext uri="{FF2B5EF4-FFF2-40B4-BE49-F238E27FC236}">
                <a16:creationId xmlns:a16="http://schemas.microsoft.com/office/drawing/2014/main" id="{A1F995BD-937F-5F42-BCA1-4D8786DD897D}"/>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6" name="Marcador de posición de pie de página 5">
            <a:extLst>
              <a:ext uri="{FF2B5EF4-FFF2-40B4-BE49-F238E27FC236}">
                <a16:creationId xmlns:a16="http://schemas.microsoft.com/office/drawing/2014/main" id="{A0B2D6AF-3478-F94D-9AA6-EC6F0F0E257B}"/>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598C241-5D66-1D4B-BDEF-9BCA8CB84C9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28558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E6977-C0B9-CA44-8821-DF93E2E9E5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0C50DC02-5AFD-5744-A7B6-66D6EBBB7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58A34740-6E09-514A-B88D-77FA6CB6E91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texto 4">
            <a:extLst>
              <a:ext uri="{FF2B5EF4-FFF2-40B4-BE49-F238E27FC236}">
                <a16:creationId xmlns:a16="http://schemas.microsoft.com/office/drawing/2014/main" id="{F18AA90F-942B-2041-ABAC-6AF27B81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2EAAE11-075A-7142-845E-3FBBC393E1B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posición de fecha 6">
            <a:extLst>
              <a:ext uri="{FF2B5EF4-FFF2-40B4-BE49-F238E27FC236}">
                <a16:creationId xmlns:a16="http://schemas.microsoft.com/office/drawing/2014/main" id="{59AF36F7-16EE-9349-82E5-3C99138E6282}"/>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8" name="Marcador de posición de pie de página 7">
            <a:extLst>
              <a:ext uri="{FF2B5EF4-FFF2-40B4-BE49-F238E27FC236}">
                <a16:creationId xmlns:a16="http://schemas.microsoft.com/office/drawing/2014/main" id="{7694E1A0-7188-5A48-B1DE-162362775CBD}"/>
              </a:ext>
            </a:extLst>
          </p:cNvPr>
          <p:cNvSpPr>
            <a:spLocks noGrp="1"/>
          </p:cNvSpPr>
          <p:nvPr>
            <p:ph type="ftr" sz="quarter" idx="11"/>
          </p:nvPr>
        </p:nvSpPr>
        <p:spPr/>
        <p:txBody>
          <a:bodyPr/>
          <a:lstStyle/>
          <a:p>
            <a:endParaRPr lang="es-ES_tradnl"/>
          </a:p>
        </p:txBody>
      </p:sp>
      <p:sp>
        <p:nvSpPr>
          <p:cNvPr id="9" name="Marcador de posición de número de diapositiva 8">
            <a:extLst>
              <a:ext uri="{FF2B5EF4-FFF2-40B4-BE49-F238E27FC236}">
                <a16:creationId xmlns:a16="http://schemas.microsoft.com/office/drawing/2014/main" id="{81699D4E-366A-284C-87C5-7D6B3E8353A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690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8E303-07FF-DF4A-A712-DC32C789056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fecha 2">
            <a:extLst>
              <a:ext uri="{FF2B5EF4-FFF2-40B4-BE49-F238E27FC236}">
                <a16:creationId xmlns:a16="http://schemas.microsoft.com/office/drawing/2014/main" id="{420B34CE-DE21-8646-A584-8F40DEA79E75}"/>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4" name="Marcador de posición de pie de página 3">
            <a:extLst>
              <a:ext uri="{FF2B5EF4-FFF2-40B4-BE49-F238E27FC236}">
                <a16:creationId xmlns:a16="http://schemas.microsoft.com/office/drawing/2014/main" id="{1C45E175-D407-464B-A27B-58F0CF56137E}"/>
              </a:ext>
            </a:extLst>
          </p:cNvPr>
          <p:cNvSpPr>
            <a:spLocks noGrp="1"/>
          </p:cNvSpPr>
          <p:nvPr>
            <p:ph type="ftr" sz="quarter" idx="11"/>
          </p:nvPr>
        </p:nvSpPr>
        <p:spPr/>
        <p:txBody>
          <a:bodyPr/>
          <a:lstStyle/>
          <a:p>
            <a:endParaRPr lang="es-ES_tradnl"/>
          </a:p>
        </p:txBody>
      </p:sp>
      <p:sp>
        <p:nvSpPr>
          <p:cNvPr id="5" name="Marcador de posición de número de diapositiva 4">
            <a:extLst>
              <a:ext uri="{FF2B5EF4-FFF2-40B4-BE49-F238E27FC236}">
                <a16:creationId xmlns:a16="http://schemas.microsoft.com/office/drawing/2014/main" id="{E359D17A-BAA7-8447-903F-B4449087682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9540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70D1E1C1-822D-0F4A-AE96-30A12220C301}"/>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3" name="Marcador de posición de pie de página 2">
            <a:extLst>
              <a:ext uri="{FF2B5EF4-FFF2-40B4-BE49-F238E27FC236}">
                <a16:creationId xmlns:a16="http://schemas.microsoft.com/office/drawing/2014/main" id="{C06D4791-EEA0-B148-A077-5C9006F33F99}"/>
              </a:ext>
            </a:extLst>
          </p:cNvPr>
          <p:cNvSpPr>
            <a:spLocks noGrp="1"/>
          </p:cNvSpPr>
          <p:nvPr>
            <p:ph type="ftr" sz="quarter" idx="11"/>
          </p:nvPr>
        </p:nvSpPr>
        <p:spPr/>
        <p:txBody>
          <a:bodyPr/>
          <a:lstStyle/>
          <a:p>
            <a:endParaRPr lang="es-ES_tradnl"/>
          </a:p>
        </p:txBody>
      </p:sp>
      <p:sp>
        <p:nvSpPr>
          <p:cNvPr id="4" name="Marcador de posición de número de diapositiva 3">
            <a:extLst>
              <a:ext uri="{FF2B5EF4-FFF2-40B4-BE49-F238E27FC236}">
                <a16:creationId xmlns:a16="http://schemas.microsoft.com/office/drawing/2014/main" id="{26413B50-4B9E-1440-97BE-DD6BC6686327}"/>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60446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58495-594E-1B4B-B9C9-7CA13445C6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7EE98973-D151-A341-B352-4A83623C0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texto 3">
            <a:extLst>
              <a:ext uri="{FF2B5EF4-FFF2-40B4-BE49-F238E27FC236}">
                <a16:creationId xmlns:a16="http://schemas.microsoft.com/office/drawing/2014/main" id="{105FCC3F-2FAC-CF4E-BADC-02DF71FBD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5E3A7725-2012-9746-9D55-62BD8FF2F45F}"/>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6" name="Marcador de posición de pie de página 5">
            <a:extLst>
              <a:ext uri="{FF2B5EF4-FFF2-40B4-BE49-F238E27FC236}">
                <a16:creationId xmlns:a16="http://schemas.microsoft.com/office/drawing/2014/main" id="{D570BD13-BEFD-2F47-B516-5112AF46DF2E}"/>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7AC1379-00C5-CA4C-B11F-B8F9E009EC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0040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5946A-2B77-B549-9A47-653DFB5B5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6BFA3C9-E59D-4547-813B-A88BC2D3F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posición de texto 3">
            <a:extLst>
              <a:ext uri="{FF2B5EF4-FFF2-40B4-BE49-F238E27FC236}">
                <a16:creationId xmlns:a16="http://schemas.microsoft.com/office/drawing/2014/main" id="{3F12B385-0D37-FD4E-9C7E-4EABFAB2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DD0227A4-5DDC-084B-B222-88B0C579C9D4}"/>
              </a:ext>
            </a:extLst>
          </p:cNvPr>
          <p:cNvSpPr>
            <a:spLocks noGrp="1"/>
          </p:cNvSpPr>
          <p:nvPr>
            <p:ph type="dt" sz="half" idx="10"/>
          </p:nvPr>
        </p:nvSpPr>
        <p:spPr/>
        <p:txBody>
          <a:bodyPr/>
          <a:lstStyle/>
          <a:p>
            <a:fld id="{48CFD85E-CBD0-8249-B218-EF896459116E}" type="datetimeFigureOut">
              <a:rPr lang="es-ES_tradnl" smtClean="0"/>
              <a:t>16/06/2023</a:t>
            </a:fld>
            <a:endParaRPr lang="es-ES_tradnl"/>
          </a:p>
        </p:txBody>
      </p:sp>
      <p:sp>
        <p:nvSpPr>
          <p:cNvPr id="6" name="Marcador de posición de pie de página 5">
            <a:extLst>
              <a:ext uri="{FF2B5EF4-FFF2-40B4-BE49-F238E27FC236}">
                <a16:creationId xmlns:a16="http://schemas.microsoft.com/office/drawing/2014/main" id="{47CF718B-9006-DD44-A933-46BC88530E57}"/>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8D4B2520-22E8-9447-97C6-E9BB2ADFD6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301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3B69EF2F-4B75-B345-8DB1-A4CA44217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4C28B396-D529-414A-AE21-082E15F8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7FB1F8A-AFAA-D249-ABE5-A63F563E4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D85E-CBD0-8249-B218-EF896459116E}" type="datetimeFigureOut">
              <a:rPr lang="es-ES_tradnl" smtClean="0"/>
              <a:t>16/06/2023</a:t>
            </a:fld>
            <a:endParaRPr lang="es-ES_tradnl"/>
          </a:p>
        </p:txBody>
      </p:sp>
      <p:sp>
        <p:nvSpPr>
          <p:cNvPr id="5" name="Marcador de posición de pie de página 4">
            <a:extLst>
              <a:ext uri="{FF2B5EF4-FFF2-40B4-BE49-F238E27FC236}">
                <a16:creationId xmlns:a16="http://schemas.microsoft.com/office/drawing/2014/main" id="{227C2F5C-D8E0-F143-9E93-CD62CEC73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posición de número de diapositiva 5">
            <a:extLst>
              <a:ext uri="{FF2B5EF4-FFF2-40B4-BE49-F238E27FC236}">
                <a16:creationId xmlns:a16="http://schemas.microsoft.com/office/drawing/2014/main" id="{E47755F7-101B-2147-A24D-AB0A6A591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1183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uperfinanciera.gov.co/inicio/informes-y-cifras/cifras/establecimientos-de-credito/informacion-periodica/diaria/tasa-de-cambio-representativa-del-mercado-trm-6081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mailto:contratacioncolegios@educacionbogota.gov.c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cionbogota.edu.co/intrased/servicios-intr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olombiacompra.gov.co/manuales-guias-y-pliegos-tipo/manuales-y-guias/guia-para-la-elaboracion-de-estudios-de-secto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olombiacompra.gov.co/sites/cce_public/files/cce_documents/cce_guia_regimen_especia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ACE6BD5-F23A-BB47-9448-6A9C47302692}"/>
              </a:ext>
            </a:extLst>
          </p:cNvPr>
          <p:cNvPicPr>
            <a:picLocks noChangeAspect="1"/>
          </p:cNvPicPr>
          <p:nvPr/>
        </p:nvPicPr>
        <p:blipFill rotWithShape="1">
          <a:blip r:embed="rId2"/>
          <a:srcRect r="37925"/>
          <a:stretch/>
        </p:blipFill>
        <p:spPr>
          <a:xfrm>
            <a:off x="5789493" y="0"/>
            <a:ext cx="6402507" cy="6858000"/>
          </a:xfrm>
          <a:prstGeom prst="rect">
            <a:avLst/>
          </a:prstGeom>
        </p:spPr>
      </p:pic>
      <p:pic>
        <p:nvPicPr>
          <p:cNvPr id="3" name="Imagen 2">
            <a:extLst>
              <a:ext uri="{FF2B5EF4-FFF2-40B4-BE49-F238E27FC236}">
                <a16:creationId xmlns:a16="http://schemas.microsoft.com/office/drawing/2014/main" id="{DB3344FE-08DD-1946-8329-080DFE9E2742}"/>
              </a:ext>
            </a:extLst>
          </p:cNvPr>
          <p:cNvPicPr>
            <a:picLocks noChangeAspect="1"/>
          </p:cNvPicPr>
          <p:nvPr/>
        </p:nvPicPr>
        <p:blipFill>
          <a:blip r:embed="rId3"/>
          <a:stretch>
            <a:fillRect/>
          </a:stretch>
        </p:blipFill>
        <p:spPr>
          <a:xfrm>
            <a:off x="-228392" y="0"/>
            <a:ext cx="12192000" cy="6858000"/>
          </a:xfrm>
          <a:prstGeom prst="rect">
            <a:avLst/>
          </a:prstGeom>
        </p:spPr>
      </p:pic>
      <p:sp>
        <p:nvSpPr>
          <p:cNvPr id="6" name="Rectángulo 5">
            <a:extLst>
              <a:ext uri="{FF2B5EF4-FFF2-40B4-BE49-F238E27FC236}">
                <a16:creationId xmlns:a16="http://schemas.microsoft.com/office/drawing/2014/main" id="{D0DCB897-78C5-5C45-9C15-EC3E7EAE6C87}"/>
              </a:ext>
            </a:extLst>
          </p:cNvPr>
          <p:cNvSpPr/>
          <p:nvPr/>
        </p:nvSpPr>
        <p:spPr>
          <a:xfrm>
            <a:off x="1141995" y="4222542"/>
            <a:ext cx="5191100" cy="1400383"/>
          </a:xfrm>
          <a:prstGeom prst="rect">
            <a:avLst/>
          </a:prstGeom>
        </p:spPr>
        <p:txBody>
          <a:bodyPr wrap="square">
            <a:spAutoFit/>
          </a:bodyPr>
          <a:lstStyle/>
          <a:p>
            <a:pPr algn="ctr"/>
            <a:endParaRPr lang="es-ES" sz="3500" dirty="0">
              <a:solidFill>
                <a:schemeClr val="bg1"/>
              </a:solidFill>
              <a:latin typeface="Abadi MT Condensed Light" panose="020B0306030101010103" pitchFamily="34" charset="77"/>
              <a:ea typeface="Arial Rounded MT Bold" charset="0"/>
              <a:cs typeface="Arial Rounded MT Bold" charset="0"/>
            </a:endParaRPr>
          </a:p>
          <a:p>
            <a:pPr algn="ctr"/>
            <a:r>
              <a:rPr lang="es-ES" sz="2500" dirty="0">
                <a:solidFill>
                  <a:schemeClr val="bg1"/>
                </a:solidFill>
                <a:latin typeface="Abadi MT Condensed Light" panose="020B0306030101010103" pitchFamily="34" charset="77"/>
                <a:ea typeface="Arial Rounded MT Bold" charset="0"/>
                <a:cs typeface="Arial Rounded MT Bold" charset="0"/>
              </a:rPr>
              <a:t>Dirección de Contratación</a:t>
            </a:r>
          </a:p>
          <a:p>
            <a:pPr algn="ctr"/>
            <a:r>
              <a:rPr lang="es-ES" sz="2500" dirty="0">
                <a:solidFill>
                  <a:schemeClr val="bg1"/>
                </a:solidFill>
                <a:latin typeface="Abadi MT Condensed Light" panose="020B0306030101010103" pitchFamily="34" charset="77"/>
                <a:ea typeface="Arial Rounded MT Bold" charset="0"/>
                <a:cs typeface="Arial Rounded MT Bold" charset="0"/>
              </a:rPr>
              <a:t>Oficina de Apoyo Precontractual</a:t>
            </a:r>
          </a:p>
        </p:txBody>
      </p:sp>
      <p:sp>
        <p:nvSpPr>
          <p:cNvPr id="8" name="Rectángulo 7">
            <a:extLst>
              <a:ext uri="{FF2B5EF4-FFF2-40B4-BE49-F238E27FC236}">
                <a16:creationId xmlns:a16="http://schemas.microsoft.com/office/drawing/2014/main" id="{D36297A8-FAE5-A449-B98C-45ACDB84D71A}"/>
              </a:ext>
            </a:extLst>
          </p:cNvPr>
          <p:cNvSpPr/>
          <p:nvPr/>
        </p:nvSpPr>
        <p:spPr>
          <a:xfrm>
            <a:off x="3074626" y="5573819"/>
            <a:ext cx="704040" cy="707886"/>
          </a:xfrm>
          <a:prstGeom prst="rect">
            <a:avLst/>
          </a:prstGeom>
        </p:spPr>
        <p:txBody>
          <a:bodyPr wrap="none">
            <a:spAutoFit/>
          </a:bodyPr>
          <a:lstStyle/>
          <a:p>
            <a:pPr algn="ctr"/>
            <a:endParaRPr lang="es-ES" sz="2000" dirty="0">
              <a:solidFill>
                <a:schemeClr val="bg1"/>
              </a:solidFill>
              <a:latin typeface="Abadi MT Condensed Light" panose="020B0306030101010103" pitchFamily="34" charset="77"/>
              <a:ea typeface="Arial Rounded MT Bold" charset="0"/>
              <a:cs typeface="Arial Rounded MT Bold" charset="0"/>
            </a:endParaRPr>
          </a:p>
          <a:p>
            <a:pPr algn="ctr"/>
            <a:r>
              <a:rPr lang="es-ES" sz="2000" dirty="0">
                <a:solidFill>
                  <a:schemeClr val="bg1"/>
                </a:solidFill>
                <a:latin typeface="Abadi MT Condensed Light" panose="020B0306030101010103" pitchFamily="34" charset="77"/>
                <a:ea typeface="Arial Rounded MT Bold" charset="0"/>
                <a:cs typeface="Arial Rounded MT Bold" charset="0"/>
              </a:rPr>
              <a:t>2023</a:t>
            </a:r>
          </a:p>
        </p:txBody>
      </p:sp>
      <p:sp>
        <p:nvSpPr>
          <p:cNvPr id="9" name="Rectángulo 8">
            <a:extLst>
              <a:ext uri="{FF2B5EF4-FFF2-40B4-BE49-F238E27FC236}">
                <a16:creationId xmlns:a16="http://schemas.microsoft.com/office/drawing/2014/main" id="{D0DCB897-78C5-5C45-9C15-EC3E7EAE6C87}"/>
              </a:ext>
            </a:extLst>
          </p:cNvPr>
          <p:cNvSpPr/>
          <p:nvPr/>
        </p:nvSpPr>
        <p:spPr>
          <a:xfrm>
            <a:off x="331977" y="2173130"/>
            <a:ext cx="6608618" cy="1938992"/>
          </a:xfrm>
          <a:prstGeom prst="rect">
            <a:avLst/>
          </a:prstGeom>
        </p:spPr>
        <p:txBody>
          <a:bodyPr wrap="square">
            <a:spAutoFit/>
          </a:bodyPr>
          <a:lstStyle/>
          <a:p>
            <a:pPr algn="ctr"/>
            <a:r>
              <a:rPr lang="es-MX" sz="4000" b="1" dirty="0">
                <a:solidFill>
                  <a:schemeClr val="bg1"/>
                </a:solidFill>
                <a:latin typeface="Abadi MT Condensed Light" panose="020B0306030101010103" pitchFamily="34" charset="77"/>
                <a:ea typeface="Arial Rounded MT Bold" charset="0"/>
                <a:cs typeface="Arial Rounded MT Bold" charset="0"/>
              </a:rPr>
              <a:t>ESTUDIOS DEL SECTOR  Y DE COSTOS - INDICADORES FINANCIEROS</a:t>
            </a:r>
          </a:p>
        </p:txBody>
      </p:sp>
      <p:pic>
        <p:nvPicPr>
          <p:cNvPr id="14" name="Imagen 13" descr="../../../../../Users/macintosh/Documents/201+/SED/LIBRERIA%20">
            <a:extLst>
              <a:ext uri="{FF2B5EF4-FFF2-40B4-BE49-F238E27FC236}">
                <a16:creationId xmlns:a16="http://schemas.microsoft.com/office/drawing/2014/main" id="{547695CE-F5A4-4809-8A30-570ADAFEE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3482" y="5622925"/>
            <a:ext cx="6400800" cy="1349375"/>
          </a:xfrm>
          <a:prstGeom prst="rect">
            <a:avLst/>
          </a:prstGeom>
          <a:noFill/>
          <a:ln>
            <a:noFill/>
          </a:ln>
        </p:spPr>
      </p:pic>
      <p:sp>
        <p:nvSpPr>
          <p:cNvPr id="2" name="Rectángulo 1">
            <a:extLst>
              <a:ext uri="{FF2B5EF4-FFF2-40B4-BE49-F238E27FC236}">
                <a16:creationId xmlns:a16="http://schemas.microsoft.com/office/drawing/2014/main" id="{D54EDAF4-602A-0C2B-6B43-2BD6A9B857C2}"/>
              </a:ext>
            </a:extLst>
          </p:cNvPr>
          <p:cNvSpPr/>
          <p:nvPr/>
        </p:nvSpPr>
        <p:spPr>
          <a:xfrm>
            <a:off x="2020459" y="1225966"/>
            <a:ext cx="3231654" cy="400110"/>
          </a:xfrm>
          <a:prstGeom prst="rect">
            <a:avLst/>
          </a:prstGeom>
        </p:spPr>
        <p:txBody>
          <a:bodyPr wrap="none">
            <a:spAutoFit/>
          </a:bodyPr>
          <a:lstStyle/>
          <a:p>
            <a:pPr algn="ctr"/>
            <a:r>
              <a:rPr lang="es-ES" sz="2000" b="1" dirty="0">
                <a:solidFill>
                  <a:schemeClr val="bg1"/>
                </a:solidFill>
                <a:latin typeface="Abadi MT Condensed Light" panose="020B0306030101010103" pitchFamily="34" charset="77"/>
                <a:ea typeface="Arial Rounded MT Bold" charset="0"/>
                <a:cs typeface="Arial Rounded MT Bold" charset="0"/>
              </a:rPr>
              <a:t>JORNADAS DE ORIENTACIÓN</a:t>
            </a:r>
          </a:p>
        </p:txBody>
      </p:sp>
    </p:spTree>
    <p:extLst>
      <p:ext uri="{BB962C8B-B14F-4D97-AF65-F5344CB8AC3E}">
        <p14:creationId xmlns:p14="http://schemas.microsoft.com/office/powerpoint/2010/main" val="428065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flipV="1">
            <a:off x="860349" y="945957"/>
            <a:ext cx="10311256" cy="2214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0" y="5192663"/>
            <a:ext cx="12192000" cy="1665337"/>
          </a:xfrm>
          <a:prstGeom prst="rect">
            <a:avLst/>
          </a:prstGeom>
        </p:spPr>
      </p:pic>
      <p:sp>
        <p:nvSpPr>
          <p:cNvPr id="8" name="CuadroTexto 7">
            <a:extLst>
              <a:ext uri="{FF2B5EF4-FFF2-40B4-BE49-F238E27FC236}">
                <a16:creationId xmlns:a16="http://schemas.microsoft.com/office/drawing/2014/main" id="{520D1A0A-8553-4F80-915E-5396C1520FBA}"/>
              </a:ext>
            </a:extLst>
          </p:cNvPr>
          <p:cNvSpPr txBox="1"/>
          <p:nvPr/>
        </p:nvSpPr>
        <p:spPr>
          <a:xfrm>
            <a:off x="814491" y="503114"/>
            <a:ext cx="9292494" cy="553998"/>
          </a:xfrm>
          <a:prstGeom prst="rect">
            <a:avLst/>
          </a:prstGeom>
          <a:noFill/>
        </p:spPr>
        <p:txBody>
          <a:bodyPr wrap="square">
            <a:spAutoFit/>
          </a:bodyPr>
          <a:lstStyle/>
          <a:p>
            <a:pPr marL="0" indent="0">
              <a:buFont typeface="Arial" pitchFamily="34" charset="0"/>
              <a:buNone/>
              <a:defRPr/>
            </a:pPr>
            <a:r>
              <a:rPr lang="es-ES" sz="3000" b="1" dirty="0">
                <a:solidFill>
                  <a:srgbClr val="FF0000"/>
                </a:solidFill>
                <a:latin typeface="Myrad"/>
                <a:ea typeface="Verdana" pitchFamily="34" charset="0"/>
              </a:rPr>
              <a:t>2.3 ASPECTOS A CONSIDERAR EN EL ANÁLISIS </a:t>
            </a:r>
            <a:r>
              <a:rPr lang="es-ES" sz="3000" b="1" dirty="0">
                <a:solidFill>
                  <a:srgbClr val="FF0000"/>
                </a:solidFill>
                <a:latin typeface="Myrad"/>
                <a:ea typeface="Verdana" pitchFamily="34" charset="0"/>
                <a:cs typeface="Verdana" pitchFamily="34" charset="0"/>
              </a:rPr>
              <a:t>DEL SECTOR</a:t>
            </a:r>
          </a:p>
        </p:txBody>
      </p:sp>
      <p:grpSp>
        <p:nvGrpSpPr>
          <p:cNvPr id="7" name="그룹 7">
            <a:extLst>
              <a:ext uri="{FF2B5EF4-FFF2-40B4-BE49-F238E27FC236}">
                <a16:creationId xmlns:a16="http://schemas.microsoft.com/office/drawing/2014/main" id="{6CF03E9D-EFF7-45B3-8F0A-398F574F6CEB}"/>
              </a:ext>
            </a:extLst>
          </p:cNvPr>
          <p:cNvGrpSpPr/>
          <p:nvPr/>
        </p:nvGrpSpPr>
        <p:grpSpPr>
          <a:xfrm>
            <a:off x="8195253" y="1488905"/>
            <a:ext cx="3707187" cy="3577379"/>
            <a:chOff x="6425713" y="1829474"/>
            <a:chExt cx="2105711" cy="3577379"/>
          </a:xfrm>
        </p:grpSpPr>
        <p:sp>
          <p:nvSpPr>
            <p:cNvPr id="9" name="Isosceles Triangle 9">
              <a:extLst>
                <a:ext uri="{FF2B5EF4-FFF2-40B4-BE49-F238E27FC236}">
                  <a16:creationId xmlns:a16="http://schemas.microsoft.com/office/drawing/2014/main" id="{76980304-029A-4C5A-B232-905AD2F949C2}"/>
                </a:ext>
              </a:extLst>
            </p:cNvPr>
            <p:cNvSpPr/>
            <p:nvPr/>
          </p:nvSpPr>
          <p:spPr>
            <a:xfrm rot="5400000">
              <a:off x="7666812" y="4542240"/>
              <a:ext cx="1029884" cy="69934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10">
              <a:extLst>
                <a:ext uri="{FF2B5EF4-FFF2-40B4-BE49-F238E27FC236}">
                  <a16:creationId xmlns:a16="http://schemas.microsoft.com/office/drawing/2014/main" id="{715CE2B7-6883-4460-9191-0E0945086EA0}"/>
                </a:ext>
              </a:extLst>
            </p:cNvPr>
            <p:cNvSpPr/>
            <p:nvPr/>
          </p:nvSpPr>
          <p:spPr>
            <a:xfrm>
              <a:off x="6425713" y="1829474"/>
              <a:ext cx="2068190" cy="3024336"/>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grpSp>
        <p:nvGrpSpPr>
          <p:cNvPr id="11" name="그룹 4">
            <a:extLst>
              <a:ext uri="{FF2B5EF4-FFF2-40B4-BE49-F238E27FC236}">
                <a16:creationId xmlns:a16="http://schemas.microsoft.com/office/drawing/2014/main" id="{DB149868-3F14-4C00-A288-4FBF94DF51D7}"/>
              </a:ext>
            </a:extLst>
          </p:cNvPr>
          <p:cNvGrpSpPr/>
          <p:nvPr/>
        </p:nvGrpSpPr>
        <p:grpSpPr>
          <a:xfrm>
            <a:off x="4145280" y="1515585"/>
            <a:ext cx="3777799" cy="3567854"/>
            <a:chOff x="3676778" y="1829474"/>
            <a:chExt cx="2105711" cy="3567854"/>
          </a:xfrm>
        </p:grpSpPr>
        <p:sp>
          <p:nvSpPr>
            <p:cNvPr id="12" name="Isosceles Triangle 15">
              <a:extLst>
                <a:ext uri="{FF2B5EF4-FFF2-40B4-BE49-F238E27FC236}">
                  <a16:creationId xmlns:a16="http://schemas.microsoft.com/office/drawing/2014/main" id="{80A4E576-DE63-4D56-9FA1-78F8CED29ECF}"/>
                </a:ext>
              </a:extLst>
            </p:cNvPr>
            <p:cNvSpPr/>
            <p:nvPr/>
          </p:nvSpPr>
          <p:spPr>
            <a:xfrm rot="5400000">
              <a:off x="4917877" y="4532715"/>
              <a:ext cx="1029884" cy="6993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Rectangle 16">
              <a:extLst>
                <a:ext uri="{FF2B5EF4-FFF2-40B4-BE49-F238E27FC236}">
                  <a16:creationId xmlns:a16="http://schemas.microsoft.com/office/drawing/2014/main" id="{362C3428-E641-4185-8010-35B020CFB7C0}"/>
                </a:ext>
              </a:extLst>
            </p:cNvPr>
            <p:cNvSpPr/>
            <p:nvPr/>
          </p:nvSpPr>
          <p:spPr>
            <a:xfrm>
              <a:off x="3676778" y="1829474"/>
              <a:ext cx="2068190" cy="3024336"/>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sp>
        <p:nvSpPr>
          <p:cNvPr id="14" name="Rectangle 27">
            <a:extLst>
              <a:ext uri="{FF2B5EF4-FFF2-40B4-BE49-F238E27FC236}">
                <a16:creationId xmlns:a16="http://schemas.microsoft.com/office/drawing/2014/main" id="{A4A77448-7332-4678-AC83-A3FA3AF7FF09}"/>
              </a:ext>
            </a:extLst>
          </p:cNvPr>
          <p:cNvSpPr/>
          <p:nvPr/>
        </p:nvSpPr>
        <p:spPr>
          <a:xfrm>
            <a:off x="4944171" y="5124693"/>
            <a:ext cx="2088000" cy="51758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Rectangle 28">
            <a:extLst>
              <a:ext uri="{FF2B5EF4-FFF2-40B4-BE49-F238E27FC236}">
                <a16:creationId xmlns:a16="http://schemas.microsoft.com/office/drawing/2014/main" id="{2A15D3B9-E733-4BAD-8D1A-52AF32358951}"/>
              </a:ext>
            </a:extLst>
          </p:cNvPr>
          <p:cNvSpPr/>
          <p:nvPr/>
        </p:nvSpPr>
        <p:spPr>
          <a:xfrm>
            <a:off x="8835982" y="5078856"/>
            <a:ext cx="2088000" cy="47955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32">
            <a:extLst>
              <a:ext uri="{FF2B5EF4-FFF2-40B4-BE49-F238E27FC236}">
                <a16:creationId xmlns:a16="http://schemas.microsoft.com/office/drawing/2014/main" id="{2A7196E5-84E8-4FB9-98CE-228511D372F4}"/>
              </a:ext>
            </a:extLst>
          </p:cNvPr>
          <p:cNvSpPr txBox="1"/>
          <p:nvPr/>
        </p:nvSpPr>
        <p:spPr>
          <a:xfrm>
            <a:off x="9123782" y="5053836"/>
            <a:ext cx="1800200" cy="584775"/>
          </a:xfrm>
          <a:prstGeom prst="rect">
            <a:avLst/>
          </a:prstGeom>
          <a:noFill/>
        </p:spPr>
        <p:txBody>
          <a:bodyPr wrap="square" lIns="108000" rIns="108000" rtlCol="0">
            <a:spAutoFit/>
          </a:bodyPr>
          <a:lstStyle/>
          <a:p>
            <a:pPr algn="ctr"/>
            <a:r>
              <a:rPr lang="en-US" altLang="ko-KR" sz="1600" b="1" dirty="0">
                <a:solidFill>
                  <a:schemeClr val="tx1">
                    <a:lumMod val="75000"/>
                    <a:lumOff val="25000"/>
                  </a:schemeClr>
                </a:solidFill>
                <a:cs typeface="Arial" pitchFamily="34" charset="0"/>
              </a:rPr>
              <a:t>C. ANÁLISIS DE LA DEMANDA </a:t>
            </a:r>
            <a:endParaRPr lang="ko-KR" altLang="en-US" sz="1600" b="1" dirty="0">
              <a:solidFill>
                <a:schemeClr val="tx1">
                  <a:lumMod val="75000"/>
                  <a:lumOff val="25000"/>
                </a:schemeClr>
              </a:solidFill>
              <a:cs typeface="Arial" pitchFamily="34" charset="0"/>
            </a:endParaRPr>
          </a:p>
        </p:txBody>
      </p:sp>
      <p:grpSp>
        <p:nvGrpSpPr>
          <p:cNvPr id="18" name="Group 40">
            <a:extLst>
              <a:ext uri="{FF2B5EF4-FFF2-40B4-BE49-F238E27FC236}">
                <a16:creationId xmlns:a16="http://schemas.microsoft.com/office/drawing/2014/main" id="{F7C29848-3A45-415E-B255-91B1EACA2A0B}"/>
              </a:ext>
            </a:extLst>
          </p:cNvPr>
          <p:cNvGrpSpPr/>
          <p:nvPr/>
        </p:nvGrpSpPr>
        <p:grpSpPr>
          <a:xfrm>
            <a:off x="364798" y="1488905"/>
            <a:ext cx="3414692" cy="4182500"/>
            <a:chOff x="927844" y="1829475"/>
            <a:chExt cx="2124760" cy="4182500"/>
          </a:xfrm>
        </p:grpSpPr>
        <p:grpSp>
          <p:nvGrpSpPr>
            <p:cNvPr id="19" name="그룹 3">
              <a:extLst>
                <a:ext uri="{FF2B5EF4-FFF2-40B4-BE49-F238E27FC236}">
                  <a16:creationId xmlns:a16="http://schemas.microsoft.com/office/drawing/2014/main" id="{A9C0E96C-C88B-4AD6-AA01-3EBB957BE5D8}"/>
                </a:ext>
              </a:extLst>
            </p:cNvPr>
            <p:cNvGrpSpPr/>
            <p:nvPr/>
          </p:nvGrpSpPr>
          <p:grpSpPr>
            <a:xfrm>
              <a:off x="927844" y="1829475"/>
              <a:ext cx="2124760" cy="3567853"/>
              <a:chOff x="927844" y="1829474"/>
              <a:chExt cx="2124760" cy="3567853"/>
            </a:xfrm>
          </p:grpSpPr>
          <p:sp>
            <p:nvSpPr>
              <p:cNvPr id="26" name="Isosceles Triangle 21">
                <a:extLst>
                  <a:ext uri="{FF2B5EF4-FFF2-40B4-BE49-F238E27FC236}">
                    <a16:creationId xmlns:a16="http://schemas.microsoft.com/office/drawing/2014/main" id="{E5165645-220A-49CA-A198-F07718141078}"/>
                  </a:ext>
                </a:extLst>
              </p:cNvPr>
              <p:cNvSpPr/>
              <p:nvPr/>
            </p:nvSpPr>
            <p:spPr>
              <a:xfrm rot="5400000">
                <a:off x="2187992" y="4532715"/>
                <a:ext cx="1029884"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Rectangle 22">
                <a:extLst>
                  <a:ext uri="{FF2B5EF4-FFF2-40B4-BE49-F238E27FC236}">
                    <a16:creationId xmlns:a16="http://schemas.microsoft.com/office/drawing/2014/main" id="{56181C45-8CAD-41AF-9C93-0E43F9B54DE9}"/>
                  </a:ext>
                </a:extLst>
              </p:cNvPr>
              <p:cNvSpPr/>
              <p:nvPr/>
            </p:nvSpPr>
            <p:spPr>
              <a:xfrm>
                <a:off x="927844" y="1829474"/>
                <a:ext cx="2068189" cy="3024336"/>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grpSp>
          <p:nvGrpSpPr>
            <p:cNvPr id="20" name="Group 23">
              <a:extLst>
                <a:ext uri="{FF2B5EF4-FFF2-40B4-BE49-F238E27FC236}">
                  <a16:creationId xmlns:a16="http://schemas.microsoft.com/office/drawing/2014/main" id="{17A8274D-CF9E-4DB0-BA00-FA49E0B5BBC8}"/>
                </a:ext>
              </a:extLst>
            </p:cNvPr>
            <p:cNvGrpSpPr/>
            <p:nvPr/>
          </p:nvGrpSpPr>
          <p:grpSpPr>
            <a:xfrm>
              <a:off x="1039847" y="2192423"/>
              <a:ext cx="1956186" cy="2893100"/>
              <a:chOff x="1278131" y="1349334"/>
              <a:chExt cx="1702710" cy="2893100"/>
            </a:xfrm>
          </p:grpSpPr>
          <p:sp>
            <p:nvSpPr>
              <p:cNvPr id="24" name="TextBox 24">
                <a:extLst>
                  <a:ext uri="{FF2B5EF4-FFF2-40B4-BE49-F238E27FC236}">
                    <a16:creationId xmlns:a16="http://schemas.microsoft.com/office/drawing/2014/main" id="{69617BDE-6EC5-43BF-984C-E28CAC38EC6B}"/>
                  </a:ext>
                </a:extLst>
              </p:cNvPr>
              <p:cNvSpPr txBox="1"/>
              <p:nvPr/>
            </p:nvSpPr>
            <p:spPr>
              <a:xfrm>
                <a:off x="1375861" y="2112379"/>
                <a:ext cx="1420810"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25" name="TextBox 25">
                <a:extLst>
                  <a:ext uri="{FF2B5EF4-FFF2-40B4-BE49-F238E27FC236}">
                    <a16:creationId xmlns:a16="http://schemas.microsoft.com/office/drawing/2014/main" id="{6041C31B-5300-4767-9A39-D7F8A08C17D8}"/>
                  </a:ext>
                </a:extLst>
              </p:cNvPr>
              <p:cNvSpPr txBox="1"/>
              <p:nvPr/>
            </p:nvSpPr>
            <p:spPr>
              <a:xfrm>
                <a:off x="1278131" y="1349334"/>
                <a:ext cx="1702710" cy="2893100"/>
              </a:xfrm>
              <a:prstGeom prst="rect">
                <a:avLst/>
              </a:prstGeom>
              <a:noFill/>
            </p:spPr>
            <p:txBody>
              <a:bodyPr wrap="square" lIns="108000" rIns="108000" rtlCol="0">
                <a:spAutoFit/>
              </a:bodyPr>
              <a:lstStyle/>
              <a:p>
                <a:pPr marL="285750" lvl="0" indent="-285750">
                  <a:buFont typeface="Wingdings" panose="05000000000000000000" pitchFamily="2" charset="2"/>
                  <a:buChar char="ü"/>
                </a:pPr>
                <a:r>
                  <a:rPr lang="es-CO" sz="2400" b="1" dirty="0">
                    <a:solidFill>
                      <a:schemeClr val="tx1"/>
                    </a:solidFill>
                    <a:latin typeface="Myrad"/>
                  </a:rPr>
                  <a:t>Económica</a:t>
                </a:r>
              </a:p>
              <a:p>
                <a:pPr marL="285750" lvl="0" indent="-285750">
                  <a:buFont typeface="Wingdings" panose="05000000000000000000" pitchFamily="2" charset="2"/>
                  <a:buChar char="ü"/>
                </a:pPr>
                <a:endParaRPr lang="es-CO" sz="2400" b="1" dirty="0">
                  <a:solidFill>
                    <a:schemeClr val="tx1"/>
                  </a:solidFill>
                  <a:latin typeface="Myrad"/>
                </a:endParaRPr>
              </a:p>
              <a:p>
                <a:pPr marL="285750" lvl="0" indent="-285750">
                  <a:buFont typeface="Wingdings" panose="05000000000000000000" pitchFamily="2" charset="2"/>
                  <a:buChar char="ü"/>
                </a:pPr>
                <a:r>
                  <a:rPr lang="es-CO" sz="2400" b="1" dirty="0">
                    <a:solidFill>
                      <a:schemeClr val="tx1"/>
                    </a:solidFill>
                    <a:latin typeface="Myrad"/>
                  </a:rPr>
                  <a:t>Técnico</a:t>
                </a:r>
              </a:p>
              <a:p>
                <a:pPr marL="285750" lvl="0" indent="-285750">
                  <a:buFont typeface="Wingdings" panose="05000000000000000000" pitchFamily="2" charset="2"/>
                  <a:buChar char="ü"/>
                </a:pPr>
                <a:endParaRPr lang="es-CO" sz="2400" b="1" dirty="0">
                  <a:solidFill>
                    <a:schemeClr val="tx1"/>
                  </a:solidFill>
                  <a:latin typeface="Myrad"/>
                </a:endParaRPr>
              </a:p>
              <a:p>
                <a:pPr marL="285750" lvl="0" indent="-285750">
                  <a:buFont typeface="Wingdings" panose="05000000000000000000" pitchFamily="2" charset="2"/>
                  <a:buChar char="ü"/>
                </a:pPr>
                <a:r>
                  <a:rPr lang="es-CO" sz="2400" b="1" dirty="0">
                    <a:solidFill>
                      <a:schemeClr val="tx1"/>
                    </a:solidFill>
                    <a:latin typeface="Myrad"/>
                  </a:rPr>
                  <a:t>Legal</a:t>
                </a:r>
              </a:p>
              <a:p>
                <a:pPr lvl="0"/>
                <a:endParaRPr lang="es-CO" sz="2400" b="1" dirty="0">
                  <a:solidFill>
                    <a:schemeClr val="tx1"/>
                  </a:solidFill>
                  <a:latin typeface="Myrad"/>
                </a:endParaRPr>
              </a:p>
              <a:p>
                <a:pPr marL="285750" lvl="0" indent="-285750">
                  <a:buFont typeface="Wingdings" panose="05000000000000000000" pitchFamily="2" charset="2"/>
                  <a:buChar char="ü"/>
                </a:pPr>
                <a:r>
                  <a:rPr lang="es-CO" sz="2400" b="1" dirty="0">
                    <a:latin typeface="Myrad"/>
                  </a:rPr>
                  <a:t>Matriz de Riesgos</a:t>
                </a:r>
                <a:endParaRPr lang="es-CO" sz="2400" b="1" dirty="0">
                  <a:solidFill>
                    <a:schemeClr val="tx1"/>
                  </a:solidFill>
                  <a:latin typeface="Myrad"/>
                </a:endParaRPr>
              </a:p>
              <a:p>
                <a:endParaRPr lang="ko-KR" altLang="en-US" sz="1400" b="1" dirty="0">
                  <a:solidFill>
                    <a:schemeClr val="tx1">
                      <a:lumMod val="75000"/>
                      <a:lumOff val="25000"/>
                    </a:schemeClr>
                  </a:solidFill>
                  <a:cs typeface="Arial" pitchFamily="34" charset="0"/>
                </a:endParaRPr>
              </a:p>
            </p:txBody>
          </p:sp>
        </p:grpSp>
        <p:sp>
          <p:nvSpPr>
            <p:cNvPr id="21" name="Rectangle 26">
              <a:extLst>
                <a:ext uri="{FF2B5EF4-FFF2-40B4-BE49-F238E27FC236}">
                  <a16:creationId xmlns:a16="http://schemas.microsoft.com/office/drawing/2014/main" id="{AD6CBFA8-F511-4037-AF1E-3FEBBC7CB468}"/>
                </a:ext>
              </a:extLst>
            </p:cNvPr>
            <p:cNvSpPr/>
            <p:nvPr/>
          </p:nvSpPr>
          <p:spPr>
            <a:xfrm>
              <a:off x="1152126" y="5454076"/>
              <a:ext cx="1416565" cy="47955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2" name="TextBox 30">
              <a:extLst>
                <a:ext uri="{FF2B5EF4-FFF2-40B4-BE49-F238E27FC236}">
                  <a16:creationId xmlns:a16="http://schemas.microsoft.com/office/drawing/2014/main" id="{FB5F0D1E-1179-4A24-AC6A-826395F7ACFC}"/>
                </a:ext>
              </a:extLst>
            </p:cNvPr>
            <p:cNvSpPr txBox="1"/>
            <p:nvPr/>
          </p:nvSpPr>
          <p:spPr>
            <a:xfrm>
              <a:off x="1039847" y="5427200"/>
              <a:ext cx="1659516" cy="584775"/>
            </a:xfrm>
            <a:prstGeom prst="rect">
              <a:avLst/>
            </a:prstGeom>
            <a:noFill/>
          </p:spPr>
          <p:txBody>
            <a:bodyPr wrap="square" lIns="108000" rIns="108000" rtlCol="0">
              <a:spAutoFit/>
            </a:bodyPr>
            <a:lstStyle/>
            <a:p>
              <a:pPr algn="ctr"/>
              <a:r>
                <a:rPr lang="en-US" altLang="ko-KR" sz="1600" b="1" dirty="0">
                  <a:solidFill>
                    <a:schemeClr val="tx1">
                      <a:lumMod val="75000"/>
                      <a:lumOff val="25000"/>
                    </a:schemeClr>
                  </a:solidFill>
                  <a:cs typeface="Arial" pitchFamily="34" charset="0"/>
                </a:rPr>
                <a:t>A. PERSPECTIVAS DEL ANÁLISIS DEL SECTOR</a:t>
              </a:r>
              <a:endParaRPr lang="ko-KR" altLang="en-US" sz="1600" b="1" dirty="0">
                <a:solidFill>
                  <a:schemeClr val="tx1">
                    <a:lumMod val="75000"/>
                    <a:lumOff val="25000"/>
                  </a:schemeClr>
                </a:solidFill>
                <a:cs typeface="Arial" pitchFamily="34" charset="0"/>
              </a:endParaRPr>
            </a:p>
          </p:txBody>
        </p:sp>
      </p:grpSp>
      <p:sp>
        <p:nvSpPr>
          <p:cNvPr id="28" name="TextBox 30">
            <a:extLst>
              <a:ext uri="{FF2B5EF4-FFF2-40B4-BE49-F238E27FC236}">
                <a16:creationId xmlns:a16="http://schemas.microsoft.com/office/drawing/2014/main" id="{35081225-B28F-4C45-8625-A88F2B526839}"/>
              </a:ext>
            </a:extLst>
          </p:cNvPr>
          <p:cNvSpPr txBox="1"/>
          <p:nvPr/>
        </p:nvSpPr>
        <p:spPr>
          <a:xfrm>
            <a:off x="5121445" y="5124693"/>
            <a:ext cx="1800200" cy="584775"/>
          </a:xfrm>
          <a:prstGeom prst="rect">
            <a:avLst/>
          </a:prstGeom>
          <a:noFill/>
        </p:spPr>
        <p:txBody>
          <a:bodyPr wrap="square" lIns="108000" rIns="108000" rtlCol="0">
            <a:spAutoFit/>
          </a:bodyPr>
          <a:lstStyle/>
          <a:p>
            <a:pPr algn="ctr"/>
            <a:r>
              <a:rPr lang="en-US" altLang="ko-KR" sz="1600" b="1" dirty="0">
                <a:solidFill>
                  <a:schemeClr val="tx1">
                    <a:lumMod val="75000"/>
                    <a:lumOff val="25000"/>
                  </a:schemeClr>
                </a:solidFill>
                <a:cs typeface="Arial" pitchFamily="34" charset="0"/>
              </a:rPr>
              <a:t>B. ANÁLISIS DE LA OFERTA</a:t>
            </a:r>
            <a:endParaRPr lang="ko-KR" altLang="en-US" sz="1600" b="1" dirty="0">
              <a:solidFill>
                <a:schemeClr val="tx1">
                  <a:lumMod val="75000"/>
                  <a:lumOff val="25000"/>
                </a:schemeClr>
              </a:solidFill>
              <a:cs typeface="Arial" pitchFamily="34" charset="0"/>
            </a:endParaRPr>
          </a:p>
        </p:txBody>
      </p:sp>
      <p:sp>
        <p:nvSpPr>
          <p:cNvPr id="29" name="CuadroTexto 28">
            <a:extLst>
              <a:ext uri="{FF2B5EF4-FFF2-40B4-BE49-F238E27FC236}">
                <a16:creationId xmlns:a16="http://schemas.microsoft.com/office/drawing/2014/main" id="{CA5635A6-FF0E-41C7-B5A8-CAD9CEB3A5E2}"/>
              </a:ext>
            </a:extLst>
          </p:cNvPr>
          <p:cNvSpPr txBox="1"/>
          <p:nvPr/>
        </p:nvSpPr>
        <p:spPr>
          <a:xfrm>
            <a:off x="4077965" y="1488905"/>
            <a:ext cx="3777799" cy="3416320"/>
          </a:xfrm>
          <a:prstGeom prst="rect">
            <a:avLst/>
          </a:prstGeom>
          <a:noFill/>
        </p:spPr>
        <p:txBody>
          <a:bodyPr wrap="square">
            <a:spAutoFit/>
          </a:bodyPr>
          <a:lstStyle/>
          <a:p>
            <a:pPr marL="285750" indent="-285750">
              <a:buFont typeface="Wingdings" panose="05000000000000000000" pitchFamily="2" charset="2"/>
              <a:buChar char="ü"/>
            </a:pPr>
            <a:r>
              <a:rPr lang="es-CO" sz="2000" b="1" dirty="0">
                <a:latin typeface="Myrad"/>
              </a:rPr>
              <a:t>¿Quién vende?</a:t>
            </a:r>
          </a:p>
          <a:p>
            <a:pPr marL="285750" indent="-285750">
              <a:buFont typeface="Wingdings" panose="05000000000000000000" pitchFamily="2" charset="2"/>
              <a:buChar char="ü"/>
            </a:pPr>
            <a:r>
              <a:rPr lang="es-CO" sz="2000" b="1" dirty="0">
                <a:latin typeface="Myrad"/>
              </a:rPr>
              <a:t> ¿cuáles proveedores existen en el  mercado?</a:t>
            </a:r>
          </a:p>
          <a:p>
            <a:pPr marL="285750" indent="-285750">
              <a:buFont typeface="Wingdings" panose="05000000000000000000" pitchFamily="2" charset="2"/>
              <a:buChar char="ü"/>
            </a:pPr>
            <a:r>
              <a:rPr lang="es-CO" sz="2000" b="1" dirty="0">
                <a:latin typeface="Myrad"/>
              </a:rPr>
              <a:t>¿Cómo vende?</a:t>
            </a:r>
          </a:p>
          <a:p>
            <a:pPr marL="285750" indent="-285750">
              <a:buFont typeface="Wingdings" panose="05000000000000000000" pitchFamily="2" charset="2"/>
              <a:buChar char="ü"/>
            </a:pPr>
            <a:r>
              <a:rPr lang="es-CO" sz="2000" b="1" dirty="0">
                <a:latin typeface="Myrad"/>
              </a:rPr>
              <a:t>Dinámica de producción y distribución.</a:t>
            </a:r>
          </a:p>
          <a:p>
            <a:pPr marL="285750" indent="-285750">
              <a:buFont typeface="Wingdings" panose="05000000000000000000" pitchFamily="2" charset="2"/>
              <a:buChar char="ü"/>
            </a:pPr>
            <a:r>
              <a:rPr lang="es-CO" sz="2000" b="1" dirty="0">
                <a:latin typeface="Myrad"/>
              </a:rPr>
              <a:t>¿A qué precios de mercado?</a:t>
            </a:r>
          </a:p>
          <a:p>
            <a:pPr marL="285750" indent="-285750">
              <a:buFont typeface="Wingdings" panose="05000000000000000000" pitchFamily="2" charset="2"/>
              <a:buChar char="ü"/>
            </a:pPr>
            <a:r>
              <a:rPr lang="es-ES" sz="2000" b="1" dirty="0">
                <a:latin typeface="Myrad"/>
              </a:rPr>
              <a:t>Análisis de información financiera de empresas del sector</a:t>
            </a:r>
          </a:p>
          <a:p>
            <a:pPr marL="285750" indent="-285750">
              <a:buFont typeface="Wingdings" panose="05000000000000000000" pitchFamily="2" charset="2"/>
              <a:buChar char="ü"/>
            </a:pPr>
            <a:endParaRPr lang="es-CO" sz="1600" b="1" dirty="0">
              <a:latin typeface="Myrad"/>
            </a:endParaRPr>
          </a:p>
        </p:txBody>
      </p:sp>
      <p:sp>
        <p:nvSpPr>
          <p:cNvPr id="30" name="CuadroTexto 29">
            <a:extLst>
              <a:ext uri="{FF2B5EF4-FFF2-40B4-BE49-F238E27FC236}">
                <a16:creationId xmlns:a16="http://schemas.microsoft.com/office/drawing/2014/main" id="{409E63F2-CE34-4760-9031-D2A47515065C}"/>
              </a:ext>
            </a:extLst>
          </p:cNvPr>
          <p:cNvSpPr txBox="1"/>
          <p:nvPr/>
        </p:nvSpPr>
        <p:spPr>
          <a:xfrm>
            <a:off x="8311529" y="1609228"/>
            <a:ext cx="3590912" cy="2831544"/>
          </a:xfrm>
          <a:prstGeom prst="rect">
            <a:avLst/>
          </a:prstGeom>
          <a:noFill/>
        </p:spPr>
        <p:txBody>
          <a:bodyPr wrap="square">
            <a:spAutoFit/>
          </a:bodyPr>
          <a:lstStyle/>
          <a:p>
            <a:pPr marL="285750" lvl="0" indent="-285750">
              <a:buFont typeface="Wingdings" panose="05000000000000000000" pitchFamily="2" charset="2"/>
              <a:buChar char="ü"/>
            </a:pPr>
            <a:r>
              <a:rPr lang="es-CO" sz="2000" b="1" dirty="0">
                <a:solidFill>
                  <a:schemeClr val="tx1"/>
                </a:solidFill>
                <a:latin typeface="Myrad"/>
              </a:rPr>
              <a:t>¿</a:t>
            </a:r>
            <a:r>
              <a:rPr lang="es-CO" b="1" dirty="0">
                <a:solidFill>
                  <a:schemeClr val="tx1"/>
                </a:solidFill>
                <a:latin typeface="Myrad"/>
              </a:rPr>
              <a:t>Cómo ha comprado el establecimiento educativo en años anteriores el bien, obra  o servicio?</a:t>
            </a:r>
          </a:p>
          <a:p>
            <a:pPr marL="285750" lvl="0" indent="-285750">
              <a:buFont typeface="Wingdings" panose="05000000000000000000" pitchFamily="2" charset="2"/>
              <a:buChar char="ü"/>
            </a:pPr>
            <a:r>
              <a:rPr lang="es-CO" b="1" dirty="0">
                <a:latin typeface="Myrad"/>
              </a:rPr>
              <a:t>¿</a:t>
            </a:r>
            <a:r>
              <a:rPr lang="es-CO" b="1" dirty="0">
                <a:solidFill>
                  <a:schemeClr val="tx1"/>
                </a:solidFill>
                <a:latin typeface="Myrad"/>
              </a:rPr>
              <a:t> a qué precio? </a:t>
            </a:r>
          </a:p>
          <a:p>
            <a:pPr marL="285750" lvl="0" indent="-285750">
              <a:buFont typeface="Wingdings" panose="05000000000000000000" pitchFamily="2" charset="2"/>
              <a:buChar char="ü"/>
            </a:pPr>
            <a:r>
              <a:rPr lang="es-CO" b="1" dirty="0">
                <a:latin typeface="Myrad"/>
              </a:rPr>
              <a:t>¿</a:t>
            </a:r>
            <a:r>
              <a:rPr lang="es-CO" b="1" dirty="0">
                <a:solidFill>
                  <a:schemeClr val="tx1"/>
                </a:solidFill>
                <a:latin typeface="Myrad"/>
              </a:rPr>
              <a:t>A qué proveedores?</a:t>
            </a:r>
          </a:p>
          <a:p>
            <a:pPr marL="285750" lvl="0" indent="-285750">
              <a:buFont typeface="Wingdings" panose="05000000000000000000" pitchFamily="2" charset="2"/>
              <a:buChar char="ü"/>
            </a:pPr>
            <a:r>
              <a:rPr lang="es-CO" b="1" dirty="0">
                <a:solidFill>
                  <a:schemeClr val="tx1"/>
                </a:solidFill>
                <a:latin typeface="Myrad"/>
              </a:rPr>
              <a:t>¿Cómo compran otros </a:t>
            </a:r>
            <a:r>
              <a:rPr lang="es-CO" b="1">
                <a:solidFill>
                  <a:schemeClr val="tx1"/>
                </a:solidFill>
                <a:latin typeface="Myrad"/>
              </a:rPr>
              <a:t>establecimientos educativos</a:t>
            </a:r>
            <a:r>
              <a:rPr lang="es-CO" b="1" dirty="0">
                <a:solidFill>
                  <a:schemeClr val="tx1"/>
                </a:solidFill>
                <a:latin typeface="Myrad"/>
              </a:rPr>
              <a:t>?</a:t>
            </a:r>
          </a:p>
          <a:p>
            <a:pPr marL="285750" lvl="0" indent="-285750">
              <a:buFont typeface="Wingdings" panose="05000000000000000000" pitchFamily="2" charset="2"/>
              <a:buChar char="ü"/>
            </a:pPr>
            <a:r>
              <a:rPr lang="es-CO" b="1" dirty="0">
                <a:solidFill>
                  <a:schemeClr val="tx1"/>
                </a:solidFill>
                <a:latin typeface="Myrad"/>
              </a:rPr>
              <a:t>¿Cómo compran los privados?</a:t>
            </a:r>
          </a:p>
          <a:p>
            <a:pPr lvl="0"/>
            <a:endParaRPr lang="es-CO" sz="1400" b="1" dirty="0">
              <a:solidFill>
                <a:schemeClr val="tx1"/>
              </a:solidFill>
              <a:latin typeface="Myrad"/>
            </a:endParaRPr>
          </a:p>
        </p:txBody>
      </p:sp>
    </p:spTree>
    <p:extLst>
      <p:ext uri="{BB962C8B-B14F-4D97-AF65-F5344CB8AC3E}">
        <p14:creationId xmlns:p14="http://schemas.microsoft.com/office/powerpoint/2010/main" val="301774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57686" y="834011"/>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1999" cy="1665337"/>
          </a:xfrm>
          <a:prstGeom prst="rect">
            <a:avLst/>
          </a:prstGeom>
        </p:spPr>
      </p:pic>
      <p:sp>
        <p:nvSpPr>
          <p:cNvPr id="7" name="CuadroTexto 6">
            <a:extLst>
              <a:ext uri="{FF2B5EF4-FFF2-40B4-BE49-F238E27FC236}">
                <a16:creationId xmlns:a16="http://schemas.microsoft.com/office/drawing/2014/main" id="{76BD422F-BBF5-4642-B88D-C0EF119AA951}"/>
              </a:ext>
            </a:extLst>
          </p:cNvPr>
          <p:cNvSpPr txBox="1"/>
          <p:nvPr/>
        </p:nvSpPr>
        <p:spPr>
          <a:xfrm>
            <a:off x="-2645914" y="385327"/>
            <a:ext cx="11190474" cy="1725088"/>
          </a:xfrm>
          <a:prstGeom prst="rect">
            <a:avLst/>
          </a:prstGeom>
          <a:noFill/>
        </p:spPr>
        <p:txBody>
          <a:bodyPr wrap="square">
            <a:spAutoFit/>
          </a:bodyPr>
          <a:lstStyle/>
          <a:p>
            <a:pPr algn="ctr"/>
            <a:r>
              <a:rPr lang="es-CO" sz="3000" b="1" dirty="0">
                <a:solidFill>
                  <a:srgbClr val="FF0000"/>
                </a:solidFill>
                <a:latin typeface="Myrad"/>
              </a:rPr>
              <a:t>2.4 ESCENARIO COMERCIAL </a:t>
            </a:r>
          </a:p>
          <a:p>
            <a:pPr algn="just">
              <a:lnSpc>
                <a:spcPct val="115000"/>
              </a:lnSpc>
            </a:pPr>
            <a:endParaRPr lang="es-ES" sz="1400" b="1" dirty="0">
              <a:solidFill>
                <a:schemeClr val="accent2">
                  <a:lumMod val="75000"/>
                </a:schemeClr>
              </a:solidFill>
              <a:latin typeface="Myrad"/>
              <a:ea typeface="Verdana" pitchFamily="34" charset="0"/>
            </a:endParaRPr>
          </a:p>
          <a:p>
            <a:pPr algn="just"/>
            <a:endParaRPr lang="en-US" altLang="ko-KR" sz="2000" b="1" dirty="0">
              <a:solidFill>
                <a:schemeClr val="tx1">
                  <a:lumMod val="75000"/>
                  <a:lumOff val="25000"/>
                </a:schemeClr>
              </a:solidFill>
              <a:cs typeface="Arial" pitchFamily="34" charset="0"/>
            </a:endParaRPr>
          </a:p>
          <a:p>
            <a:pPr algn="just"/>
            <a:r>
              <a:rPr lang="en-US" altLang="ko-KR" sz="2000" b="1" dirty="0">
                <a:solidFill>
                  <a:schemeClr val="tx1">
                    <a:lumMod val="75000"/>
                    <a:lumOff val="25000"/>
                  </a:schemeClr>
                </a:solidFill>
                <a:cs typeface="Arial" pitchFamily="34" charset="0"/>
              </a:rPr>
              <a:t> </a:t>
            </a:r>
          </a:p>
          <a:p>
            <a:pPr algn="just"/>
            <a:endParaRPr lang="es-ES_tradnl" sz="2000" dirty="0"/>
          </a:p>
        </p:txBody>
      </p:sp>
      <p:sp>
        <p:nvSpPr>
          <p:cNvPr id="21" name="Rounded Rectangle 4">
            <a:extLst>
              <a:ext uri="{FF2B5EF4-FFF2-40B4-BE49-F238E27FC236}">
                <a16:creationId xmlns:a16="http://schemas.microsoft.com/office/drawing/2014/main" id="{0AADCA58-0B1C-46AF-835B-0BAAE244557A}"/>
              </a:ext>
            </a:extLst>
          </p:cNvPr>
          <p:cNvSpPr/>
          <p:nvPr/>
        </p:nvSpPr>
        <p:spPr>
          <a:xfrm>
            <a:off x="702263" y="1247871"/>
            <a:ext cx="11073178" cy="3944783"/>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24" name="TextBox 5">
            <a:extLst>
              <a:ext uri="{FF2B5EF4-FFF2-40B4-BE49-F238E27FC236}">
                <a16:creationId xmlns:a16="http://schemas.microsoft.com/office/drawing/2014/main" id="{F54B6CA5-806A-4CB7-BC03-6F51CEBAE727}"/>
              </a:ext>
            </a:extLst>
          </p:cNvPr>
          <p:cNvSpPr txBox="1"/>
          <p:nvPr/>
        </p:nvSpPr>
        <p:spPr>
          <a:xfrm>
            <a:off x="702262" y="1431830"/>
            <a:ext cx="11391412" cy="3619324"/>
          </a:xfrm>
          <a:prstGeom prst="rect">
            <a:avLst/>
          </a:prstGeom>
          <a:noFill/>
        </p:spPr>
        <p:txBody>
          <a:bodyPr wrap="square" rtlCol="0">
            <a:spAutoFit/>
          </a:bodyPr>
          <a:lstStyle/>
          <a:p>
            <a:pPr>
              <a:lnSpc>
                <a:spcPct val="115000"/>
              </a:lnSpc>
            </a:pPr>
            <a:r>
              <a:rPr lang="es-ES_tradnl" sz="2800" b="1" dirty="0">
                <a:latin typeface="Myrad"/>
              </a:rPr>
              <a:t>1. Identificar </a:t>
            </a:r>
            <a:r>
              <a:rPr lang="es-MX" sz="2800" b="1" dirty="0">
                <a:latin typeface="Myrad"/>
                <a:ea typeface="Verdana" pitchFamily="34" charset="0"/>
              </a:rPr>
              <a:t>cuáles son las  empresas que componen el sector:</a:t>
            </a:r>
          </a:p>
          <a:p>
            <a:pPr marL="285750" indent="-285750">
              <a:lnSpc>
                <a:spcPct val="115000"/>
              </a:lnSpc>
              <a:buFont typeface="Arial" panose="020B0604020202020204" pitchFamily="34" charset="0"/>
              <a:buChar char="•"/>
            </a:pPr>
            <a:r>
              <a:rPr lang="es-MX" sz="2400" dirty="0">
                <a:latin typeface="Myrad"/>
              </a:rPr>
              <a:t>Identificar el tipo de  proveedor que el establecimiento educativo requiere: proveedor de materias primas, fabricante, importador, ensamblador, distribuidor mayorista, distribuidor minorista, intermediario, transportador, </a:t>
            </a:r>
            <a:r>
              <a:rPr lang="es-MX" sz="2400" dirty="0" err="1">
                <a:latin typeface="Myrad"/>
              </a:rPr>
              <a:t>etc</a:t>
            </a:r>
            <a:r>
              <a:rPr lang="es-MX" sz="2400" dirty="0">
                <a:latin typeface="Myrad"/>
              </a:rPr>
              <a:t>…</a:t>
            </a:r>
          </a:p>
          <a:p>
            <a:pPr marL="285750" indent="-285750">
              <a:lnSpc>
                <a:spcPct val="115000"/>
              </a:lnSpc>
              <a:buFont typeface="Arial" panose="020B0604020202020204" pitchFamily="34" charset="0"/>
              <a:buChar char="•"/>
            </a:pPr>
            <a:r>
              <a:rPr lang="es-ES_tradnl" sz="2400" dirty="0">
                <a:latin typeface="Myrad"/>
              </a:rPr>
              <a:t>Posibles proveedores de los bs /</a:t>
            </a:r>
            <a:r>
              <a:rPr lang="es-ES_tradnl" sz="2400" dirty="0" err="1">
                <a:latin typeface="Myrad"/>
              </a:rPr>
              <a:t>svs</a:t>
            </a:r>
            <a:r>
              <a:rPr lang="es-ES_tradnl" sz="2400" dirty="0">
                <a:latin typeface="Myrad"/>
              </a:rPr>
              <a:t> </a:t>
            </a:r>
          </a:p>
          <a:p>
            <a:pPr marL="285750" indent="-285750">
              <a:lnSpc>
                <a:spcPct val="115000"/>
              </a:lnSpc>
              <a:buFont typeface="Arial" panose="020B0604020202020204" pitchFamily="34" charset="0"/>
              <a:buChar char="•"/>
            </a:pPr>
            <a:r>
              <a:rPr lang="es-ES" sz="2400" dirty="0">
                <a:latin typeface="Myrad"/>
              </a:rPr>
              <a:t>Oferentes que han  participado en los procesos de selección y contratistas.</a:t>
            </a:r>
            <a:endParaRPr lang="es-ES_tradnl" sz="2400" dirty="0">
              <a:latin typeface="Myrad"/>
            </a:endParaRPr>
          </a:p>
          <a:p>
            <a:pPr marL="285750" indent="-285750">
              <a:lnSpc>
                <a:spcPct val="115000"/>
              </a:lnSpc>
              <a:buFont typeface="Arial" panose="020B0604020202020204" pitchFamily="34" charset="0"/>
              <a:buChar char="•"/>
            </a:pPr>
            <a:r>
              <a:rPr lang="es-ES_tradnl" sz="2400" dirty="0">
                <a:latin typeface="Myrad"/>
              </a:rPr>
              <a:t>Experiencia , tiempo de conformación y tamaño de las empresas</a:t>
            </a:r>
          </a:p>
          <a:p>
            <a:pPr>
              <a:lnSpc>
                <a:spcPct val="115000"/>
              </a:lnSpc>
            </a:pPr>
            <a:endParaRPr lang="en-US" sz="1600" b="1" dirty="0">
              <a:solidFill>
                <a:schemeClr val="tx1">
                  <a:lumMod val="75000"/>
                  <a:lumOff val="25000"/>
                </a:schemeClr>
              </a:solidFill>
              <a:latin typeface="Myrad"/>
              <a:cs typeface="Arial" pitchFamily="34" charset="0"/>
            </a:endParaRPr>
          </a:p>
          <a:p>
            <a:pPr marL="457200" indent="-457200" algn="just">
              <a:lnSpc>
                <a:spcPct val="115000"/>
              </a:lnSpc>
              <a:buFont typeface="+mj-lt"/>
              <a:buAutoNum type="arabicPeriod"/>
            </a:pPr>
            <a:endParaRPr lang="es-ES" sz="1200" dirty="0">
              <a:ea typeface="Verdana" panose="020B0604030504040204" pitchFamily="34" charset="0"/>
            </a:endParaRPr>
          </a:p>
        </p:txBody>
      </p:sp>
      <p:sp>
        <p:nvSpPr>
          <p:cNvPr id="26" name="TextBox 7">
            <a:extLst>
              <a:ext uri="{FF2B5EF4-FFF2-40B4-BE49-F238E27FC236}">
                <a16:creationId xmlns:a16="http://schemas.microsoft.com/office/drawing/2014/main" id="{8424B504-AD2D-47E0-AB89-949922D09970}"/>
              </a:ext>
            </a:extLst>
          </p:cNvPr>
          <p:cNvSpPr txBox="1"/>
          <p:nvPr/>
        </p:nvSpPr>
        <p:spPr>
          <a:xfrm>
            <a:off x="4343647" y="1483404"/>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1</a:t>
            </a:r>
            <a:endParaRPr lang="ko-KR" altLang="en-US" sz="2800" b="1" dirty="0">
              <a:solidFill>
                <a:schemeClr val="bg1"/>
              </a:solidFill>
              <a:cs typeface="Arial" pitchFamily="34" charset="0"/>
            </a:endParaRPr>
          </a:p>
        </p:txBody>
      </p:sp>
      <p:sp>
        <p:nvSpPr>
          <p:cNvPr id="3" name="CuadroTexto 2">
            <a:extLst>
              <a:ext uri="{FF2B5EF4-FFF2-40B4-BE49-F238E27FC236}">
                <a16:creationId xmlns:a16="http://schemas.microsoft.com/office/drawing/2014/main" id="{A3FDCBC0-2179-0506-E2C8-07BA1FE9FABB}"/>
              </a:ext>
            </a:extLst>
          </p:cNvPr>
          <p:cNvSpPr txBox="1"/>
          <p:nvPr/>
        </p:nvSpPr>
        <p:spPr>
          <a:xfrm>
            <a:off x="4992941" y="893051"/>
            <a:ext cx="6233160" cy="369332"/>
          </a:xfrm>
          <a:prstGeom prst="rect">
            <a:avLst/>
          </a:prstGeom>
          <a:noFill/>
        </p:spPr>
        <p:txBody>
          <a:bodyPr wrap="square">
            <a:spAutoFit/>
          </a:bodyPr>
          <a:lstStyle/>
          <a:p>
            <a:pPr algn="just"/>
            <a:r>
              <a:rPr lang="en-US" altLang="ko-KR" sz="1800" b="1" dirty="0">
                <a:latin typeface="Myrad"/>
                <a:cs typeface="Myanmar Text" panose="020B0502040204020203" pitchFamily="34" charset="0"/>
              </a:rPr>
              <a:t>ANÁLISIS DE LA OFERTA</a:t>
            </a:r>
          </a:p>
        </p:txBody>
      </p:sp>
    </p:spTree>
    <p:extLst>
      <p:ext uri="{BB962C8B-B14F-4D97-AF65-F5344CB8AC3E}">
        <p14:creationId xmlns:p14="http://schemas.microsoft.com/office/powerpoint/2010/main" val="151380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57686" y="834011"/>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1999" cy="1665337"/>
          </a:xfrm>
          <a:prstGeom prst="rect">
            <a:avLst/>
          </a:prstGeom>
        </p:spPr>
      </p:pic>
      <p:sp>
        <p:nvSpPr>
          <p:cNvPr id="26" name="TextBox 7">
            <a:extLst>
              <a:ext uri="{FF2B5EF4-FFF2-40B4-BE49-F238E27FC236}">
                <a16:creationId xmlns:a16="http://schemas.microsoft.com/office/drawing/2014/main" id="{8424B504-AD2D-47E0-AB89-949922D09970}"/>
              </a:ext>
            </a:extLst>
          </p:cNvPr>
          <p:cNvSpPr txBox="1"/>
          <p:nvPr/>
        </p:nvSpPr>
        <p:spPr>
          <a:xfrm>
            <a:off x="4343647" y="1483404"/>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1</a:t>
            </a:r>
            <a:endParaRPr lang="ko-KR" altLang="en-US" sz="2800" b="1" dirty="0">
              <a:solidFill>
                <a:schemeClr val="bg1"/>
              </a:solidFill>
              <a:cs typeface="Arial" pitchFamily="34" charset="0"/>
            </a:endParaRPr>
          </a:p>
        </p:txBody>
      </p:sp>
      <p:sp>
        <p:nvSpPr>
          <p:cNvPr id="32" name="TextBox 13">
            <a:extLst>
              <a:ext uri="{FF2B5EF4-FFF2-40B4-BE49-F238E27FC236}">
                <a16:creationId xmlns:a16="http://schemas.microsoft.com/office/drawing/2014/main" id="{8CF098CB-1B1E-474B-A18A-1AD134D27472}"/>
              </a:ext>
            </a:extLst>
          </p:cNvPr>
          <p:cNvSpPr txBox="1"/>
          <p:nvPr/>
        </p:nvSpPr>
        <p:spPr>
          <a:xfrm>
            <a:off x="3927202" y="2676417"/>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17" name="Rounded Rectangle 78">
            <a:extLst>
              <a:ext uri="{FF2B5EF4-FFF2-40B4-BE49-F238E27FC236}">
                <a16:creationId xmlns:a16="http://schemas.microsoft.com/office/drawing/2014/main" id="{CEE5CD41-6F5A-4234-98C1-D8773DB4B50C}"/>
              </a:ext>
            </a:extLst>
          </p:cNvPr>
          <p:cNvSpPr/>
          <p:nvPr/>
        </p:nvSpPr>
        <p:spPr>
          <a:xfrm>
            <a:off x="757686" y="1354803"/>
            <a:ext cx="11027914" cy="3990157"/>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pPr marL="285750" indent="-285750">
              <a:lnSpc>
                <a:spcPct val="115000"/>
              </a:lnSpc>
              <a:buFont typeface="Arial" panose="020B0604020202020204" pitchFamily="34" charset="0"/>
              <a:buChar char="•"/>
            </a:pPr>
            <a:endParaRPr lang="es-ES" sz="2800" b="1" dirty="0">
              <a:latin typeface="Arial" panose="020B0604020202020204" pitchFamily="34" charset="0"/>
              <a:cs typeface="Arial" panose="020B0604020202020204" pitchFamily="34" charset="0"/>
            </a:endParaRPr>
          </a:p>
          <a:p>
            <a:pPr marL="285750" indent="-285750">
              <a:lnSpc>
                <a:spcPct val="115000"/>
              </a:lnSpc>
              <a:buFont typeface="Arial" panose="020B0604020202020204" pitchFamily="34" charset="0"/>
              <a:buChar char="•"/>
            </a:pPr>
            <a:endParaRPr lang="es-ES" sz="2800" b="1" dirty="0">
              <a:latin typeface="Arial" panose="020B0604020202020204" pitchFamily="34" charset="0"/>
              <a:cs typeface="Arial" panose="020B0604020202020204" pitchFamily="34" charset="0"/>
            </a:endParaRPr>
          </a:p>
          <a:p>
            <a:pPr marL="285750" indent="-285750">
              <a:lnSpc>
                <a:spcPct val="115000"/>
              </a:lnSpc>
              <a:buFont typeface="Arial" panose="020B0604020202020204" pitchFamily="34" charset="0"/>
              <a:buChar char="•"/>
            </a:pPr>
            <a:endParaRPr lang="es-MX" sz="1600" b="1" dirty="0">
              <a:latin typeface="Arial" panose="020B0604020202020204" pitchFamily="34" charset="0"/>
              <a:cs typeface="Arial" panose="020B0604020202020204" pitchFamily="34" charset="0"/>
            </a:endParaRPr>
          </a:p>
        </p:txBody>
      </p:sp>
      <p:sp>
        <p:nvSpPr>
          <p:cNvPr id="22" name="TextBox 17">
            <a:extLst>
              <a:ext uri="{FF2B5EF4-FFF2-40B4-BE49-F238E27FC236}">
                <a16:creationId xmlns:a16="http://schemas.microsoft.com/office/drawing/2014/main" id="{B5E5EADC-664E-4CB0-BC7D-1492B1001BCE}"/>
              </a:ext>
            </a:extLst>
          </p:cNvPr>
          <p:cNvSpPr txBox="1"/>
          <p:nvPr/>
        </p:nvSpPr>
        <p:spPr>
          <a:xfrm>
            <a:off x="757686" y="888675"/>
            <a:ext cx="11144755" cy="4456285"/>
          </a:xfrm>
          <a:prstGeom prst="rect">
            <a:avLst/>
          </a:prstGeom>
          <a:noFill/>
        </p:spPr>
        <p:txBody>
          <a:bodyPr wrap="square" rtlCol="0">
            <a:spAutoFit/>
          </a:bodyPr>
          <a:lstStyle>
            <a:defPPr>
              <a:defRPr lang="es-CO"/>
            </a:defPPr>
            <a:lvl1pPr algn="ctr">
              <a:lnSpc>
                <a:spcPct val="115000"/>
              </a:lnSpc>
              <a:defRPr sz="1600" b="1">
                <a:latin typeface="Myrad"/>
                <a:ea typeface="Verdana" pitchFamily="34" charset="0"/>
              </a:defRPr>
            </a:lvl1pPr>
          </a:lstStyle>
          <a:p>
            <a:pPr algn="l"/>
            <a:endParaRPr lang="es-MX" sz="2800" dirty="0"/>
          </a:p>
          <a:p>
            <a:pPr algn="l"/>
            <a:r>
              <a:rPr lang="es-MX" sz="2800" dirty="0"/>
              <a:t>2. Bases de consulta:</a:t>
            </a:r>
          </a:p>
          <a:p>
            <a:pPr marL="285750" indent="-285750" algn="l">
              <a:buFont typeface="Arial" panose="020B0604020202020204" pitchFamily="34" charset="0"/>
              <a:buChar char="•"/>
            </a:pPr>
            <a:r>
              <a:rPr lang="es-MX" sz="2400" b="0" dirty="0"/>
              <a:t>Información histórica: bases de datos, proponentes que  han presentado ofertas económicas en contratos años anteriores, contratos ejecutados por esta y/o por otros establecimientos educativos, etc.</a:t>
            </a:r>
            <a:endParaRPr lang="es-MX" sz="2800" dirty="0"/>
          </a:p>
          <a:p>
            <a:pPr marL="285750" indent="-285750" algn="l">
              <a:buFont typeface="Arial" panose="020B0604020202020204" pitchFamily="34" charset="0"/>
              <a:buChar char="•"/>
            </a:pPr>
            <a:r>
              <a:rPr lang="es-MX" sz="2400" b="0" dirty="0"/>
              <a:t>Utilizar bases de datos CONSTRUDATA, INSTITUTO DE DESARROLLO URBANO, Cámaras de Comercio y de los gremios </a:t>
            </a:r>
            <a:r>
              <a:rPr lang="es-MX" sz="2400" b="0" dirty="0" err="1"/>
              <a:t>etc</a:t>
            </a:r>
            <a:endParaRPr lang="es-MX" sz="2400" b="0" dirty="0"/>
          </a:p>
          <a:p>
            <a:pPr marL="285750" indent="-285750" algn="l">
              <a:buFont typeface="Arial" panose="020B0604020202020204" pitchFamily="34" charset="0"/>
              <a:buChar char="•"/>
            </a:pPr>
            <a:r>
              <a:rPr lang="es-MX" sz="2400" b="0" dirty="0"/>
              <a:t>Consultar el Sistema de Información y Reporte Empresarial –SIREM </a:t>
            </a:r>
          </a:p>
          <a:p>
            <a:pPr marL="285750" indent="-285750" algn="l">
              <a:buFont typeface="Arial" panose="020B0604020202020204" pitchFamily="34" charset="0"/>
              <a:buChar char="•"/>
            </a:pPr>
            <a:r>
              <a:rPr lang="es-MX" sz="2400" b="0" dirty="0"/>
              <a:t>Para contratos de obra, lista de precios de la Secretaría de Educación del Distrito</a:t>
            </a:r>
          </a:p>
          <a:p>
            <a:pPr marL="285750" indent="-285750" algn="l">
              <a:buFont typeface="Arial" panose="020B0604020202020204" pitchFamily="34" charset="0"/>
              <a:buChar char="•"/>
            </a:pPr>
            <a:r>
              <a:rPr lang="es-MX" sz="2400" b="0" dirty="0"/>
              <a:t>Consultas a través de internet </a:t>
            </a:r>
          </a:p>
        </p:txBody>
      </p:sp>
      <p:sp>
        <p:nvSpPr>
          <p:cNvPr id="2" name="CuadroTexto 1">
            <a:extLst>
              <a:ext uri="{FF2B5EF4-FFF2-40B4-BE49-F238E27FC236}">
                <a16:creationId xmlns:a16="http://schemas.microsoft.com/office/drawing/2014/main" id="{067D1F53-341C-26A3-2E7B-7F2B365C9C8A}"/>
              </a:ext>
            </a:extLst>
          </p:cNvPr>
          <p:cNvSpPr txBox="1"/>
          <p:nvPr/>
        </p:nvSpPr>
        <p:spPr>
          <a:xfrm>
            <a:off x="-2645914" y="309631"/>
            <a:ext cx="11190474" cy="1725088"/>
          </a:xfrm>
          <a:prstGeom prst="rect">
            <a:avLst/>
          </a:prstGeom>
          <a:noFill/>
        </p:spPr>
        <p:txBody>
          <a:bodyPr wrap="square">
            <a:spAutoFit/>
          </a:bodyPr>
          <a:lstStyle/>
          <a:p>
            <a:pPr algn="ctr"/>
            <a:r>
              <a:rPr lang="es-CO" sz="3000" b="1" dirty="0">
                <a:solidFill>
                  <a:srgbClr val="FF0000"/>
                </a:solidFill>
                <a:latin typeface="Myrad"/>
              </a:rPr>
              <a:t>2.4 ESCENARIO COMERCIAL </a:t>
            </a:r>
          </a:p>
          <a:p>
            <a:pPr algn="just">
              <a:lnSpc>
                <a:spcPct val="115000"/>
              </a:lnSpc>
            </a:pPr>
            <a:endParaRPr lang="es-ES" sz="1400" b="1" dirty="0">
              <a:solidFill>
                <a:schemeClr val="accent2">
                  <a:lumMod val="75000"/>
                </a:schemeClr>
              </a:solidFill>
              <a:latin typeface="Myrad"/>
              <a:ea typeface="Verdana" pitchFamily="34" charset="0"/>
            </a:endParaRPr>
          </a:p>
          <a:p>
            <a:pPr algn="just"/>
            <a:endParaRPr lang="en-US" altLang="ko-KR" sz="2000" b="1" dirty="0">
              <a:solidFill>
                <a:schemeClr val="tx1">
                  <a:lumMod val="75000"/>
                  <a:lumOff val="25000"/>
                </a:schemeClr>
              </a:solidFill>
              <a:cs typeface="Arial" pitchFamily="34" charset="0"/>
            </a:endParaRPr>
          </a:p>
          <a:p>
            <a:pPr algn="just"/>
            <a:r>
              <a:rPr lang="en-US" altLang="ko-KR" sz="2000" b="1" dirty="0">
                <a:solidFill>
                  <a:schemeClr val="tx1">
                    <a:lumMod val="75000"/>
                    <a:lumOff val="25000"/>
                  </a:schemeClr>
                </a:solidFill>
                <a:cs typeface="Arial" pitchFamily="34" charset="0"/>
              </a:rPr>
              <a:t> </a:t>
            </a:r>
          </a:p>
          <a:p>
            <a:pPr algn="just"/>
            <a:endParaRPr lang="es-ES_tradnl" sz="2000" dirty="0"/>
          </a:p>
        </p:txBody>
      </p:sp>
      <p:sp>
        <p:nvSpPr>
          <p:cNvPr id="6" name="CuadroTexto 5">
            <a:extLst>
              <a:ext uri="{FF2B5EF4-FFF2-40B4-BE49-F238E27FC236}">
                <a16:creationId xmlns:a16="http://schemas.microsoft.com/office/drawing/2014/main" id="{4E34A6FD-91C6-43D0-8F47-52A07A28EF50}"/>
              </a:ext>
            </a:extLst>
          </p:cNvPr>
          <p:cNvSpPr txBox="1"/>
          <p:nvPr/>
        </p:nvSpPr>
        <p:spPr>
          <a:xfrm>
            <a:off x="4775199" y="921171"/>
            <a:ext cx="7416800" cy="369332"/>
          </a:xfrm>
          <a:prstGeom prst="rect">
            <a:avLst/>
          </a:prstGeom>
          <a:noFill/>
        </p:spPr>
        <p:txBody>
          <a:bodyPr wrap="square">
            <a:spAutoFit/>
          </a:bodyPr>
          <a:lstStyle/>
          <a:p>
            <a:pPr algn="just"/>
            <a:r>
              <a:rPr lang="en-US" altLang="ko-KR" sz="1800" b="1" dirty="0">
                <a:latin typeface="Myrad"/>
                <a:cs typeface="Myanmar Text" panose="020B0502040204020203" pitchFamily="34" charset="0"/>
              </a:rPr>
              <a:t>ANÁLISIS DE LA OFERTA</a:t>
            </a:r>
          </a:p>
        </p:txBody>
      </p:sp>
    </p:spTree>
    <p:extLst>
      <p:ext uri="{BB962C8B-B14F-4D97-AF65-F5344CB8AC3E}">
        <p14:creationId xmlns:p14="http://schemas.microsoft.com/office/powerpoint/2010/main" val="228754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1999" cy="1665337"/>
          </a:xfrm>
          <a:prstGeom prst="rect">
            <a:avLst/>
          </a:prstGeom>
        </p:spPr>
      </p:pic>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88166" y="677422"/>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TextBox 7">
            <a:extLst>
              <a:ext uri="{FF2B5EF4-FFF2-40B4-BE49-F238E27FC236}">
                <a16:creationId xmlns:a16="http://schemas.microsoft.com/office/drawing/2014/main" id="{8424B504-AD2D-47E0-AB89-949922D09970}"/>
              </a:ext>
            </a:extLst>
          </p:cNvPr>
          <p:cNvSpPr txBox="1"/>
          <p:nvPr/>
        </p:nvSpPr>
        <p:spPr>
          <a:xfrm>
            <a:off x="4343647" y="1483404"/>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1</a:t>
            </a:r>
            <a:endParaRPr lang="ko-KR" altLang="en-US" sz="2800" b="1" dirty="0">
              <a:solidFill>
                <a:schemeClr val="bg1"/>
              </a:solidFill>
              <a:cs typeface="Arial" pitchFamily="34" charset="0"/>
            </a:endParaRPr>
          </a:p>
        </p:txBody>
      </p:sp>
      <p:sp>
        <p:nvSpPr>
          <p:cNvPr id="32" name="TextBox 13">
            <a:extLst>
              <a:ext uri="{FF2B5EF4-FFF2-40B4-BE49-F238E27FC236}">
                <a16:creationId xmlns:a16="http://schemas.microsoft.com/office/drawing/2014/main" id="{8CF098CB-1B1E-474B-A18A-1AD134D27472}"/>
              </a:ext>
            </a:extLst>
          </p:cNvPr>
          <p:cNvSpPr txBox="1"/>
          <p:nvPr/>
        </p:nvSpPr>
        <p:spPr>
          <a:xfrm>
            <a:off x="3927202" y="2676417"/>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17" name="Rounded Rectangle 4">
            <a:extLst>
              <a:ext uri="{FF2B5EF4-FFF2-40B4-BE49-F238E27FC236}">
                <a16:creationId xmlns:a16="http://schemas.microsoft.com/office/drawing/2014/main" id="{0934D091-B8C5-4399-83B4-CB2E498E0FE8}"/>
              </a:ext>
            </a:extLst>
          </p:cNvPr>
          <p:cNvSpPr/>
          <p:nvPr/>
        </p:nvSpPr>
        <p:spPr>
          <a:xfrm>
            <a:off x="709148" y="1216083"/>
            <a:ext cx="11035812" cy="3976580"/>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pPr>
              <a:lnSpc>
                <a:spcPct val="115000"/>
              </a:lnSpc>
            </a:pPr>
            <a:r>
              <a:rPr lang="es-MX" sz="2400" dirty="0">
                <a:latin typeface="Myrad"/>
              </a:rPr>
              <a:t>El establecimiento educativo debe recopilar en el estudio de la demanda:</a:t>
            </a:r>
          </a:p>
          <a:p>
            <a:pPr>
              <a:lnSpc>
                <a:spcPct val="115000"/>
              </a:lnSpc>
            </a:pPr>
            <a:endParaRPr lang="es-MX" sz="2400" dirty="0">
              <a:latin typeface="Myrad"/>
            </a:endParaRPr>
          </a:p>
          <a:p>
            <a:pPr marL="342900" indent="-342900">
              <a:lnSpc>
                <a:spcPct val="115000"/>
              </a:lnSpc>
              <a:buFont typeface="Arial" panose="020B0604020202020204" pitchFamily="34" charset="0"/>
              <a:buChar char="•"/>
            </a:pPr>
            <a:r>
              <a:rPr lang="es-ES" sz="2400" dirty="0">
                <a:latin typeface="Myrad"/>
              </a:rPr>
              <a:t>Colombia Compra Eficiente a través de la plataforma SECOP I y II ofrece la posibilidad de consultar procesos de contratación suscritos por la SED y otras entidades estatales</a:t>
            </a:r>
            <a:endParaRPr lang="en-US" sz="2400" dirty="0">
              <a:latin typeface="Myrad"/>
            </a:endParaRPr>
          </a:p>
          <a:p>
            <a:pPr marL="342900" indent="-342900" algn="just">
              <a:buFont typeface="Arial" panose="020B0604020202020204" pitchFamily="34" charset="0"/>
              <a:buChar char="•"/>
            </a:pPr>
            <a:r>
              <a:rPr lang="es-ES" sz="2400" dirty="0">
                <a:latin typeface="Myrad"/>
              </a:rPr>
              <a:t>Cuáles han sido las condiciones de adquisición del bien, obra o servicio</a:t>
            </a:r>
          </a:p>
          <a:p>
            <a:pPr marL="342900" indent="-342900" algn="just">
              <a:buFont typeface="Arial" panose="020B0604020202020204" pitchFamily="34" charset="0"/>
              <a:buChar char="•"/>
            </a:pPr>
            <a:r>
              <a:rPr lang="es-ES" sz="2400" dirty="0">
                <a:latin typeface="Myrad"/>
                <a:cs typeface="Arial" pitchFamily="34" charset="0"/>
              </a:rPr>
              <a:t>Objeto del contrato</a:t>
            </a:r>
          </a:p>
          <a:p>
            <a:pPr marL="342900" indent="-342900" algn="just">
              <a:buFont typeface="Arial" panose="020B0604020202020204" pitchFamily="34" charset="0"/>
              <a:buChar char="•"/>
            </a:pPr>
            <a:r>
              <a:rPr lang="es-ES" sz="2400" dirty="0">
                <a:latin typeface="Myrad"/>
              </a:rPr>
              <a:t>Cantidad del bien, obra o servicio</a:t>
            </a:r>
          </a:p>
          <a:p>
            <a:pPr marL="342900" indent="-342900" algn="just">
              <a:buFont typeface="Arial" panose="020B0604020202020204" pitchFamily="34" charset="0"/>
              <a:buChar char="•"/>
            </a:pPr>
            <a:r>
              <a:rPr lang="es-ES" sz="2400" dirty="0">
                <a:latin typeface="Myrad"/>
              </a:rPr>
              <a:t>Valor de los contratos y forma de pago</a:t>
            </a:r>
          </a:p>
          <a:p>
            <a:pPr algn="just"/>
            <a:endParaRPr lang="ko-KR" altLang="en-US" sz="2400" dirty="0">
              <a:latin typeface="Myrad"/>
            </a:endParaRPr>
          </a:p>
          <a:p>
            <a:pPr marL="342900" indent="-342900" algn="just">
              <a:buFont typeface="Arial" panose="020B0604020202020204" pitchFamily="34" charset="0"/>
              <a:buChar char="•"/>
            </a:pPr>
            <a:endParaRPr lang="es-ES" altLang="ko-KR" sz="2000" dirty="0">
              <a:latin typeface="Myrad"/>
            </a:endParaRPr>
          </a:p>
        </p:txBody>
      </p:sp>
      <p:sp>
        <p:nvSpPr>
          <p:cNvPr id="6" name="CuadroTexto 5">
            <a:extLst>
              <a:ext uri="{FF2B5EF4-FFF2-40B4-BE49-F238E27FC236}">
                <a16:creationId xmlns:a16="http://schemas.microsoft.com/office/drawing/2014/main" id="{1451167A-B041-3793-5A1F-4CB49D6BE0D0}"/>
              </a:ext>
            </a:extLst>
          </p:cNvPr>
          <p:cNvSpPr txBox="1"/>
          <p:nvPr/>
        </p:nvSpPr>
        <p:spPr>
          <a:xfrm>
            <a:off x="-1" y="206400"/>
            <a:ext cx="6096000" cy="553998"/>
          </a:xfrm>
          <a:prstGeom prst="rect">
            <a:avLst/>
          </a:prstGeom>
          <a:noFill/>
        </p:spPr>
        <p:txBody>
          <a:bodyPr wrap="square">
            <a:spAutoFit/>
          </a:bodyPr>
          <a:lstStyle/>
          <a:p>
            <a:pPr algn="ctr"/>
            <a:r>
              <a:rPr lang="es-CO" sz="3000" b="1" dirty="0">
                <a:solidFill>
                  <a:srgbClr val="FF0000"/>
                </a:solidFill>
                <a:latin typeface="Myrad"/>
              </a:rPr>
              <a:t>2.4 ESCENARIO COMERCIAL </a:t>
            </a:r>
          </a:p>
        </p:txBody>
      </p:sp>
      <p:sp>
        <p:nvSpPr>
          <p:cNvPr id="9" name="CuadroTexto 8">
            <a:extLst>
              <a:ext uri="{FF2B5EF4-FFF2-40B4-BE49-F238E27FC236}">
                <a16:creationId xmlns:a16="http://schemas.microsoft.com/office/drawing/2014/main" id="{32D5DAF7-D98D-ECC0-2228-20C93571E4F2}"/>
              </a:ext>
            </a:extLst>
          </p:cNvPr>
          <p:cNvSpPr txBox="1"/>
          <p:nvPr/>
        </p:nvSpPr>
        <p:spPr>
          <a:xfrm>
            <a:off x="4795520" y="762087"/>
            <a:ext cx="6096000" cy="369332"/>
          </a:xfrm>
          <a:prstGeom prst="rect">
            <a:avLst/>
          </a:prstGeom>
          <a:noFill/>
        </p:spPr>
        <p:txBody>
          <a:bodyPr wrap="square">
            <a:spAutoFit/>
          </a:bodyPr>
          <a:lstStyle/>
          <a:p>
            <a:pPr algn="just"/>
            <a:r>
              <a:rPr lang="en-US" altLang="ko-KR" sz="1800" b="1" dirty="0">
                <a:latin typeface="Myrad"/>
                <a:cs typeface="Myanmar Text" panose="020B0502040204020203" pitchFamily="34" charset="0"/>
              </a:rPr>
              <a:t>ANÁLISIS DE LA OFERTA</a:t>
            </a:r>
          </a:p>
        </p:txBody>
      </p:sp>
    </p:spTree>
    <p:extLst>
      <p:ext uri="{BB962C8B-B14F-4D97-AF65-F5344CB8AC3E}">
        <p14:creationId xmlns:p14="http://schemas.microsoft.com/office/powerpoint/2010/main" val="281226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667879" y="1475860"/>
            <a:ext cx="10856241"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7200" b="1" dirty="0">
                <a:solidFill>
                  <a:schemeClr val="accent2">
                    <a:lumMod val="75000"/>
                  </a:schemeClr>
                </a:solidFill>
                <a:effectLst>
                  <a:outerShdw blurRad="38100" dist="38100" dir="2700000" algn="tl">
                    <a:srgbClr val="000000">
                      <a:alpha val="43137"/>
                    </a:srgbClr>
                  </a:outerShdw>
                </a:effectLst>
                <a:latin typeface="Myrad"/>
              </a:rPr>
              <a:t>3. ESTUDIO DEL MERCADO – ANÁLISIS DE COSTOS-</a:t>
            </a:r>
          </a:p>
          <a:p>
            <a:pPr algn="ctr"/>
            <a:r>
              <a:rPr lang="es-ES" sz="7200" b="1" dirty="0">
                <a:solidFill>
                  <a:schemeClr val="accent1">
                    <a:lumMod val="75000"/>
                  </a:schemeClr>
                </a:solidFill>
                <a:effectLst>
                  <a:outerShdw blurRad="38100" dist="38100" dir="2700000" algn="tl">
                    <a:srgbClr val="000000">
                      <a:alpha val="43137"/>
                    </a:srgbClr>
                  </a:outerShdw>
                </a:effectLst>
                <a:latin typeface="Myrad"/>
              </a:rPr>
              <a:t>“Principio de Planeación”</a:t>
            </a:r>
            <a:endParaRPr lang="es-ES_tradnl" sz="7200" b="1" dirty="0">
              <a:solidFill>
                <a:schemeClr val="accent1">
                  <a:lumMod val="75000"/>
                </a:schemeClr>
              </a:solidFill>
              <a:effectLst>
                <a:outerShdw blurRad="38100" dist="38100" dir="2700000" algn="tl">
                  <a:srgbClr val="000000">
                    <a:alpha val="43137"/>
                  </a:srgbClr>
                </a:outerShdw>
              </a:effectLst>
              <a:latin typeface="Myrad"/>
            </a:endParaRPr>
          </a:p>
        </p:txBody>
      </p: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Tree>
    <p:extLst>
      <p:ext uri="{BB962C8B-B14F-4D97-AF65-F5344CB8AC3E}">
        <p14:creationId xmlns:p14="http://schemas.microsoft.com/office/powerpoint/2010/main" val="103691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688635" y="939965"/>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
        <p:nvSpPr>
          <p:cNvPr id="7" name="CuadroTexto 6">
            <a:extLst>
              <a:ext uri="{FF2B5EF4-FFF2-40B4-BE49-F238E27FC236}">
                <a16:creationId xmlns:a16="http://schemas.microsoft.com/office/drawing/2014/main" id="{76BD422F-BBF5-4642-B88D-C0EF119AA951}"/>
              </a:ext>
            </a:extLst>
          </p:cNvPr>
          <p:cNvSpPr txBox="1"/>
          <p:nvPr/>
        </p:nvSpPr>
        <p:spPr>
          <a:xfrm>
            <a:off x="605655" y="437943"/>
            <a:ext cx="10531011" cy="553998"/>
          </a:xfrm>
          <a:prstGeom prst="rect">
            <a:avLst/>
          </a:prstGeom>
          <a:noFill/>
        </p:spPr>
        <p:txBody>
          <a:bodyPr wrap="square">
            <a:spAutoFit/>
          </a:bodyPr>
          <a:lstStyle/>
          <a:p>
            <a:r>
              <a:rPr lang="es-CO" sz="3000" b="1" dirty="0">
                <a:solidFill>
                  <a:srgbClr val="FF0000"/>
                </a:solidFill>
                <a:latin typeface="Myrad"/>
              </a:rPr>
              <a:t>3.1  ESTUDIO DE MERCADO – DEFINICIÓN</a:t>
            </a:r>
            <a:endParaRPr lang="es-ES_tradnl" sz="3000" b="1" dirty="0">
              <a:solidFill>
                <a:srgbClr val="FF0000"/>
              </a:solidFill>
              <a:latin typeface="Myrad"/>
            </a:endParaRPr>
          </a:p>
        </p:txBody>
      </p:sp>
      <p:sp>
        <p:nvSpPr>
          <p:cNvPr id="9" name="CuadroTexto 8">
            <a:extLst>
              <a:ext uri="{FF2B5EF4-FFF2-40B4-BE49-F238E27FC236}">
                <a16:creationId xmlns:a16="http://schemas.microsoft.com/office/drawing/2014/main" id="{BCB25CD3-D6EE-41DB-885D-B481B51DB49D}"/>
              </a:ext>
            </a:extLst>
          </p:cNvPr>
          <p:cNvSpPr txBox="1"/>
          <p:nvPr/>
        </p:nvSpPr>
        <p:spPr>
          <a:xfrm>
            <a:off x="897277" y="1253772"/>
            <a:ext cx="10641574" cy="4278094"/>
          </a:xfrm>
          <a:prstGeom prst="rect">
            <a:avLst/>
          </a:prstGeom>
          <a:noFill/>
        </p:spPr>
        <p:txBody>
          <a:bodyPr wrap="square">
            <a:spAutoFit/>
          </a:bodyPr>
          <a:lstStyle/>
          <a:p>
            <a:pPr algn="just">
              <a:defRPr/>
            </a:pPr>
            <a:endParaRPr lang="es-ES" sz="2400" dirty="0">
              <a:latin typeface="Verdana" pitchFamily="34" charset="0"/>
              <a:ea typeface="Verdana" pitchFamily="34" charset="0"/>
              <a:cs typeface="Verdana" pitchFamily="34" charset="0"/>
            </a:endParaRPr>
          </a:p>
          <a:p>
            <a:pPr algn="just">
              <a:defRPr/>
            </a:pPr>
            <a:r>
              <a:rPr lang="es-ES" sz="2800" dirty="0">
                <a:latin typeface="Myrad"/>
                <a:ea typeface="Verdana" pitchFamily="34" charset="0"/>
                <a:cs typeface="Verdana" pitchFamily="34" charset="0"/>
              </a:rPr>
              <a:t>Es el estudio de los precios unitarios y totales representativos del mercado, con la finalidad de estimar el presupuesto oficial que destinará la institución educativa para la compra del bien (es) o servicio (s) requerido (s). </a:t>
            </a:r>
          </a:p>
          <a:p>
            <a:pPr algn="just">
              <a:defRPr/>
            </a:pPr>
            <a:endParaRPr lang="es-ES" sz="2800" dirty="0">
              <a:latin typeface="Myrad"/>
              <a:ea typeface="Verdana" pitchFamily="34" charset="0"/>
              <a:cs typeface="Verdana" pitchFamily="34" charset="0"/>
            </a:endParaRPr>
          </a:p>
          <a:p>
            <a:pPr algn="just">
              <a:defRPr/>
            </a:pPr>
            <a:r>
              <a:rPr lang="es-ES" sz="2800" dirty="0">
                <a:latin typeface="Myrad"/>
                <a:ea typeface="Verdana" pitchFamily="34" charset="0"/>
                <a:cs typeface="Verdana" pitchFamily="34" charset="0"/>
              </a:rPr>
              <a:t>Se deben contemplar todos los costos directos, </a:t>
            </a:r>
            <a:r>
              <a:rPr lang="es-ES" sz="2800" dirty="0">
                <a:latin typeface="Myrad"/>
                <a:ea typeface="Verdana" pitchFamily="34" charset="0"/>
              </a:rPr>
              <a:t>indirectos, impuestos y demás factores en los que incurrirá el proveedor y la </a:t>
            </a:r>
            <a:r>
              <a:rPr lang="es-MX" sz="2800" dirty="0">
                <a:latin typeface="Myrad"/>
                <a:ea typeface="Verdana" pitchFamily="34" charset="0"/>
              </a:rPr>
              <a:t>institución educativa </a:t>
            </a:r>
            <a:r>
              <a:rPr lang="es-ES" sz="2800" dirty="0">
                <a:latin typeface="Myrad"/>
                <a:ea typeface="Verdana" pitchFamily="34" charset="0"/>
                <a:cs typeface="Verdana" pitchFamily="34" charset="0"/>
              </a:rPr>
              <a:t>(estampillas) para  la celebración y ejecución  del contrato.</a:t>
            </a:r>
          </a:p>
          <a:p>
            <a:pPr marL="285750" indent="-285750" algn="just">
              <a:buFont typeface="Arial" pitchFamily="34" charset="0"/>
              <a:buChar char="•"/>
              <a:defRPr/>
            </a:pPr>
            <a:endParaRPr lang="es-E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98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1250021" y="1111605"/>
            <a:ext cx="10046765" cy="581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58217"/>
            <a:ext cx="12192000" cy="1665337"/>
          </a:xfrm>
          <a:prstGeom prst="rect">
            <a:avLst/>
          </a:prstGeom>
        </p:spPr>
      </p:pic>
      <p:sp>
        <p:nvSpPr>
          <p:cNvPr id="8" name="CuadroTexto 7">
            <a:extLst>
              <a:ext uri="{FF2B5EF4-FFF2-40B4-BE49-F238E27FC236}">
                <a16:creationId xmlns:a16="http://schemas.microsoft.com/office/drawing/2014/main" id="{7F05BB08-38EE-4532-AB78-6D888D2B62A6}"/>
              </a:ext>
            </a:extLst>
          </p:cNvPr>
          <p:cNvSpPr txBox="1"/>
          <p:nvPr/>
        </p:nvSpPr>
        <p:spPr>
          <a:xfrm>
            <a:off x="1250021" y="106252"/>
            <a:ext cx="9898379" cy="1015663"/>
          </a:xfrm>
          <a:prstGeom prst="rect">
            <a:avLst/>
          </a:prstGeom>
          <a:noFill/>
        </p:spPr>
        <p:txBody>
          <a:bodyPr wrap="square">
            <a:spAutoFit/>
          </a:bodyPr>
          <a:lstStyle/>
          <a:p>
            <a:pPr>
              <a:tabLst>
                <a:tab pos="80963" algn="l"/>
              </a:tabLst>
              <a:defRPr/>
            </a:pPr>
            <a:r>
              <a:rPr lang="es-ES" sz="3000" b="1" dirty="0">
                <a:solidFill>
                  <a:srgbClr val="FF0000"/>
                </a:solidFill>
                <a:latin typeface="Myrad"/>
                <a:ea typeface="Verdana" pitchFamily="34" charset="0"/>
                <a:cs typeface="Verdana" pitchFamily="34" charset="0"/>
              </a:rPr>
              <a:t>3.2 ESTUDIOS DE MERCADO - FUENTES DE INFORMACIÓN PRECIOS DE MERCADO</a:t>
            </a:r>
          </a:p>
        </p:txBody>
      </p:sp>
      <p:cxnSp>
        <p:nvCxnSpPr>
          <p:cNvPr id="25" name="Straight Connector 12">
            <a:extLst>
              <a:ext uri="{FF2B5EF4-FFF2-40B4-BE49-F238E27FC236}">
                <a16:creationId xmlns:a16="http://schemas.microsoft.com/office/drawing/2014/main" id="{209E6FA0-BEF1-4331-A076-07AE9A2EAF19}"/>
              </a:ext>
            </a:extLst>
          </p:cNvPr>
          <p:cNvCxnSpPr>
            <a:cxnSpLocks/>
            <a:endCxn id="30" idx="2"/>
          </p:cNvCxnSpPr>
          <p:nvPr/>
        </p:nvCxnSpPr>
        <p:spPr>
          <a:xfrm>
            <a:off x="3609974" y="4452953"/>
            <a:ext cx="1162068" cy="73290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14">
            <a:extLst>
              <a:ext uri="{FF2B5EF4-FFF2-40B4-BE49-F238E27FC236}">
                <a16:creationId xmlns:a16="http://schemas.microsoft.com/office/drawing/2014/main" id="{A982FCCF-5710-4CA0-AEB7-A3188E204704}"/>
              </a:ext>
            </a:extLst>
          </p:cNvPr>
          <p:cNvCxnSpPr>
            <a:cxnSpLocks/>
            <a:endCxn id="29" idx="2"/>
          </p:cNvCxnSpPr>
          <p:nvPr/>
        </p:nvCxnSpPr>
        <p:spPr>
          <a:xfrm flipV="1">
            <a:off x="3364304" y="3681645"/>
            <a:ext cx="1207696" cy="36982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15">
            <a:extLst>
              <a:ext uri="{FF2B5EF4-FFF2-40B4-BE49-F238E27FC236}">
                <a16:creationId xmlns:a16="http://schemas.microsoft.com/office/drawing/2014/main" id="{95538958-D74C-4012-A4F0-ADCA7E6DAAC7}"/>
              </a:ext>
            </a:extLst>
          </p:cNvPr>
          <p:cNvCxnSpPr>
            <a:cxnSpLocks/>
          </p:cNvCxnSpPr>
          <p:nvPr/>
        </p:nvCxnSpPr>
        <p:spPr>
          <a:xfrm flipV="1">
            <a:off x="3445439" y="2128317"/>
            <a:ext cx="1326603" cy="121262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Oval 16">
            <a:extLst>
              <a:ext uri="{FF2B5EF4-FFF2-40B4-BE49-F238E27FC236}">
                <a16:creationId xmlns:a16="http://schemas.microsoft.com/office/drawing/2014/main" id="{1D987114-91CB-4CDE-B337-8C9BC7659F9E}"/>
              </a:ext>
            </a:extLst>
          </p:cNvPr>
          <p:cNvSpPr/>
          <p:nvPr/>
        </p:nvSpPr>
        <p:spPr>
          <a:xfrm>
            <a:off x="1859280" y="3065610"/>
            <a:ext cx="1857374" cy="1824215"/>
          </a:xfrm>
          <a:prstGeom prst="ellipse">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ko-KR" sz="1400" b="1" dirty="0">
                <a:solidFill>
                  <a:schemeClr val="tx1"/>
                </a:solidFill>
                <a:latin typeface="Myrad"/>
                <a:cs typeface="Arial" pitchFamily="34" charset="0"/>
              </a:rPr>
              <a:t>FUENTES DE INFORMACIÓN</a:t>
            </a:r>
            <a:endParaRPr lang="ko-KR" altLang="en-US" sz="1400" b="1" dirty="0">
              <a:solidFill>
                <a:schemeClr val="tx1"/>
              </a:solidFill>
              <a:latin typeface="Myrad"/>
              <a:cs typeface="Arial" pitchFamily="34" charset="0"/>
            </a:endParaRPr>
          </a:p>
        </p:txBody>
      </p:sp>
      <p:sp>
        <p:nvSpPr>
          <p:cNvPr id="29" name="Oval 17">
            <a:extLst>
              <a:ext uri="{FF2B5EF4-FFF2-40B4-BE49-F238E27FC236}">
                <a16:creationId xmlns:a16="http://schemas.microsoft.com/office/drawing/2014/main" id="{1FB27153-A002-4B7F-80B7-05E2DCAC1882}"/>
              </a:ext>
            </a:extLst>
          </p:cNvPr>
          <p:cNvSpPr/>
          <p:nvPr/>
        </p:nvSpPr>
        <p:spPr>
          <a:xfrm>
            <a:off x="4572000" y="3050370"/>
            <a:ext cx="1423915" cy="126255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tLang="ko-KR" sz="1300" b="1" dirty="0">
              <a:solidFill>
                <a:schemeClr val="tx1"/>
              </a:solidFill>
              <a:latin typeface="Myrad"/>
              <a:cs typeface="Arial" pitchFamily="34" charset="0"/>
            </a:endParaRPr>
          </a:p>
          <a:p>
            <a:pPr algn="ctr"/>
            <a:endParaRPr lang="es-ES" altLang="ko-KR" sz="1300" b="1" dirty="0">
              <a:solidFill>
                <a:schemeClr val="tx1"/>
              </a:solidFill>
              <a:latin typeface="Myrad"/>
              <a:cs typeface="Arial" pitchFamily="34" charset="0"/>
            </a:endParaRPr>
          </a:p>
          <a:p>
            <a:pPr algn="ctr"/>
            <a:endParaRPr lang="es-ES" altLang="ko-KR" sz="1300" b="1" dirty="0">
              <a:solidFill>
                <a:schemeClr val="tx1"/>
              </a:solidFill>
              <a:latin typeface="Myrad"/>
              <a:cs typeface="Arial" pitchFamily="34" charset="0"/>
            </a:endParaRPr>
          </a:p>
          <a:p>
            <a:pPr algn="ctr"/>
            <a:r>
              <a:rPr lang="es-ES" altLang="ko-KR" sz="1300" b="1" dirty="0">
                <a:solidFill>
                  <a:schemeClr val="tx1"/>
                </a:solidFill>
                <a:latin typeface="Myrad"/>
                <a:cs typeface="Arial" pitchFamily="34" charset="0"/>
              </a:rPr>
              <a:t>Secundaria</a:t>
            </a:r>
            <a:endParaRPr lang="ko-KR" altLang="en-US" sz="1300" b="1" dirty="0">
              <a:solidFill>
                <a:schemeClr val="tx1"/>
              </a:solidFill>
              <a:latin typeface="Myrad"/>
              <a:cs typeface="Arial" pitchFamily="34" charset="0"/>
            </a:endParaRPr>
          </a:p>
          <a:p>
            <a:pPr algn="ctr"/>
            <a:endParaRPr lang="ko-KR" altLang="en-US" sz="4000" dirty="0">
              <a:latin typeface="Arial" pitchFamily="34" charset="0"/>
              <a:cs typeface="Arial" pitchFamily="34" charset="0"/>
            </a:endParaRPr>
          </a:p>
        </p:txBody>
      </p:sp>
      <p:sp>
        <p:nvSpPr>
          <p:cNvPr id="30" name="Oval 18">
            <a:extLst>
              <a:ext uri="{FF2B5EF4-FFF2-40B4-BE49-F238E27FC236}">
                <a16:creationId xmlns:a16="http://schemas.microsoft.com/office/drawing/2014/main" id="{F6027A1B-6ED4-4005-8F27-75F1D3206EA4}"/>
              </a:ext>
            </a:extLst>
          </p:cNvPr>
          <p:cNvSpPr/>
          <p:nvPr/>
        </p:nvSpPr>
        <p:spPr>
          <a:xfrm>
            <a:off x="4772042" y="4550034"/>
            <a:ext cx="1223873" cy="127164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ko-KR" sz="1400" b="1" dirty="0">
                <a:solidFill>
                  <a:schemeClr val="tx1"/>
                </a:solidFill>
                <a:latin typeface="Myrad"/>
                <a:cs typeface="Arial" pitchFamily="34" charset="0"/>
              </a:rPr>
              <a:t>Terciaria</a:t>
            </a:r>
            <a:endParaRPr lang="ko-KR" altLang="en-US" sz="1400" b="1" dirty="0">
              <a:solidFill>
                <a:schemeClr val="tx1"/>
              </a:solidFill>
              <a:latin typeface="Myrad"/>
              <a:cs typeface="Arial" pitchFamily="34" charset="0"/>
            </a:endParaRPr>
          </a:p>
        </p:txBody>
      </p:sp>
      <p:sp>
        <p:nvSpPr>
          <p:cNvPr id="31" name="Oval 20">
            <a:extLst>
              <a:ext uri="{FF2B5EF4-FFF2-40B4-BE49-F238E27FC236}">
                <a16:creationId xmlns:a16="http://schemas.microsoft.com/office/drawing/2014/main" id="{06897B1C-09C5-48A0-877A-5493C02C8134}"/>
              </a:ext>
            </a:extLst>
          </p:cNvPr>
          <p:cNvSpPr/>
          <p:nvPr/>
        </p:nvSpPr>
        <p:spPr>
          <a:xfrm>
            <a:off x="4690906" y="1446520"/>
            <a:ext cx="1261906" cy="119793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ko-KR" sz="1400" b="1" dirty="0">
                <a:solidFill>
                  <a:schemeClr val="tx1"/>
                </a:solidFill>
                <a:latin typeface="Myrad"/>
                <a:cs typeface="Arial" pitchFamily="34" charset="0"/>
              </a:rPr>
              <a:t>Primaria</a:t>
            </a:r>
            <a:endParaRPr lang="ko-KR" altLang="en-US" sz="1400" b="1" dirty="0">
              <a:solidFill>
                <a:schemeClr val="tx1"/>
              </a:solidFill>
              <a:latin typeface="Myrad"/>
              <a:cs typeface="Arial" pitchFamily="34" charset="0"/>
            </a:endParaRPr>
          </a:p>
        </p:txBody>
      </p:sp>
      <p:sp>
        <p:nvSpPr>
          <p:cNvPr id="32" name="TextBox 21">
            <a:extLst>
              <a:ext uri="{FF2B5EF4-FFF2-40B4-BE49-F238E27FC236}">
                <a16:creationId xmlns:a16="http://schemas.microsoft.com/office/drawing/2014/main" id="{C83DED3E-890B-4324-93A0-10388FD63D58}"/>
              </a:ext>
            </a:extLst>
          </p:cNvPr>
          <p:cNvSpPr txBox="1"/>
          <p:nvPr/>
        </p:nvSpPr>
        <p:spPr>
          <a:xfrm>
            <a:off x="5995914" y="1417492"/>
            <a:ext cx="6196086" cy="1169551"/>
          </a:xfrm>
          <a:prstGeom prst="rect">
            <a:avLst/>
          </a:prstGeom>
          <a:noFill/>
        </p:spPr>
        <p:txBody>
          <a:bodyPr wrap="square" rtlCol="0">
            <a:spAutoFit/>
          </a:bodyPr>
          <a:lstStyle/>
          <a:p>
            <a:r>
              <a:rPr lang="es-CO" dirty="0">
                <a:latin typeface="Myrad"/>
                <a:cs typeface="Arial" pitchFamily="34" charset="0"/>
              </a:rPr>
              <a:t>A través de cotizaciones recibidas por proveedores que </a:t>
            </a:r>
            <a:r>
              <a:rPr lang="es-ES" dirty="0">
                <a:latin typeface="Myrad"/>
                <a:cs typeface="Arial" pitchFamily="34" charset="0"/>
              </a:rPr>
              <a:t>cumplan con las condiciones y especificaciones técnicas establecidas por los establecimientos educativos para  ejecutar el contrato. </a:t>
            </a:r>
          </a:p>
          <a:p>
            <a:endParaRPr lang="en-US" altLang="ko-KR" sz="1600" dirty="0">
              <a:solidFill>
                <a:schemeClr val="tx1">
                  <a:lumMod val="95000"/>
                  <a:lumOff val="5000"/>
                </a:schemeClr>
              </a:solidFill>
              <a:latin typeface="Arial" pitchFamily="34" charset="0"/>
              <a:cs typeface="Arial" pitchFamily="34" charset="0"/>
            </a:endParaRPr>
          </a:p>
        </p:txBody>
      </p:sp>
      <p:sp>
        <p:nvSpPr>
          <p:cNvPr id="33" name="TextBox 22">
            <a:extLst>
              <a:ext uri="{FF2B5EF4-FFF2-40B4-BE49-F238E27FC236}">
                <a16:creationId xmlns:a16="http://schemas.microsoft.com/office/drawing/2014/main" id="{0CDADE5F-246C-45BC-BE91-46F8C1641C0C}"/>
              </a:ext>
            </a:extLst>
          </p:cNvPr>
          <p:cNvSpPr txBox="1"/>
          <p:nvPr/>
        </p:nvSpPr>
        <p:spPr>
          <a:xfrm>
            <a:off x="5995914" y="2843798"/>
            <a:ext cx="5982725" cy="1754326"/>
          </a:xfrm>
          <a:prstGeom prst="rect">
            <a:avLst/>
          </a:prstGeom>
          <a:noFill/>
        </p:spPr>
        <p:txBody>
          <a:bodyPr wrap="square" rtlCol="0">
            <a:spAutoFit/>
          </a:bodyPr>
          <a:lstStyle/>
          <a:p>
            <a:pPr algn="just"/>
            <a:r>
              <a:rPr lang="es-CO" dirty="0">
                <a:latin typeface="Myrad"/>
                <a:cs typeface="Arial" pitchFamily="34" charset="0"/>
              </a:rPr>
              <a:t>P</a:t>
            </a:r>
            <a:r>
              <a:rPr lang="es-ES" dirty="0">
                <a:latin typeface="Myrad"/>
                <a:cs typeface="Arial" pitchFamily="34" charset="0"/>
              </a:rPr>
              <a:t>recios históricos de contratos suscritos por la </a:t>
            </a:r>
            <a:r>
              <a:rPr lang="es-MX" dirty="0">
                <a:latin typeface="Myrad"/>
              </a:rPr>
              <a:t>institución educativa </a:t>
            </a:r>
            <a:r>
              <a:rPr lang="es-ES" dirty="0">
                <a:latin typeface="Myrad"/>
                <a:cs typeface="Arial" pitchFamily="34" charset="0"/>
              </a:rPr>
              <a:t>(o de otras </a:t>
            </a:r>
            <a:r>
              <a:rPr lang="es-MX" dirty="0">
                <a:latin typeface="Myrad"/>
              </a:rPr>
              <a:t>instituciones educativas)</a:t>
            </a:r>
            <a:r>
              <a:rPr lang="es-ES" dirty="0">
                <a:latin typeface="Myrad"/>
                <a:cs typeface="Arial" pitchFamily="34" charset="0"/>
              </a:rPr>
              <a:t>, traídos a valor presente,  de procesos ejecutados en vigencias anteriores, siempre y cuando sean comparables en sus características y especificaciones técnicas.</a:t>
            </a:r>
          </a:p>
          <a:p>
            <a:endParaRPr lang="en-US" altLang="ko-KR" dirty="0">
              <a:solidFill>
                <a:schemeClr val="tx1">
                  <a:lumMod val="95000"/>
                  <a:lumOff val="5000"/>
                </a:schemeClr>
              </a:solidFill>
              <a:latin typeface="Arial" pitchFamily="34" charset="0"/>
              <a:cs typeface="Arial" pitchFamily="34" charset="0"/>
            </a:endParaRPr>
          </a:p>
        </p:txBody>
      </p:sp>
      <p:sp>
        <p:nvSpPr>
          <p:cNvPr id="34" name="TextBox 23">
            <a:extLst>
              <a:ext uri="{FF2B5EF4-FFF2-40B4-BE49-F238E27FC236}">
                <a16:creationId xmlns:a16="http://schemas.microsoft.com/office/drawing/2014/main" id="{CCC10841-C151-4B71-B847-F16070DC92BA}"/>
              </a:ext>
            </a:extLst>
          </p:cNvPr>
          <p:cNvSpPr txBox="1"/>
          <p:nvPr/>
        </p:nvSpPr>
        <p:spPr>
          <a:xfrm>
            <a:off x="5995914" y="4550034"/>
            <a:ext cx="5982725" cy="1723549"/>
          </a:xfrm>
          <a:prstGeom prst="rect">
            <a:avLst/>
          </a:prstGeom>
          <a:noFill/>
        </p:spPr>
        <p:txBody>
          <a:bodyPr wrap="square" rtlCol="0">
            <a:spAutoFit/>
          </a:bodyPr>
          <a:lstStyle/>
          <a:p>
            <a:pPr algn="just">
              <a:defRPr/>
            </a:pPr>
            <a:r>
              <a:rPr lang="es-CO" dirty="0">
                <a:latin typeface="Myrad"/>
                <a:cs typeface="Arial" pitchFamily="34" charset="0"/>
              </a:rPr>
              <a:t>Bases de datos especializadas y precios del mercado publicados por empresas en plataformas de contratación u otros medios tecnológicos, siempre y cuando </a:t>
            </a:r>
            <a:r>
              <a:rPr lang="es-ES" dirty="0">
                <a:latin typeface="Myrad"/>
                <a:cs typeface="Arial" pitchFamily="34" charset="0"/>
              </a:rPr>
              <a:t>sean comparables en sus características y especificaciones técnicas.</a:t>
            </a:r>
          </a:p>
          <a:p>
            <a:pPr algn="just">
              <a:defRPr/>
            </a:pPr>
            <a:endParaRPr lang="es-ES" sz="1600" dirty="0">
              <a:cs typeface="Arial" pitchFamily="34" charset="0"/>
            </a:endParaRPr>
          </a:p>
          <a:p>
            <a:endParaRPr lang="en-US" altLang="ko-KR" dirty="0">
              <a:solidFill>
                <a:schemeClr val="tx1">
                  <a:lumMod val="95000"/>
                  <a:lumOff val="5000"/>
                </a:schemeClr>
              </a:solidFill>
              <a:latin typeface="Arial" pitchFamily="34" charset="0"/>
              <a:cs typeface="Arial" pitchFamily="34" charset="0"/>
            </a:endParaRPr>
          </a:p>
        </p:txBody>
      </p:sp>
      <p:sp>
        <p:nvSpPr>
          <p:cNvPr id="38" name="Graphic 14">
            <a:extLst>
              <a:ext uri="{FF2B5EF4-FFF2-40B4-BE49-F238E27FC236}">
                <a16:creationId xmlns:a16="http://schemas.microsoft.com/office/drawing/2014/main" id="{C2825CCD-3AE6-4677-8098-10C80AF15621}"/>
              </a:ext>
            </a:extLst>
          </p:cNvPr>
          <p:cNvSpPr/>
          <p:nvPr/>
        </p:nvSpPr>
        <p:spPr>
          <a:xfrm flipH="1">
            <a:off x="323740" y="2734630"/>
            <a:ext cx="1428860" cy="3671142"/>
          </a:xfrm>
          <a:custGeom>
            <a:avLst/>
            <a:gdLst>
              <a:gd name="connsiteX0" fmla="*/ 1708188 w 1743075"/>
              <a:gd name="connsiteY0" fmla="*/ 1960294 h 4829175"/>
              <a:gd name="connsiteX1" fmla="*/ 1736763 w 1743075"/>
              <a:gd name="connsiteY1" fmla="*/ 1693594 h 4829175"/>
              <a:gd name="connsiteX2" fmla="*/ 1727238 w 1743075"/>
              <a:gd name="connsiteY2" fmla="*/ 1609774 h 4829175"/>
              <a:gd name="connsiteX3" fmla="*/ 1703425 w 1743075"/>
              <a:gd name="connsiteY3" fmla="*/ 1511666 h 4829175"/>
              <a:gd name="connsiteX4" fmla="*/ 1696757 w 1743075"/>
              <a:gd name="connsiteY4" fmla="*/ 1463089 h 4829175"/>
              <a:gd name="connsiteX5" fmla="*/ 1622463 w 1743075"/>
              <a:gd name="connsiteY5" fmla="*/ 865871 h 4829175"/>
              <a:gd name="connsiteX6" fmla="*/ 1587220 w 1743075"/>
              <a:gd name="connsiteY6" fmla="*/ 831581 h 4829175"/>
              <a:gd name="connsiteX7" fmla="*/ 1263370 w 1743075"/>
              <a:gd name="connsiteY7" fmla="*/ 719186 h 4829175"/>
              <a:gd name="connsiteX8" fmla="*/ 1215745 w 1743075"/>
              <a:gd name="connsiteY8" fmla="*/ 693469 h 4829175"/>
              <a:gd name="connsiteX9" fmla="*/ 1170025 w 1743075"/>
              <a:gd name="connsiteY9" fmla="*/ 662989 h 4829175"/>
              <a:gd name="connsiteX10" fmla="*/ 1111923 w 1743075"/>
              <a:gd name="connsiteY10" fmla="*/ 522019 h 4829175"/>
              <a:gd name="connsiteX11" fmla="*/ 1116685 w 1743075"/>
              <a:gd name="connsiteY11" fmla="*/ 461059 h 4829175"/>
              <a:gd name="connsiteX12" fmla="*/ 1131925 w 1743075"/>
              <a:gd name="connsiteY12" fmla="*/ 392479 h 4829175"/>
              <a:gd name="connsiteX13" fmla="*/ 1143355 w 1743075"/>
              <a:gd name="connsiteY13" fmla="*/ 291514 h 4829175"/>
              <a:gd name="connsiteX14" fmla="*/ 1142403 w 1743075"/>
              <a:gd name="connsiteY14" fmla="*/ 289609 h 4829175"/>
              <a:gd name="connsiteX15" fmla="*/ 1126210 w 1743075"/>
              <a:gd name="connsiteY15" fmla="*/ 271511 h 4829175"/>
              <a:gd name="connsiteX16" fmla="*/ 1112875 w 1743075"/>
              <a:gd name="connsiteY16" fmla="*/ 285799 h 4829175"/>
              <a:gd name="connsiteX17" fmla="*/ 1113828 w 1743075"/>
              <a:gd name="connsiteY17" fmla="*/ 258176 h 4829175"/>
              <a:gd name="connsiteX18" fmla="*/ 1112875 w 1743075"/>
              <a:gd name="connsiteY18" fmla="*/ 224839 h 4829175"/>
              <a:gd name="connsiteX19" fmla="*/ 1107160 w 1743075"/>
              <a:gd name="connsiteY19" fmla="*/ 199121 h 4829175"/>
              <a:gd name="connsiteX20" fmla="*/ 1103350 w 1743075"/>
              <a:gd name="connsiteY20" fmla="*/ 182929 h 4829175"/>
              <a:gd name="connsiteX21" fmla="*/ 1100493 w 1743075"/>
              <a:gd name="connsiteY21" fmla="*/ 166736 h 4829175"/>
              <a:gd name="connsiteX22" fmla="*/ 1096683 w 1743075"/>
              <a:gd name="connsiteY22" fmla="*/ 150544 h 4829175"/>
              <a:gd name="connsiteX23" fmla="*/ 1091920 w 1743075"/>
              <a:gd name="connsiteY23" fmla="*/ 135304 h 4829175"/>
              <a:gd name="connsiteX24" fmla="*/ 1086205 w 1743075"/>
              <a:gd name="connsiteY24" fmla="*/ 116254 h 4829175"/>
              <a:gd name="connsiteX25" fmla="*/ 1077633 w 1743075"/>
              <a:gd name="connsiteY25" fmla="*/ 104824 h 4829175"/>
              <a:gd name="connsiteX26" fmla="*/ 1067155 w 1743075"/>
              <a:gd name="connsiteY26" fmla="*/ 89584 h 4829175"/>
              <a:gd name="connsiteX27" fmla="*/ 1055725 w 1743075"/>
              <a:gd name="connsiteY27" fmla="*/ 76249 h 4829175"/>
              <a:gd name="connsiteX28" fmla="*/ 1043343 w 1743075"/>
              <a:gd name="connsiteY28" fmla="*/ 65771 h 4829175"/>
              <a:gd name="connsiteX29" fmla="*/ 1030960 w 1743075"/>
              <a:gd name="connsiteY29" fmla="*/ 54341 h 4829175"/>
              <a:gd name="connsiteX30" fmla="*/ 1017625 w 1743075"/>
              <a:gd name="connsiteY30" fmla="*/ 41006 h 4829175"/>
              <a:gd name="connsiteX31" fmla="*/ 1003338 w 1743075"/>
              <a:gd name="connsiteY31" fmla="*/ 38149 h 4829175"/>
              <a:gd name="connsiteX32" fmla="*/ 981430 w 1743075"/>
              <a:gd name="connsiteY32" fmla="*/ 28624 h 4829175"/>
              <a:gd name="connsiteX33" fmla="*/ 958570 w 1743075"/>
              <a:gd name="connsiteY33" fmla="*/ 21004 h 4829175"/>
              <a:gd name="connsiteX34" fmla="*/ 934758 w 1743075"/>
              <a:gd name="connsiteY34" fmla="*/ 16241 h 4829175"/>
              <a:gd name="connsiteX35" fmla="*/ 910945 w 1743075"/>
              <a:gd name="connsiteY35" fmla="*/ 12431 h 4829175"/>
              <a:gd name="connsiteX36" fmla="*/ 886180 w 1743075"/>
              <a:gd name="connsiteY36" fmla="*/ 9574 h 4829175"/>
              <a:gd name="connsiteX37" fmla="*/ 861415 w 1743075"/>
              <a:gd name="connsiteY37" fmla="*/ 8621 h 4829175"/>
              <a:gd name="connsiteX38" fmla="*/ 847127 w 1743075"/>
              <a:gd name="connsiteY38" fmla="*/ 9574 h 4829175"/>
              <a:gd name="connsiteX39" fmla="*/ 831888 w 1743075"/>
              <a:gd name="connsiteY39" fmla="*/ 13384 h 4829175"/>
              <a:gd name="connsiteX40" fmla="*/ 817600 w 1743075"/>
              <a:gd name="connsiteY40" fmla="*/ 19099 h 4829175"/>
              <a:gd name="connsiteX41" fmla="*/ 810933 w 1743075"/>
              <a:gd name="connsiteY41" fmla="*/ 11479 h 4829175"/>
              <a:gd name="connsiteX42" fmla="*/ 807123 w 1743075"/>
              <a:gd name="connsiteY42" fmla="*/ 29576 h 4829175"/>
              <a:gd name="connsiteX43" fmla="*/ 790930 w 1743075"/>
              <a:gd name="connsiteY43" fmla="*/ 41006 h 4829175"/>
              <a:gd name="connsiteX44" fmla="*/ 774738 w 1743075"/>
              <a:gd name="connsiteY44" fmla="*/ 59104 h 4829175"/>
              <a:gd name="connsiteX45" fmla="*/ 759498 w 1743075"/>
              <a:gd name="connsiteY45" fmla="*/ 76249 h 4829175"/>
              <a:gd name="connsiteX46" fmla="*/ 746163 w 1743075"/>
              <a:gd name="connsiteY46" fmla="*/ 89584 h 4829175"/>
              <a:gd name="connsiteX47" fmla="*/ 733780 w 1743075"/>
              <a:gd name="connsiteY47" fmla="*/ 105776 h 4829175"/>
              <a:gd name="connsiteX48" fmla="*/ 723302 w 1743075"/>
              <a:gd name="connsiteY48" fmla="*/ 122921 h 4829175"/>
              <a:gd name="connsiteX49" fmla="*/ 713777 w 1743075"/>
              <a:gd name="connsiteY49" fmla="*/ 139114 h 4829175"/>
              <a:gd name="connsiteX50" fmla="*/ 706158 w 1743075"/>
              <a:gd name="connsiteY50" fmla="*/ 160069 h 4829175"/>
              <a:gd name="connsiteX51" fmla="*/ 702348 w 1743075"/>
              <a:gd name="connsiteY51" fmla="*/ 175309 h 4829175"/>
              <a:gd name="connsiteX52" fmla="*/ 699490 w 1743075"/>
              <a:gd name="connsiteY52" fmla="*/ 186739 h 4829175"/>
              <a:gd name="connsiteX53" fmla="*/ 696633 w 1743075"/>
              <a:gd name="connsiteY53" fmla="*/ 216266 h 4829175"/>
              <a:gd name="connsiteX54" fmla="*/ 698538 w 1743075"/>
              <a:gd name="connsiteY54" fmla="*/ 247699 h 4829175"/>
              <a:gd name="connsiteX55" fmla="*/ 694727 w 1743075"/>
              <a:gd name="connsiteY55" fmla="*/ 306754 h 4829175"/>
              <a:gd name="connsiteX56" fmla="*/ 694727 w 1743075"/>
              <a:gd name="connsiteY56" fmla="*/ 306754 h 4829175"/>
              <a:gd name="connsiteX57" fmla="*/ 662343 w 1743075"/>
              <a:gd name="connsiteY57" fmla="*/ 320089 h 4829175"/>
              <a:gd name="connsiteX58" fmla="*/ 671868 w 1743075"/>
              <a:gd name="connsiteY58" fmla="*/ 384859 h 4829175"/>
              <a:gd name="connsiteX59" fmla="*/ 682345 w 1743075"/>
              <a:gd name="connsiteY59" fmla="*/ 400099 h 4829175"/>
              <a:gd name="connsiteX60" fmla="*/ 769975 w 1743075"/>
              <a:gd name="connsiteY60" fmla="*/ 575359 h 4829175"/>
              <a:gd name="connsiteX61" fmla="*/ 679488 w 1743075"/>
              <a:gd name="connsiteY61" fmla="*/ 741094 h 4829175"/>
              <a:gd name="connsiteX62" fmla="*/ 412787 w 1743075"/>
              <a:gd name="connsiteY62" fmla="*/ 837296 h 4829175"/>
              <a:gd name="connsiteX63" fmla="*/ 355637 w 1743075"/>
              <a:gd name="connsiteY63" fmla="*/ 917306 h 4829175"/>
              <a:gd name="connsiteX64" fmla="*/ 337540 w 1743075"/>
              <a:gd name="connsiteY64" fmla="*/ 1080184 h 4829175"/>
              <a:gd name="connsiteX65" fmla="*/ 323253 w 1743075"/>
              <a:gd name="connsiteY65" fmla="*/ 1267826 h 4829175"/>
              <a:gd name="connsiteX66" fmla="*/ 286105 w 1743075"/>
              <a:gd name="connsiteY66" fmla="*/ 1558339 h 4829175"/>
              <a:gd name="connsiteX67" fmla="*/ 277533 w 1743075"/>
              <a:gd name="connsiteY67" fmla="*/ 1647874 h 4829175"/>
              <a:gd name="connsiteX68" fmla="*/ 256578 w 1743075"/>
              <a:gd name="connsiteY68" fmla="*/ 1709786 h 4829175"/>
              <a:gd name="connsiteX69" fmla="*/ 246100 w 1743075"/>
              <a:gd name="connsiteY69" fmla="*/ 1762174 h 4829175"/>
              <a:gd name="connsiteX70" fmla="*/ 248005 w 1743075"/>
              <a:gd name="connsiteY70" fmla="*/ 1892666 h 4829175"/>
              <a:gd name="connsiteX71" fmla="*/ 242290 w 1743075"/>
              <a:gd name="connsiteY71" fmla="*/ 1940291 h 4829175"/>
              <a:gd name="connsiteX72" fmla="*/ 230860 w 1743075"/>
              <a:gd name="connsiteY72" fmla="*/ 2296526 h 4829175"/>
              <a:gd name="connsiteX73" fmla="*/ 225145 w 1743075"/>
              <a:gd name="connsiteY73" fmla="*/ 2352724 h 4829175"/>
              <a:gd name="connsiteX74" fmla="*/ 231813 w 1743075"/>
              <a:gd name="connsiteY74" fmla="*/ 2441306 h 4829175"/>
              <a:gd name="connsiteX75" fmla="*/ 238480 w 1743075"/>
              <a:gd name="connsiteY75" fmla="*/ 2520364 h 4829175"/>
              <a:gd name="connsiteX76" fmla="*/ 221335 w 1743075"/>
              <a:gd name="connsiteY76" fmla="*/ 2589896 h 4829175"/>
              <a:gd name="connsiteX77" fmla="*/ 228003 w 1743075"/>
              <a:gd name="connsiteY77" fmla="*/ 2667049 h 4829175"/>
              <a:gd name="connsiteX78" fmla="*/ 237528 w 1743075"/>
              <a:gd name="connsiteY78" fmla="*/ 2822306 h 4829175"/>
              <a:gd name="connsiteX79" fmla="*/ 171805 w 1743075"/>
              <a:gd name="connsiteY79" fmla="*/ 3010901 h 4829175"/>
              <a:gd name="connsiteX80" fmla="*/ 125132 w 1743075"/>
              <a:gd name="connsiteY80" fmla="*/ 3028999 h 4829175"/>
              <a:gd name="connsiteX81" fmla="*/ 93700 w 1743075"/>
              <a:gd name="connsiteY81" fmla="*/ 3107104 h 4829175"/>
              <a:gd name="connsiteX82" fmla="*/ 27025 w 1743075"/>
              <a:gd name="connsiteY82" fmla="*/ 3277601 h 4829175"/>
              <a:gd name="connsiteX83" fmla="*/ 19405 w 1743075"/>
              <a:gd name="connsiteY83" fmla="*/ 3385234 h 4829175"/>
              <a:gd name="connsiteX84" fmla="*/ 13690 w 1743075"/>
              <a:gd name="connsiteY84" fmla="*/ 3611929 h 4829175"/>
              <a:gd name="connsiteX85" fmla="*/ 23215 w 1743075"/>
              <a:gd name="connsiteY85" fmla="*/ 3724324 h 4829175"/>
              <a:gd name="connsiteX86" fmla="*/ 83222 w 1743075"/>
              <a:gd name="connsiteY86" fmla="*/ 3803381 h 4829175"/>
              <a:gd name="connsiteX87" fmla="*/ 190855 w 1743075"/>
              <a:gd name="connsiteY87" fmla="*/ 3811001 h 4829175"/>
              <a:gd name="connsiteX88" fmla="*/ 237528 w 1743075"/>
              <a:gd name="connsiteY88" fmla="*/ 3805286 h 4829175"/>
              <a:gd name="connsiteX89" fmla="*/ 327062 w 1743075"/>
              <a:gd name="connsiteY89" fmla="*/ 3796714 h 4829175"/>
              <a:gd name="connsiteX90" fmla="*/ 320395 w 1743075"/>
              <a:gd name="connsiteY90" fmla="*/ 4089131 h 4829175"/>
              <a:gd name="connsiteX91" fmla="*/ 314680 w 1743075"/>
              <a:gd name="connsiteY91" fmla="*/ 4139614 h 4829175"/>
              <a:gd name="connsiteX92" fmla="*/ 311823 w 1743075"/>
              <a:gd name="connsiteY92" fmla="*/ 4163426 h 4829175"/>
              <a:gd name="connsiteX93" fmla="*/ 279438 w 1743075"/>
              <a:gd name="connsiteY93" fmla="*/ 4415839 h 4829175"/>
              <a:gd name="connsiteX94" fmla="*/ 317537 w 1743075"/>
              <a:gd name="connsiteY94" fmla="*/ 4444414 h 4829175"/>
              <a:gd name="connsiteX95" fmla="*/ 286105 w 1743075"/>
              <a:gd name="connsiteY95" fmla="*/ 4481561 h 4829175"/>
              <a:gd name="connsiteX96" fmla="*/ 277533 w 1743075"/>
              <a:gd name="connsiteY96" fmla="*/ 4502516 h 4829175"/>
              <a:gd name="connsiteX97" fmla="*/ 260388 w 1743075"/>
              <a:gd name="connsiteY97" fmla="*/ 4569191 h 4829175"/>
              <a:gd name="connsiteX98" fmla="*/ 173710 w 1743075"/>
              <a:gd name="connsiteY98" fmla="*/ 4682539 h 4829175"/>
              <a:gd name="connsiteX99" fmla="*/ 111797 w 1743075"/>
              <a:gd name="connsiteY99" fmla="*/ 4718734 h 4829175"/>
              <a:gd name="connsiteX100" fmla="*/ 79412 w 1743075"/>
              <a:gd name="connsiteY100" fmla="*/ 4791124 h 4829175"/>
              <a:gd name="connsiteX101" fmla="*/ 136563 w 1743075"/>
              <a:gd name="connsiteY101" fmla="*/ 4813031 h 4829175"/>
              <a:gd name="connsiteX102" fmla="*/ 283248 w 1743075"/>
              <a:gd name="connsiteY102" fmla="*/ 4812079 h 4829175"/>
              <a:gd name="connsiteX103" fmla="*/ 358495 w 1743075"/>
              <a:gd name="connsiteY103" fmla="*/ 4777789 h 4829175"/>
              <a:gd name="connsiteX104" fmla="*/ 440410 w 1743075"/>
              <a:gd name="connsiteY104" fmla="*/ 4756834 h 4829175"/>
              <a:gd name="connsiteX105" fmla="*/ 594715 w 1743075"/>
              <a:gd name="connsiteY105" fmla="*/ 4730164 h 4829175"/>
              <a:gd name="connsiteX106" fmla="*/ 611860 w 1743075"/>
              <a:gd name="connsiteY106" fmla="*/ 4528234 h 4829175"/>
              <a:gd name="connsiteX107" fmla="*/ 650913 w 1743075"/>
              <a:gd name="connsiteY107" fmla="*/ 4437746 h 4829175"/>
              <a:gd name="connsiteX108" fmla="*/ 672820 w 1743075"/>
              <a:gd name="connsiteY108" fmla="*/ 4431079 h 4829175"/>
              <a:gd name="connsiteX109" fmla="*/ 716635 w 1743075"/>
              <a:gd name="connsiteY109" fmla="*/ 4253914 h 4829175"/>
              <a:gd name="connsiteX110" fmla="*/ 721398 w 1743075"/>
              <a:gd name="connsiteY110" fmla="*/ 4228196 h 4829175"/>
              <a:gd name="connsiteX111" fmla="*/ 755688 w 1743075"/>
              <a:gd name="connsiteY111" fmla="*/ 3985309 h 4829175"/>
              <a:gd name="connsiteX112" fmla="*/ 762355 w 1743075"/>
              <a:gd name="connsiteY112" fmla="*/ 3962449 h 4829175"/>
              <a:gd name="connsiteX113" fmla="*/ 826173 w 1743075"/>
              <a:gd name="connsiteY113" fmla="*/ 3636694 h 4829175"/>
              <a:gd name="connsiteX114" fmla="*/ 829983 w 1743075"/>
              <a:gd name="connsiteY114" fmla="*/ 3612881 h 4829175"/>
              <a:gd name="connsiteX115" fmla="*/ 836650 w 1743075"/>
              <a:gd name="connsiteY115" fmla="*/ 3565256 h 4829175"/>
              <a:gd name="connsiteX116" fmla="*/ 867130 w 1743075"/>
              <a:gd name="connsiteY116" fmla="*/ 3320464 h 4829175"/>
              <a:gd name="connsiteX117" fmla="*/ 915708 w 1743075"/>
              <a:gd name="connsiteY117" fmla="*/ 2997566 h 4829175"/>
              <a:gd name="connsiteX118" fmla="*/ 936663 w 1743075"/>
              <a:gd name="connsiteY118" fmla="*/ 3032809 h 4829175"/>
              <a:gd name="connsiteX119" fmla="*/ 949998 w 1743075"/>
              <a:gd name="connsiteY119" fmla="*/ 3197591 h 4829175"/>
              <a:gd name="connsiteX120" fmla="*/ 949045 w 1743075"/>
              <a:gd name="connsiteY120" fmla="*/ 3325226 h 4829175"/>
              <a:gd name="connsiteX121" fmla="*/ 980477 w 1743075"/>
              <a:gd name="connsiteY121" fmla="*/ 3579544 h 4829175"/>
              <a:gd name="connsiteX122" fmla="*/ 983335 w 1743075"/>
              <a:gd name="connsiteY122" fmla="*/ 3946256 h 4829175"/>
              <a:gd name="connsiteX123" fmla="*/ 989050 w 1743075"/>
              <a:gd name="connsiteY123" fmla="*/ 4107229 h 4829175"/>
              <a:gd name="connsiteX124" fmla="*/ 976668 w 1743075"/>
              <a:gd name="connsiteY124" fmla="*/ 4243436 h 4829175"/>
              <a:gd name="connsiteX125" fmla="*/ 971905 w 1743075"/>
              <a:gd name="connsiteY125" fmla="*/ 4266296 h 4829175"/>
              <a:gd name="connsiteX126" fmla="*/ 966190 w 1743075"/>
              <a:gd name="connsiteY126" fmla="*/ 4288204 h 4829175"/>
              <a:gd name="connsiteX127" fmla="*/ 961427 w 1743075"/>
              <a:gd name="connsiteY127" fmla="*/ 4595861 h 4829175"/>
              <a:gd name="connsiteX128" fmla="*/ 974763 w 1743075"/>
              <a:gd name="connsiteY128" fmla="*/ 4618721 h 4829175"/>
              <a:gd name="connsiteX129" fmla="*/ 1007148 w 1743075"/>
              <a:gd name="connsiteY129" fmla="*/ 4692064 h 4829175"/>
              <a:gd name="connsiteX130" fmla="*/ 1070013 w 1743075"/>
              <a:gd name="connsiteY130" fmla="*/ 4767311 h 4829175"/>
              <a:gd name="connsiteX131" fmla="*/ 1116685 w 1743075"/>
              <a:gd name="connsiteY131" fmla="*/ 4820651 h 4829175"/>
              <a:gd name="connsiteX132" fmla="*/ 1133830 w 1743075"/>
              <a:gd name="connsiteY132" fmla="*/ 4827319 h 4829175"/>
              <a:gd name="connsiteX133" fmla="*/ 1181455 w 1743075"/>
              <a:gd name="connsiteY133" fmla="*/ 4827319 h 4829175"/>
              <a:gd name="connsiteX134" fmla="*/ 1255750 w 1743075"/>
              <a:gd name="connsiteY134" fmla="*/ 4818746 h 4829175"/>
              <a:gd name="connsiteX135" fmla="*/ 1298613 w 1743075"/>
              <a:gd name="connsiteY135" fmla="*/ 4766359 h 4829175"/>
              <a:gd name="connsiteX136" fmla="*/ 1281468 w 1743075"/>
              <a:gd name="connsiteY136" fmla="*/ 4697779 h 4829175"/>
              <a:gd name="connsiteX137" fmla="*/ 1270038 w 1743075"/>
              <a:gd name="connsiteY137" fmla="*/ 4605386 h 4829175"/>
              <a:gd name="connsiteX138" fmla="*/ 1330998 w 1743075"/>
              <a:gd name="connsiteY138" fmla="*/ 4244389 h 4829175"/>
              <a:gd name="connsiteX139" fmla="*/ 1331950 w 1743075"/>
              <a:gd name="connsiteY139" fmla="*/ 4239626 h 4829175"/>
              <a:gd name="connsiteX140" fmla="*/ 1352905 w 1743075"/>
              <a:gd name="connsiteY140" fmla="*/ 3898631 h 4829175"/>
              <a:gd name="connsiteX141" fmla="*/ 1384338 w 1743075"/>
              <a:gd name="connsiteY141" fmla="*/ 3664316 h 4829175"/>
              <a:gd name="connsiteX142" fmla="*/ 1441488 w 1743075"/>
              <a:gd name="connsiteY142" fmla="*/ 3318559 h 4829175"/>
              <a:gd name="connsiteX143" fmla="*/ 1457680 w 1743075"/>
              <a:gd name="connsiteY143" fmla="*/ 3014711 h 4829175"/>
              <a:gd name="connsiteX144" fmla="*/ 1485303 w 1743075"/>
              <a:gd name="connsiteY144" fmla="*/ 2673716 h 4829175"/>
              <a:gd name="connsiteX145" fmla="*/ 1488160 w 1743075"/>
              <a:gd name="connsiteY145" fmla="*/ 2573704 h 4829175"/>
              <a:gd name="connsiteX146" fmla="*/ 1497685 w 1743075"/>
              <a:gd name="connsiteY146" fmla="*/ 2507981 h 4829175"/>
              <a:gd name="connsiteX147" fmla="*/ 1519593 w 1743075"/>
              <a:gd name="connsiteY147" fmla="*/ 2480359 h 4829175"/>
              <a:gd name="connsiteX148" fmla="*/ 1573885 w 1743075"/>
              <a:gd name="connsiteY148" fmla="*/ 2434639 h 4829175"/>
              <a:gd name="connsiteX149" fmla="*/ 1599603 w 1743075"/>
              <a:gd name="connsiteY149" fmla="*/ 2400349 h 4829175"/>
              <a:gd name="connsiteX150" fmla="*/ 1662468 w 1743075"/>
              <a:gd name="connsiteY150" fmla="*/ 2271761 h 4829175"/>
              <a:gd name="connsiteX151" fmla="*/ 1671040 w 1743075"/>
              <a:gd name="connsiteY151" fmla="*/ 2126029 h 4829175"/>
              <a:gd name="connsiteX152" fmla="*/ 1671993 w 1743075"/>
              <a:gd name="connsiteY152" fmla="*/ 2111741 h 4829175"/>
              <a:gd name="connsiteX153" fmla="*/ 1708188 w 1743075"/>
              <a:gd name="connsiteY153" fmla="*/ 1960294 h 4829175"/>
              <a:gd name="connsiteX154" fmla="*/ 284200 w 1743075"/>
              <a:gd name="connsiteY154" fmla="*/ 2927081 h 4829175"/>
              <a:gd name="connsiteX155" fmla="*/ 321348 w 1743075"/>
              <a:gd name="connsiteY155" fmla="*/ 2824211 h 4829175"/>
              <a:gd name="connsiteX156" fmla="*/ 328968 w 1743075"/>
              <a:gd name="connsiteY156" fmla="*/ 2825164 h 4829175"/>
              <a:gd name="connsiteX157" fmla="*/ 337540 w 1743075"/>
              <a:gd name="connsiteY157" fmla="*/ 2930891 h 4829175"/>
              <a:gd name="connsiteX158" fmla="*/ 284200 w 1743075"/>
              <a:gd name="connsiteY158" fmla="*/ 2927081 h 4829175"/>
              <a:gd name="connsiteX159" fmla="*/ 391833 w 1743075"/>
              <a:gd name="connsiteY159" fmla="*/ 2454641 h 4829175"/>
              <a:gd name="connsiteX160" fmla="*/ 262293 w 1743075"/>
              <a:gd name="connsiteY160" fmla="*/ 2454641 h 4829175"/>
              <a:gd name="connsiteX161" fmla="*/ 288963 w 1743075"/>
              <a:gd name="connsiteY161" fmla="*/ 2388919 h 4829175"/>
              <a:gd name="connsiteX162" fmla="*/ 401358 w 1743075"/>
              <a:gd name="connsiteY162" fmla="*/ 2401301 h 4829175"/>
              <a:gd name="connsiteX163" fmla="*/ 391833 w 1743075"/>
              <a:gd name="connsiteY163" fmla="*/ 2454641 h 4829175"/>
              <a:gd name="connsiteX164" fmla="*/ 422312 w 1743075"/>
              <a:gd name="connsiteY164" fmla="*/ 2628949 h 4829175"/>
              <a:gd name="connsiteX165" fmla="*/ 414693 w 1743075"/>
              <a:gd name="connsiteY165" fmla="*/ 2566084 h 4829175"/>
              <a:gd name="connsiteX166" fmla="*/ 408978 w 1743075"/>
              <a:gd name="connsiteY166" fmla="*/ 2500361 h 4829175"/>
              <a:gd name="connsiteX167" fmla="*/ 410883 w 1743075"/>
              <a:gd name="connsiteY167" fmla="*/ 2468929 h 4829175"/>
              <a:gd name="connsiteX168" fmla="*/ 448030 w 1743075"/>
              <a:gd name="connsiteY168" fmla="*/ 2374631 h 4829175"/>
              <a:gd name="connsiteX169" fmla="*/ 422312 w 1743075"/>
              <a:gd name="connsiteY169" fmla="*/ 2628949 h 4829175"/>
              <a:gd name="connsiteX170" fmla="*/ 814743 w 1743075"/>
              <a:gd name="connsiteY170" fmla="*/ 1037321 h 4829175"/>
              <a:gd name="connsiteX171" fmla="*/ 806170 w 1743075"/>
              <a:gd name="connsiteY171" fmla="*/ 1037321 h 4829175"/>
              <a:gd name="connsiteX172" fmla="*/ 793788 w 1743075"/>
              <a:gd name="connsiteY172" fmla="*/ 857299 h 4829175"/>
              <a:gd name="connsiteX173" fmla="*/ 802360 w 1743075"/>
              <a:gd name="connsiteY173" fmla="*/ 854441 h 4829175"/>
              <a:gd name="connsiteX174" fmla="*/ 849033 w 1743075"/>
              <a:gd name="connsiteY174" fmla="*/ 903971 h 4829175"/>
              <a:gd name="connsiteX175" fmla="*/ 862368 w 1743075"/>
              <a:gd name="connsiteY175" fmla="*/ 883969 h 4829175"/>
              <a:gd name="connsiteX176" fmla="*/ 885227 w 1743075"/>
              <a:gd name="connsiteY176" fmla="*/ 857299 h 4829175"/>
              <a:gd name="connsiteX177" fmla="*/ 891895 w 1743075"/>
              <a:gd name="connsiteY177" fmla="*/ 861109 h 4829175"/>
              <a:gd name="connsiteX178" fmla="*/ 814743 w 1743075"/>
              <a:gd name="connsiteY178" fmla="*/ 1037321 h 4829175"/>
              <a:gd name="connsiteX179" fmla="*/ 860463 w 1743075"/>
              <a:gd name="connsiteY179" fmla="*/ 883969 h 4829175"/>
              <a:gd name="connsiteX180" fmla="*/ 796645 w 1743075"/>
              <a:gd name="connsiteY180" fmla="*/ 786814 h 4829175"/>
              <a:gd name="connsiteX181" fmla="*/ 795693 w 1743075"/>
              <a:gd name="connsiteY181" fmla="*/ 672514 h 4829175"/>
              <a:gd name="connsiteX182" fmla="*/ 901420 w 1743075"/>
              <a:gd name="connsiteY182" fmla="*/ 747761 h 4829175"/>
              <a:gd name="connsiteX183" fmla="*/ 860463 w 1743075"/>
              <a:gd name="connsiteY183" fmla="*/ 883969 h 4829175"/>
              <a:gd name="connsiteX184" fmla="*/ 985240 w 1743075"/>
              <a:gd name="connsiteY184" fmla="*/ 1052561 h 4829175"/>
              <a:gd name="connsiteX185" fmla="*/ 979525 w 1743075"/>
              <a:gd name="connsiteY185" fmla="*/ 1050656 h 4829175"/>
              <a:gd name="connsiteX186" fmla="*/ 970952 w 1743075"/>
              <a:gd name="connsiteY186" fmla="*/ 869681 h 4829175"/>
              <a:gd name="connsiteX187" fmla="*/ 999527 w 1743075"/>
              <a:gd name="connsiteY187" fmla="*/ 913496 h 4829175"/>
              <a:gd name="connsiteX188" fmla="*/ 1044295 w 1743075"/>
              <a:gd name="connsiteY188" fmla="*/ 880159 h 4829175"/>
              <a:gd name="connsiteX189" fmla="*/ 985240 w 1743075"/>
              <a:gd name="connsiteY189" fmla="*/ 1052561 h 4829175"/>
              <a:gd name="connsiteX190" fmla="*/ 1001433 w 1743075"/>
              <a:gd name="connsiteY190" fmla="*/ 888731 h 4829175"/>
              <a:gd name="connsiteX191" fmla="*/ 942377 w 1743075"/>
              <a:gd name="connsiteY191" fmla="*/ 758239 h 4829175"/>
              <a:gd name="connsiteX192" fmla="*/ 1104303 w 1743075"/>
              <a:gd name="connsiteY192" fmla="*/ 632509 h 4829175"/>
              <a:gd name="connsiteX193" fmla="*/ 1001433 w 1743075"/>
              <a:gd name="connsiteY193" fmla="*/ 888731 h 4829175"/>
              <a:gd name="connsiteX194" fmla="*/ 1510068 w 1743075"/>
              <a:gd name="connsiteY194" fmla="*/ 2456546 h 4829175"/>
              <a:gd name="connsiteX195" fmla="*/ 1388148 w 1743075"/>
              <a:gd name="connsiteY195" fmla="*/ 2296526 h 4829175"/>
              <a:gd name="connsiteX196" fmla="*/ 1543405 w 1743075"/>
              <a:gd name="connsiteY196" fmla="*/ 2432734 h 4829175"/>
              <a:gd name="connsiteX197" fmla="*/ 1510068 w 1743075"/>
              <a:gd name="connsiteY197" fmla="*/ 2456546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743075" h="4829175">
                <a:moveTo>
                  <a:pt x="1708188" y="1960294"/>
                </a:moveTo>
                <a:cubicBezTo>
                  <a:pt x="1708188" y="1871711"/>
                  <a:pt x="1736763" y="1782176"/>
                  <a:pt x="1736763" y="1693594"/>
                </a:cubicBezTo>
                <a:cubicBezTo>
                  <a:pt x="1733905" y="1665971"/>
                  <a:pt x="1731048" y="1637396"/>
                  <a:pt x="1727238" y="1609774"/>
                </a:cubicBezTo>
                <a:cubicBezTo>
                  <a:pt x="1722475" y="1577389"/>
                  <a:pt x="1708188" y="1544051"/>
                  <a:pt x="1703425" y="1511666"/>
                </a:cubicBezTo>
                <a:cubicBezTo>
                  <a:pt x="1700568" y="1495474"/>
                  <a:pt x="1698663" y="1479281"/>
                  <a:pt x="1696757" y="1463089"/>
                </a:cubicBezTo>
                <a:cubicBezTo>
                  <a:pt x="1670088" y="1265921"/>
                  <a:pt x="1689138" y="1056371"/>
                  <a:pt x="1622463" y="865871"/>
                </a:cubicBezTo>
                <a:cubicBezTo>
                  <a:pt x="1611985" y="852536"/>
                  <a:pt x="1599603" y="842059"/>
                  <a:pt x="1587220" y="831581"/>
                </a:cubicBezTo>
                <a:cubicBezTo>
                  <a:pt x="1498638" y="763954"/>
                  <a:pt x="1360525" y="772526"/>
                  <a:pt x="1263370" y="719186"/>
                </a:cubicBezTo>
                <a:cubicBezTo>
                  <a:pt x="1247178" y="711566"/>
                  <a:pt x="1230985" y="702994"/>
                  <a:pt x="1215745" y="693469"/>
                </a:cubicBezTo>
                <a:cubicBezTo>
                  <a:pt x="1200505" y="683944"/>
                  <a:pt x="1185265" y="674419"/>
                  <a:pt x="1170025" y="662989"/>
                </a:cubicBezTo>
                <a:cubicBezTo>
                  <a:pt x="1123353" y="626794"/>
                  <a:pt x="1099540" y="582979"/>
                  <a:pt x="1111923" y="522019"/>
                </a:cubicBezTo>
                <a:cubicBezTo>
                  <a:pt x="1115733" y="502016"/>
                  <a:pt x="1113828" y="481061"/>
                  <a:pt x="1116685" y="461059"/>
                </a:cubicBezTo>
                <a:cubicBezTo>
                  <a:pt x="1120495" y="438199"/>
                  <a:pt x="1123353" y="413434"/>
                  <a:pt x="1131925" y="392479"/>
                </a:cubicBezTo>
                <a:cubicBezTo>
                  <a:pt x="1146213" y="357236"/>
                  <a:pt x="1151928" y="324851"/>
                  <a:pt x="1143355" y="291514"/>
                </a:cubicBezTo>
                <a:lnTo>
                  <a:pt x="1142403" y="289609"/>
                </a:lnTo>
                <a:cubicBezTo>
                  <a:pt x="1137640" y="269606"/>
                  <a:pt x="1126210" y="271511"/>
                  <a:pt x="1126210" y="271511"/>
                </a:cubicBezTo>
                <a:cubicBezTo>
                  <a:pt x="1120495" y="275321"/>
                  <a:pt x="1112875" y="285799"/>
                  <a:pt x="1112875" y="285799"/>
                </a:cubicBezTo>
                <a:lnTo>
                  <a:pt x="1113828" y="258176"/>
                </a:lnTo>
                <a:lnTo>
                  <a:pt x="1112875" y="224839"/>
                </a:lnTo>
                <a:cubicBezTo>
                  <a:pt x="1110970" y="222934"/>
                  <a:pt x="1109065" y="207694"/>
                  <a:pt x="1107160" y="199121"/>
                </a:cubicBezTo>
                <a:cubicBezTo>
                  <a:pt x="1106208" y="187691"/>
                  <a:pt x="1104303" y="201026"/>
                  <a:pt x="1103350" y="182929"/>
                </a:cubicBezTo>
                <a:cubicBezTo>
                  <a:pt x="1102398" y="179119"/>
                  <a:pt x="1101445" y="179119"/>
                  <a:pt x="1100493" y="166736"/>
                </a:cubicBezTo>
                <a:cubicBezTo>
                  <a:pt x="1099540" y="143876"/>
                  <a:pt x="1098588" y="152449"/>
                  <a:pt x="1096683" y="150544"/>
                </a:cubicBezTo>
                <a:cubicBezTo>
                  <a:pt x="1095730" y="118159"/>
                  <a:pt x="1093825" y="115301"/>
                  <a:pt x="1091920" y="135304"/>
                </a:cubicBezTo>
                <a:cubicBezTo>
                  <a:pt x="1090015" y="129589"/>
                  <a:pt x="1088110" y="125779"/>
                  <a:pt x="1086205" y="116254"/>
                </a:cubicBezTo>
                <a:cubicBezTo>
                  <a:pt x="1083348" y="105776"/>
                  <a:pt x="1081443" y="99109"/>
                  <a:pt x="1077633" y="104824"/>
                </a:cubicBezTo>
                <a:cubicBezTo>
                  <a:pt x="1073823" y="117206"/>
                  <a:pt x="1070965" y="90536"/>
                  <a:pt x="1067155" y="89584"/>
                </a:cubicBezTo>
                <a:cubicBezTo>
                  <a:pt x="1063345" y="94346"/>
                  <a:pt x="1059535" y="50531"/>
                  <a:pt x="1055725" y="76249"/>
                </a:cubicBezTo>
                <a:cubicBezTo>
                  <a:pt x="1051915" y="85774"/>
                  <a:pt x="1048105" y="59104"/>
                  <a:pt x="1043343" y="65771"/>
                </a:cubicBezTo>
                <a:cubicBezTo>
                  <a:pt x="1039533" y="64819"/>
                  <a:pt x="1034770" y="66724"/>
                  <a:pt x="1030960" y="54341"/>
                </a:cubicBezTo>
                <a:cubicBezTo>
                  <a:pt x="1026198" y="52436"/>
                  <a:pt x="1022388" y="38149"/>
                  <a:pt x="1017625" y="41006"/>
                </a:cubicBezTo>
                <a:cubicBezTo>
                  <a:pt x="1012863" y="42911"/>
                  <a:pt x="1008100" y="32434"/>
                  <a:pt x="1003338" y="38149"/>
                </a:cubicBezTo>
                <a:cubicBezTo>
                  <a:pt x="996670" y="20051"/>
                  <a:pt x="989050" y="36244"/>
                  <a:pt x="981430" y="28624"/>
                </a:cubicBezTo>
                <a:cubicBezTo>
                  <a:pt x="973810" y="20051"/>
                  <a:pt x="966190" y="10526"/>
                  <a:pt x="958570" y="21004"/>
                </a:cubicBezTo>
                <a:cubicBezTo>
                  <a:pt x="950950" y="6716"/>
                  <a:pt x="943330" y="25766"/>
                  <a:pt x="934758" y="16241"/>
                </a:cubicBezTo>
                <a:cubicBezTo>
                  <a:pt x="927138" y="17194"/>
                  <a:pt x="918565" y="9574"/>
                  <a:pt x="910945" y="12431"/>
                </a:cubicBezTo>
                <a:cubicBezTo>
                  <a:pt x="902373" y="7669"/>
                  <a:pt x="894752" y="33386"/>
                  <a:pt x="886180" y="9574"/>
                </a:cubicBezTo>
                <a:cubicBezTo>
                  <a:pt x="877608" y="9574"/>
                  <a:pt x="869988" y="4811"/>
                  <a:pt x="861415" y="8621"/>
                </a:cubicBezTo>
                <a:cubicBezTo>
                  <a:pt x="856652" y="12431"/>
                  <a:pt x="851890" y="21004"/>
                  <a:pt x="847127" y="9574"/>
                </a:cubicBezTo>
                <a:cubicBezTo>
                  <a:pt x="842365" y="11479"/>
                  <a:pt x="836650" y="18146"/>
                  <a:pt x="831888" y="13384"/>
                </a:cubicBezTo>
                <a:cubicBezTo>
                  <a:pt x="827125" y="17194"/>
                  <a:pt x="822363" y="23861"/>
                  <a:pt x="817600" y="19099"/>
                </a:cubicBezTo>
                <a:cubicBezTo>
                  <a:pt x="815695" y="13384"/>
                  <a:pt x="812838" y="10526"/>
                  <a:pt x="810933" y="11479"/>
                </a:cubicBezTo>
                <a:cubicBezTo>
                  <a:pt x="809027" y="12431"/>
                  <a:pt x="809027" y="19099"/>
                  <a:pt x="807123" y="29576"/>
                </a:cubicBezTo>
                <a:cubicBezTo>
                  <a:pt x="801408" y="35291"/>
                  <a:pt x="795693" y="41006"/>
                  <a:pt x="790930" y="41006"/>
                </a:cubicBezTo>
                <a:cubicBezTo>
                  <a:pt x="785215" y="54341"/>
                  <a:pt x="780452" y="61009"/>
                  <a:pt x="774738" y="59104"/>
                </a:cubicBezTo>
                <a:cubicBezTo>
                  <a:pt x="769023" y="72439"/>
                  <a:pt x="764260" y="60056"/>
                  <a:pt x="759498" y="76249"/>
                </a:cubicBezTo>
                <a:cubicBezTo>
                  <a:pt x="754735" y="65771"/>
                  <a:pt x="749973" y="86726"/>
                  <a:pt x="746163" y="89584"/>
                </a:cubicBezTo>
                <a:cubicBezTo>
                  <a:pt x="741400" y="88631"/>
                  <a:pt x="737590" y="105776"/>
                  <a:pt x="733780" y="105776"/>
                </a:cubicBezTo>
                <a:cubicBezTo>
                  <a:pt x="729970" y="99109"/>
                  <a:pt x="726160" y="120064"/>
                  <a:pt x="723302" y="122921"/>
                </a:cubicBezTo>
                <a:cubicBezTo>
                  <a:pt x="719493" y="142924"/>
                  <a:pt x="716635" y="116254"/>
                  <a:pt x="713777" y="139114"/>
                </a:cubicBezTo>
                <a:cubicBezTo>
                  <a:pt x="710920" y="119111"/>
                  <a:pt x="708063" y="152449"/>
                  <a:pt x="706158" y="160069"/>
                </a:cubicBezTo>
                <a:cubicBezTo>
                  <a:pt x="705205" y="151496"/>
                  <a:pt x="703300" y="170546"/>
                  <a:pt x="702348" y="175309"/>
                </a:cubicBezTo>
                <a:cubicBezTo>
                  <a:pt x="701395" y="180071"/>
                  <a:pt x="700443" y="184834"/>
                  <a:pt x="699490" y="186739"/>
                </a:cubicBezTo>
                <a:cubicBezTo>
                  <a:pt x="697585" y="196264"/>
                  <a:pt x="696633" y="205789"/>
                  <a:pt x="696633" y="216266"/>
                </a:cubicBezTo>
                <a:cubicBezTo>
                  <a:pt x="696633" y="226744"/>
                  <a:pt x="696633" y="237221"/>
                  <a:pt x="698538" y="247699"/>
                </a:cubicBezTo>
                <a:cubicBezTo>
                  <a:pt x="701395" y="267701"/>
                  <a:pt x="700443" y="287704"/>
                  <a:pt x="694727" y="306754"/>
                </a:cubicBezTo>
                <a:lnTo>
                  <a:pt x="694727" y="306754"/>
                </a:lnTo>
                <a:cubicBezTo>
                  <a:pt x="694727" y="306754"/>
                  <a:pt x="667105" y="301039"/>
                  <a:pt x="662343" y="320089"/>
                </a:cubicBezTo>
                <a:cubicBezTo>
                  <a:pt x="662343" y="320089"/>
                  <a:pt x="655675" y="353426"/>
                  <a:pt x="671868" y="384859"/>
                </a:cubicBezTo>
                <a:cubicBezTo>
                  <a:pt x="673773" y="390574"/>
                  <a:pt x="677583" y="395336"/>
                  <a:pt x="682345" y="400099"/>
                </a:cubicBezTo>
                <a:cubicBezTo>
                  <a:pt x="729970" y="449629"/>
                  <a:pt x="754735" y="513446"/>
                  <a:pt x="769975" y="575359"/>
                </a:cubicBezTo>
                <a:cubicBezTo>
                  <a:pt x="789977" y="655369"/>
                  <a:pt x="787120" y="706804"/>
                  <a:pt x="679488" y="741094"/>
                </a:cubicBezTo>
                <a:cubicBezTo>
                  <a:pt x="592810" y="769669"/>
                  <a:pt x="497560" y="803006"/>
                  <a:pt x="412787" y="837296"/>
                </a:cubicBezTo>
                <a:cubicBezTo>
                  <a:pt x="378498" y="850631"/>
                  <a:pt x="356590" y="877301"/>
                  <a:pt x="355637" y="917306"/>
                </a:cubicBezTo>
                <a:cubicBezTo>
                  <a:pt x="354685" y="972551"/>
                  <a:pt x="350875" y="1025891"/>
                  <a:pt x="337540" y="1080184"/>
                </a:cubicBezTo>
                <a:cubicBezTo>
                  <a:pt x="322300" y="1141144"/>
                  <a:pt x="331825" y="1204961"/>
                  <a:pt x="323253" y="1267826"/>
                </a:cubicBezTo>
                <a:cubicBezTo>
                  <a:pt x="310870" y="1364981"/>
                  <a:pt x="279438" y="1459279"/>
                  <a:pt x="286105" y="1558339"/>
                </a:cubicBezTo>
                <a:cubicBezTo>
                  <a:pt x="288010" y="1587866"/>
                  <a:pt x="282295" y="1618346"/>
                  <a:pt x="277533" y="1647874"/>
                </a:cubicBezTo>
                <a:cubicBezTo>
                  <a:pt x="273723" y="1668829"/>
                  <a:pt x="263245" y="1688831"/>
                  <a:pt x="256578" y="1709786"/>
                </a:cubicBezTo>
                <a:cubicBezTo>
                  <a:pt x="251815" y="1726931"/>
                  <a:pt x="239432" y="1749791"/>
                  <a:pt x="246100" y="1762174"/>
                </a:cubicBezTo>
                <a:cubicBezTo>
                  <a:pt x="267055" y="1806941"/>
                  <a:pt x="249910" y="1849804"/>
                  <a:pt x="248005" y="1892666"/>
                </a:cubicBezTo>
                <a:cubicBezTo>
                  <a:pt x="247053" y="1908859"/>
                  <a:pt x="243242" y="1924099"/>
                  <a:pt x="242290" y="1940291"/>
                </a:cubicBezTo>
                <a:cubicBezTo>
                  <a:pt x="238480" y="2059354"/>
                  <a:pt x="234670" y="2178416"/>
                  <a:pt x="230860" y="2296526"/>
                </a:cubicBezTo>
                <a:cubicBezTo>
                  <a:pt x="229907" y="2315576"/>
                  <a:pt x="225145" y="2334626"/>
                  <a:pt x="225145" y="2352724"/>
                </a:cubicBezTo>
                <a:cubicBezTo>
                  <a:pt x="225145" y="2382251"/>
                  <a:pt x="222288" y="2414636"/>
                  <a:pt x="231813" y="2441306"/>
                </a:cubicBezTo>
                <a:cubicBezTo>
                  <a:pt x="241338" y="2468929"/>
                  <a:pt x="243242" y="2493694"/>
                  <a:pt x="238480" y="2520364"/>
                </a:cubicBezTo>
                <a:cubicBezTo>
                  <a:pt x="233717" y="2543224"/>
                  <a:pt x="228003" y="2567036"/>
                  <a:pt x="221335" y="2589896"/>
                </a:cubicBezTo>
                <a:cubicBezTo>
                  <a:pt x="212763" y="2617519"/>
                  <a:pt x="217525" y="2640379"/>
                  <a:pt x="228003" y="2667049"/>
                </a:cubicBezTo>
                <a:cubicBezTo>
                  <a:pt x="248005" y="2716579"/>
                  <a:pt x="262293" y="2766109"/>
                  <a:pt x="237528" y="2822306"/>
                </a:cubicBezTo>
                <a:cubicBezTo>
                  <a:pt x="211810" y="2880409"/>
                  <a:pt x="194665" y="2943274"/>
                  <a:pt x="171805" y="3010901"/>
                </a:cubicBezTo>
                <a:cubicBezTo>
                  <a:pt x="160375" y="3015664"/>
                  <a:pt x="142277" y="3022331"/>
                  <a:pt x="125132" y="3028999"/>
                </a:cubicBezTo>
                <a:cubicBezTo>
                  <a:pt x="113702" y="3057574"/>
                  <a:pt x="107035" y="3084244"/>
                  <a:pt x="93700" y="3107104"/>
                </a:cubicBezTo>
                <a:cubicBezTo>
                  <a:pt x="61315" y="3159491"/>
                  <a:pt x="40360" y="3218546"/>
                  <a:pt x="27025" y="3277601"/>
                </a:cubicBezTo>
                <a:cubicBezTo>
                  <a:pt x="19405" y="3312844"/>
                  <a:pt x="28930" y="3349991"/>
                  <a:pt x="19405" y="3385234"/>
                </a:cubicBezTo>
                <a:cubicBezTo>
                  <a:pt x="-1550" y="3460481"/>
                  <a:pt x="9880" y="3535729"/>
                  <a:pt x="13690" y="3611929"/>
                </a:cubicBezTo>
                <a:cubicBezTo>
                  <a:pt x="15595" y="3650029"/>
                  <a:pt x="14642" y="3687176"/>
                  <a:pt x="23215" y="3724324"/>
                </a:cubicBezTo>
                <a:cubicBezTo>
                  <a:pt x="30835" y="3759566"/>
                  <a:pt x="45122" y="3794809"/>
                  <a:pt x="83222" y="3803381"/>
                </a:cubicBezTo>
                <a:cubicBezTo>
                  <a:pt x="118465" y="3811001"/>
                  <a:pt x="155613" y="3813859"/>
                  <a:pt x="190855" y="3811001"/>
                </a:cubicBezTo>
                <a:cubicBezTo>
                  <a:pt x="206095" y="3810049"/>
                  <a:pt x="222288" y="3807191"/>
                  <a:pt x="237528" y="3805286"/>
                </a:cubicBezTo>
                <a:cubicBezTo>
                  <a:pt x="269913" y="3796714"/>
                  <a:pt x="317537" y="3787189"/>
                  <a:pt x="327062" y="3796714"/>
                </a:cubicBezTo>
                <a:cubicBezTo>
                  <a:pt x="384212" y="3882439"/>
                  <a:pt x="327062" y="3987214"/>
                  <a:pt x="320395" y="4089131"/>
                </a:cubicBezTo>
                <a:cubicBezTo>
                  <a:pt x="318490" y="4106276"/>
                  <a:pt x="316585" y="4122469"/>
                  <a:pt x="314680" y="4139614"/>
                </a:cubicBezTo>
                <a:cubicBezTo>
                  <a:pt x="313728" y="4147234"/>
                  <a:pt x="312775" y="4154854"/>
                  <a:pt x="311823" y="4163426"/>
                </a:cubicBezTo>
                <a:cubicBezTo>
                  <a:pt x="308013" y="4244389"/>
                  <a:pt x="269913" y="4330114"/>
                  <a:pt x="279438" y="4415839"/>
                </a:cubicBezTo>
                <a:cubicBezTo>
                  <a:pt x="279438" y="4434889"/>
                  <a:pt x="298488" y="4444414"/>
                  <a:pt x="317537" y="4444414"/>
                </a:cubicBezTo>
                <a:cubicBezTo>
                  <a:pt x="308013" y="4453939"/>
                  <a:pt x="298488" y="4463464"/>
                  <a:pt x="286105" y="4481561"/>
                </a:cubicBezTo>
                <a:cubicBezTo>
                  <a:pt x="282295" y="4488229"/>
                  <a:pt x="279438" y="4494896"/>
                  <a:pt x="277533" y="4502516"/>
                </a:cubicBezTo>
                <a:cubicBezTo>
                  <a:pt x="269913" y="4523471"/>
                  <a:pt x="266103" y="4546331"/>
                  <a:pt x="260388" y="4569191"/>
                </a:cubicBezTo>
                <a:cubicBezTo>
                  <a:pt x="248005" y="4620626"/>
                  <a:pt x="219430" y="4656821"/>
                  <a:pt x="173710" y="4682539"/>
                </a:cubicBezTo>
                <a:cubicBezTo>
                  <a:pt x="152755" y="4693969"/>
                  <a:pt x="132752" y="4707304"/>
                  <a:pt x="111797" y="4718734"/>
                </a:cubicBezTo>
                <a:cubicBezTo>
                  <a:pt x="85127" y="4733021"/>
                  <a:pt x="71792" y="4753976"/>
                  <a:pt x="79412" y="4791124"/>
                </a:cubicBezTo>
                <a:cubicBezTo>
                  <a:pt x="96557" y="4797791"/>
                  <a:pt x="116560" y="4812079"/>
                  <a:pt x="136563" y="4813031"/>
                </a:cubicBezTo>
                <a:cubicBezTo>
                  <a:pt x="185140" y="4815889"/>
                  <a:pt x="234670" y="4817794"/>
                  <a:pt x="283248" y="4812079"/>
                </a:cubicBezTo>
                <a:cubicBezTo>
                  <a:pt x="309918" y="4809221"/>
                  <a:pt x="338493" y="4794934"/>
                  <a:pt x="358495" y="4777789"/>
                </a:cubicBezTo>
                <a:cubicBezTo>
                  <a:pt x="384212" y="4754929"/>
                  <a:pt x="407073" y="4749214"/>
                  <a:pt x="440410" y="4756834"/>
                </a:cubicBezTo>
                <a:cubicBezTo>
                  <a:pt x="492798" y="4769216"/>
                  <a:pt x="544233" y="4761596"/>
                  <a:pt x="594715" y="4730164"/>
                </a:cubicBezTo>
                <a:cubicBezTo>
                  <a:pt x="600430" y="4663489"/>
                  <a:pt x="610908" y="4595861"/>
                  <a:pt x="611860" y="4528234"/>
                </a:cubicBezTo>
                <a:cubicBezTo>
                  <a:pt x="612813" y="4487276"/>
                  <a:pt x="619480" y="4452986"/>
                  <a:pt x="650913" y="4437746"/>
                </a:cubicBezTo>
                <a:cubicBezTo>
                  <a:pt x="657580" y="4434889"/>
                  <a:pt x="664248" y="4432031"/>
                  <a:pt x="672820" y="4431079"/>
                </a:cubicBezTo>
                <a:cubicBezTo>
                  <a:pt x="692823" y="4372976"/>
                  <a:pt x="704252" y="4312969"/>
                  <a:pt x="716635" y="4253914"/>
                </a:cubicBezTo>
                <a:cubicBezTo>
                  <a:pt x="718540" y="4245341"/>
                  <a:pt x="720445" y="4236769"/>
                  <a:pt x="721398" y="4228196"/>
                </a:cubicBezTo>
                <a:cubicBezTo>
                  <a:pt x="724255" y="4145329"/>
                  <a:pt x="735685" y="4063414"/>
                  <a:pt x="755688" y="3985309"/>
                </a:cubicBezTo>
                <a:cubicBezTo>
                  <a:pt x="757593" y="3977689"/>
                  <a:pt x="759498" y="3970069"/>
                  <a:pt x="762355" y="3962449"/>
                </a:cubicBezTo>
                <a:cubicBezTo>
                  <a:pt x="782358" y="3845291"/>
                  <a:pt x="782358" y="3740516"/>
                  <a:pt x="826173" y="3636694"/>
                </a:cubicBezTo>
                <a:cubicBezTo>
                  <a:pt x="827125" y="3629074"/>
                  <a:pt x="828077" y="3620501"/>
                  <a:pt x="829983" y="3612881"/>
                </a:cubicBezTo>
                <a:cubicBezTo>
                  <a:pt x="831888" y="3596689"/>
                  <a:pt x="834745" y="3580496"/>
                  <a:pt x="836650" y="3565256"/>
                </a:cubicBezTo>
                <a:cubicBezTo>
                  <a:pt x="848080" y="3483341"/>
                  <a:pt x="867130" y="3402379"/>
                  <a:pt x="867130" y="3320464"/>
                </a:cubicBezTo>
                <a:cubicBezTo>
                  <a:pt x="866177" y="3209974"/>
                  <a:pt x="900468" y="3106151"/>
                  <a:pt x="915708" y="2997566"/>
                </a:cubicBezTo>
                <a:cubicBezTo>
                  <a:pt x="926185" y="3008044"/>
                  <a:pt x="932852" y="3019474"/>
                  <a:pt x="936663" y="3032809"/>
                </a:cubicBezTo>
                <a:cubicBezTo>
                  <a:pt x="952855" y="3087101"/>
                  <a:pt x="955713" y="3141394"/>
                  <a:pt x="949998" y="3197591"/>
                </a:cubicBezTo>
                <a:cubicBezTo>
                  <a:pt x="946188" y="3239501"/>
                  <a:pt x="945235" y="3283316"/>
                  <a:pt x="949045" y="3325226"/>
                </a:cubicBezTo>
                <a:cubicBezTo>
                  <a:pt x="957618" y="3409999"/>
                  <a:pt x="976668" y="3494771"/>
                  <a:pt x="980477" y="3579544"/>
                </a:cubicBezTo>
                <a:cubicBezTo>
                  <a:pt x="986193" y="3701464"/>
                  <a:pt x="981430" y="3824336"/>
                  <a:pt x="983335" y="3946256"/>
                </a:cubicBezTo>
                <a:cubicBezTo>
                  <a:pt x="984288" y="3999596"/>
                  <a:pt x="990002" y="4053889"/>
                  <a:pt x="989050" y="4107229"/>
                </a:cubicBezTo>
                <a:cubicBezTo>
                  <a:pt x="988098" y="4152949"/>
                  <a:pt x="985240" y="4198669"/>
                  <a:pt x="976668" y="4243436"/>
                </a:cubicBezTo>
                <a:cubicBezTo>
                  <a:pt x="975715" y="4251056"/>
                  <a:pt x="973810" y="4258676"/>
                  <a:pt x="971905" y="4266296"/>
                </a:cubicBezTo>
                <a:cubicBezTo>
                  <a:pt x="970000" y="4273916"/>
                  <a:pt x="968095" y="4281536"/>
                  <a:pt x="966190" y="4288204"/>
                </a:cubicBezTo>
                <a:cubicBezTo>
                  <a:pt x="971905" y="4389169"/>
                  <a:pt x="943330" y="4493944"/>
                  <a:pt x="961427" y="4595861"/>
                </a:cubicBezTo>
                <a:cubicBezTo>
                  <a:pt x="965238" y="4603481"/>
                  <a:pt x="970000" y="4611101"/>
                  <a:pt x="974763" y="4618721"/>
                </a:cubicBezTo>
                <a:cubicBezTo>
                  <a:pt x="989050" y="4640629"/>
                  <a:pt x="1005243" y="4666346"/>
                  <a:pt x="1007148" y="4692064"/>
                </a:cubicBezTo>
                <a:cubicBezTo>
                  <a:pt x="1010958" y="4733021"/>
                  <a:pt x="1028102" y="4756834"/>
                  <a:pt x="1070013" y="4767311"/>
                </a:cubicBezTo>
                <a:cubicBezTo>
                  <a:pt x="1065250" y="4803506"/>
                  <a:pt x="1085253" y="4816841"/>
                  <a:pt x="1116685" y="4820651"/>
                </a:cubicBezTo>
                <a:cubicBezTo>
                  <a:pt x="1122400" y="4821604"/>
                  <a:pt x="1128115" y="4825414"/>
                  <a:pt x="1133830" y="4827319"/>
                </a:cubicBezTo>
                <a:cubicBezTo>
                  <a:pt x="1150023" y="4827319"/>
                  <a:pt x="1165263" y="4827319"/>
                  <a:pt x="1181455" y="4827319"/>
                </a:cubicBezTo>
                <a:cubicBezTo>
                  <a:pt x="1206220" y="4824461"/>
                  <a:pt x="1230985" y="4821604"/>
                  <a:pt x="1255750" y="4818746"/>
                </a:cubicBezTo>
                <a:cubicBezTo>
                  <a:pt x="1291945" y="4814936"/>
                  <a:pt x="1303375" y="4802554"/>
                  <a:pt x="1298613" y="4766359"/>
                </a:cubicBezTo>
                <a:cubicBezTo>
                  <a:pt x="1295755" y="4743499"/>
                  <a:pt x="1291945" y="4718734"/>
                  <a:pt x="1281468" y="4697779"/>
                </a:cubicBezTo>
                <a:cubicBezTo>
                  <a:pt x="1266228" y="4667299"/>
                  <a:pt x="1264323" y="4637771"/>
                  <a:pt x="1270038" y="4605386"/>
                </a:cubicBezTo>
                <a:cubicBezTo>
                  <a:pt x="1290993" y="4485371"/>
                  <a:pt x="1310995" y="4365356"/>
                  <a:pt x="1330998" y="4244389"/>
                </a:cubicBezTo>
                <a:cubicBezTo>
                  <a:pt x="1330998" y="4242484"/>
                  <a:pt x="1331950" y="4241531"/>
                  <a:pt x="1331950" y="4239626"/>
                </a:cubicBezTo>
                <a:cubicBezTo>
                  <a:pt x="1339570" y="4126279"/>
                  <a:pt x="1348143" y="4011979"/>
                  <a:pt x="1352905" y="3898631"/>
                </a:cubicBezTo>
                <a:cubicBezTo>
                  <a:pt x="1356715" y="3819574"/>
                  <a:pt x="1364335" y="3742421"/>
                  <a:pt x="1384338" y="3664316"/>
                </a:cubicBezTo>
                <a:cubicBezTo>
                  <a:pt x="1412913" y="3550969"/>
                  <a:pt x="1439582" y="3436669"/>
                  <a:pt x="1441488" y="3318559"/>
                </a:cubicBezTo>
                <a:cubicBezTo>
                  <a:pt x="1443393" y="3217594"/>
                  <a:pt x="1450060" y="3115676"/>
                  <a:pt x="1457680" y="3014711"/>
                </a:cubicBezTo>
                <a:cubicBezTo>
                  <a:pt x="1465300" y="2901364"/>
                  <a:pt x="1476730" y="2788016"/>
                  <a:pt x="1485303" y="2673716"/>
                </a:cubicBezTo>
                <a:cubicBezTo>
                  <a:pt x="1488160" y="2640379"/>
                  <a:pt x="1486255" y="2607041"/>
                  <a:pt x="1488160" y="2573704"/>
                </a:cubicBezTo>
                <a:cubicBezTo>
                  <a:pt x="1489113" y="2551796"/>
                  <a:pt x="1491970" y="2528936"/>
                  <a:pt x="1497685" y="2507981"/>
                </a:cubicBezTo>
                <a:cubicBezTo>
                  <a:pt x="1500543" y="2497504"/>
                  <a:pt x="1511973" y="2480359"/>
                  <a:pt x="1519593" y="2480359"/>
                </a:cubicBezTo>
                <a:cubicBezTo>
                  <a:pt x="1552930" y="2480359"/>
                  <a:pt x="1560550" y="2455594"/>
                  <a:pt x="1573885" y="2434639"/>
                </a:cubicBezTo>
                <a:cubicBezTo>
                  <a:pt x="1581505" y="2422256"/>
                  <a:pt x="1589125" y="2409874"/>
                  <a:pt x="1599603" y="2400349"/>
                </a:cubicBezTo>
                <a:cubicBezTo>
                  <a:pt x="1639607" y="2367011"/>
                  <a:pt x="1656753" y="2322244"/>
                  <a:pt x="1662468" y="2271761"/>
                </a:cubicBezTo>
                <a:cubicBezTo>
                  <a:pt x="1668182" y="2223184"/>
                  <a:pt x="1685328" y="2175559"/>
                  <a:pt x="1671040" y="2126029"/>
                </a:cubicBezTo>
                <a:cubicBezTo>
                  <a:pt x="1670088" y="2121266"/>
                  <a:pt x="1671040" y="2116504"/>
                  <a:pt x="1671993" y="2111741"/>
                </a:cubicBezTo>
                <a:cubicBezTo>
                  <a:pt x="1686280" y="2062211"/>
                  <a:pt x="1697710" y="2010776"/>
                  <a:pt x="1708188" y="1960294"/>
                </a:cubicBezTo>
                <a:close/>
                <a:moveTo>
                  <a:pt x="284200" y="2927081"/>
                </a:moveTo>
                <a:cubicBezTo>
                  <a:pt x="297535" y="2890886"/>
                  <a:pt x="308965" y="2857549"/>
                  <a:pt x="321348" y="2824211"/>
                </a:cubicBezTo>
                <a:cubicBezTo>
                  <a:pt x="324205" y="2824211"/>
                  <a:pt x="327062" y="2824211"/>
                  <a:pt x="328968" y="2825164"/>
                </a:cubicBezTo>
                <a:cubicBezTo>
                  <a:pt x="331825" y="2859454"/>
                  <a:pt x="334683" y="2893744"/>
                  <a:pt x="337540" y="2930891"/>
                </a:cubicBezTo>
                <a:cubicBezTo>
                  <a:pt x="318490" y="2928986"/>
                  <a:pt x="303250" y="2928034"/>
                  <a:pt x="284200" y="2927081"/>
                </a:cubicBezTo>
                <a:close/>
                <a:moveTo>
                  <a:pt x="391833" y="2454641"/>
                </a:moveTo>
                <a:cubicBezTo>
                  <a:pt x="345160" y="2454641"/>
                  <a:pt x="303250" y="2454641"/>
                  <a:pt x="262293" y="2454641"/>
                </a:cubicBezTo>
                <a:cubicBezTo>
                  <a:pt x="246100" y="2407016"/>
                  <a:pt x="249910" y="2400349"/>
                  <a:pt x="288963" y="2388919"/>
                </a:cubicBezTo>
                <a:cubicBezTo>
                  <a:pt x="326110" y="2377489"/>
                  <a:pt x="360400" y="2380346"/>
                  <a:pt x="401358" y="2401301"/>
                </a:cubicBezTo>
                <a:cubicBezTo>
                  <a:pt x="398500" y="2421304"/>
                  <a:pt x="394690" y="2439401"/>
                  <a:pt x="391833" y="2454641"/>
                </a:cubicBezTo>
                <a:close/>
                <a:moveTo>
                  <a:pt x="422312" y="2628949"/>
                </a:moveTo>
                <a:cubicBezTo>
                  <a:pt x="419455" y="2603231"/>
                  <a:pt x="416598" y="2585134"/>
                  <a:pt x="414693" y="2566084"/>
                </a:cubicBezTo>
                <a:cubicBezTo>
                  <a:pt x="412787" y="2544176"/>
                  <a:pt x="409930" y="2522269"/>
                  <a:pt x="408978" y="2500361"/>
                </a:cubicBezTo>
                <a:cubicBezTo>
                  <a:pt x="408025" y="2489884"/>
                  <a:pt x="405168" y="2473691"/>
                  <a:pt x="410883" y="2468929"/>
                </a:cubicBezTo>
                <a:cubicBezTo>
                  <a:pt x="439458" y="2443211"/>
                  <a:pt x="439458" y="2407016"/>
                  <a:pt x="448030" y="2374631"/>
                </a:cubicBezTo>
                <a:cubicBezTo>
                  <a:pt x="449935" y="2457499"/>
                  <a:pt x="455650" y="2540366"/>
                  <a:pt x="422312" y="2628949"/>
                </a:cubicBezTo>
                <a:close/>
                <a:moveTo>
                  <a:pt x="814743" y="1037321"/>
                </a:moveTo>
                <a:cubicBezTo>
                  <a:pt x="811885" y="1037321"/>
                  <a:pt x="809027" y="1037321"/>
                  <a:pt x="806170" y="1037321"/>
                </a:cubicBezTo>
                <a:cubicBezTo>
                  <a:pt x="802360" y="977314"/>
                  <a:pt x="797598" y="917306"/>
                  <a:pt x="793788" y="857299"/>
                </a:cubicBezTo>
                <a:cubicBezTo>
                  <a:pt x="796645" y="856346"/>
                  <a:pt x="799502" y="855394"/>
                  <a:pt x="802360" y="854441"/>
                </a:cubicBezTo>
                <a:cubicBezTo>
                  <a:pt x="816648" y="869681"/>
                  <a:pt x="831888" y="884921"/>
                  <a:pt x="849033" y="903971"/>
                </a:cubicBezTo>
                <a:cubicBezTo>
                  <a:pt x="854748" y="895399"/>
                  <a:pt x="858558" y="889684"/>
                  <a:pt x="862368" y="883969"/>
                </a:cubicBezTo>
                <a:cubicBezTo>
                  <a:pt x="869988" y="875396"/>
                  <a:pt x="877608" y="865871"/>
                  <a:pt x="885227" y="857299"/>
                </a:cubicBezTo>
                <a:cubicBezTo>
                  <a:pt x="887133" y="858251"/>
                  <a:pt x="889990" y="860156"/>
                  <a:pt x="891895" y="861109"/>
                </a:cubicBezTo>
                <a:cubicBezTo>
                  <a:pt x="865225" y="920164"/>
                  <a:pt x="839508" y="978266"/>
                  <a:pt x="814743" y="1037321"/>
                </a:cubicBezTo>
                <a:close/>
                <a:moveTo>
                  <a:pt x="860463" y="883969"/>
                </a:moveTo>
                <a:cubicBezTo>
                  <a:pt x="813790" y="868729"/>
                  <a:pt x="803313" y="825866"/>
                  <a:pt x="796645" y="786814"/>
                </a:cubicBezTo>
                <a:cubicBezTo>
                  <a:pt x="789977" y="753476"/>
                  <a:pt x="795693" y="718234"/>
                  <a:pt x="795693" y="672514"/>
                </a:cubicBezTo>
                <a:cubicBezTo>
                  <a:pt x="837602" y="702041"/>
                  <a:pt x="870940" y="725854"/>
                  <a:pt x="901420" y="747761"/>
                </a:cubicBezTo>
                <a:cubicBezTo>
                  <a:pt x="886180" y="796339"/>
                  <a:pt x="873798" y="840154"/>
                  <a:pt x="860463" y="883969"/>
                </a:cubicBezTo>
                <a:close/>
                <a:moveTo>
                  <a:pt x="985240" y="1052561"/>
                </a:moveTo>
                <a:cubicBezTo>
                  <a:pt x="983335" y="1051609"/>
                  <a:pt x="981430" y="1051609"/>
                  <a:pt x="979525" y="1050656"/>
                </a:cubicBezTo>
                <a:cubicBezTo>
                  <a:pt x="976668" y="989696"/>
                  <a:pt x="973810" y="928736"/>
                  <a:pt x="970952" y="869681"/>
                </a:cubicBezTo>
                <a:cubicBezTo>
                  <a:pt x="979525" y="882064"/>
                  <a:pt x="988098" y="896351"/>
                  <a:pt x="999527" y="913496"/>
                </a:cubicBezTo>
                <a:cubicBezTo>
                  <a:pt x="1012863" y="903019"/>
                  <a:pt x="1024293" y="895399"/>
                  <a:pt x="1044295" y="880159"/>
                </a:cubicBezTo>
                <a:cubicBezTo>
                  <a:pt x="1022388" y="943024"/>
                  <a:pt x="1003338" y="997316"/>
                  <a:pt x="985240" y="1052561"/>
                </a:cubicBezTo>
                <a:close/>
                <a:moveTo>
                  <a:pt x="1001433" y="888731"/>
                </a:moveTo>
                <a:cubicBezTo>
                  <a:pt x="982383" y="845869"/>
                  <a:pt x="963333" y="804911"/>
                  <a:pt x="942377" y="758239"/>
                </a:cubicBezTo>
                <a:cubicBezTo>
                  <a:pt x="997623" y="715376"/>
                  <a:pt x="1050963" y="674419"/>
                  <a:pt x="1104303" y="632509"/>
                </a:cubicBezTo>
                <a:cubicBezTo>
                  <a:pt x="1124305" y="682039"/>
                  <a:pt x="1071918" y="815389"/>
                  <a:pt x="1001433" y="888731"/>
                </a:cubicBezTo>
                <a:close/>
                <a:moveTo>
                  <a:pt x="1510068" y="2456546"/>
                </a:moveTo>
                <a:cubicBezTo>
                  <a:pt x="1469110" y="2403206"/>
                  <a:pt x="1430057" y="2352724"/>
                  <a:pt x="1388148" y="2296526"/>
                </a:cubicBezTo>
                <a:cubicBezTo>
                  <a:pt x="1473873" y="2307004"/>
                  <a:pt x="1508163" y="2367011"/>
                  <a:pt x="1543405" y="2432734"/>
                </a:cubicBezTo>
                <a:cubicBezTo>
                  <a:pt x="1531023" y="2441306"/>
                  <a:pt x="1521498" y="2447974"/>
                  <a:pt x="1510068" y="2456546"/>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80652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623454" y="977033"/>
            <a:ext cx="1047452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66699"/>
            <a:ext cx="12192000" cy="1665337"/>
          </a:xfrm>
          <a:prstGeom prst="rect">
            <a:avLst/>
          </a:prstGeom>
        </p:spPr>
      </p:pic>
      <p:sp>
        <p:nvSpPr>
          <p:cNvPr id="7" name="CuadroTexto 6">
            <a:extLst>
              <a:ext uri="{FF2B5EF4-FFF2-40B4-BE49-F238E27FC236}">
                <a16:creationId xmlns:a16="http://schemas.microsoft.com/office/drawing/2014/main" id="{76BD422F-BBF5-4642-B88D-C0EF119AA951}"/>
              </a:ext>
            </a:extLst>
          </p:cNvPr>
          <p:cNvSpPr txBox="1"/>
          <p:nvPr/>
        </p:nvSpPr>
        <p:spPr>
          <a:xfrm>
            <a:off x="-1034786" y="486025"/>
            <a:ext cx="10531011" cy="923330"/>
          </a:xfrm>
          <a:prstGeom prst="rect">
            <a:avLst/>
          </a:prstGeom>
          <a:noFill/>
        </p:spPr>
        <p:txBody>
          <a:bodyPr wrap="square">
            <a:spAutoFit/>
          </a:bodyPr>
          <a:lstStyle/>
          <a:p>
            <a:pPr algn="ctr"/>
            <a:r>
              <a:rPr lang="es-MX" sz="3000" b="1" dirty="0">
                <a:solidFill>
                  <a:srgbClr val="FF0000"/>
                </a:solidFill>
                <a:latin typeface="Myrad"/>
              </a:rPr>
              <a:t>3.3 ESTUDIOS DE MERCADO - </a:t>
            </a:r>
            <a:r>
              <a:rPr lang="es-ES" sz="3000" b="1" dirty="0">
                <a:solidFill>
                  <a:srgbClr val="FF0000"/>
                </a:solidFill>
                <a:latin typeface="Myrad"/>
              </a:rPr>
              <a:t>METODOLOGÍA   </a:t>
            </a:r>
            <a:endParaRPr lang="es-CO" sz="3000" b="1" dirty="0">
              <a:solidFill>
                <a:srgbClr val="FF0000"/>
              </a:solidFill>
              <a:latin typeface="Myrad"/>
            </a:endParaRPr>
          </a:p>
          <a:p>
            <a:pPr algn="ctr"/>
            <a:r>
              <a:rPr lang="es-ES_tradnl" sz="2400" b="1" dirty="0">
                <a:solidFill>
                  <a:schemeClr val="accent2">
                    <a:lumMod val="75000"/>
                  </a:schemeClr>
                </a:solidFill>
              </a:rPr>
              <a:t> </a:t>
            </a:r>
          </a:p>
        </p:txBody>
      </p:sp>
      <p:sp>
        <p:nvSpPr>
          <p:cNvPr id="8" name="CuadroTexto 7">
            <a:extLst>
              <a:ext uri="{FF2B5EF4-FFF2-40B4-BE49-F238E27FC236}">
                <a16:creationId xmlns:a16="http://schemas.microsoft.com/office/drawing/2014/main" id="{7F04ED24-1356-45FE-B369-0FC1FD0C797C}"/>
              </a:ext>
            </a:extLst>
          </p:cNvPr>
          <p:cNvSpPr txBox="1"/>
          <p:nvPr/>
        </p:nvSpPr>
        <p:spPr>
          <a:xfrm>
            <a:off x="851782" y="1340261"/>
            <a:ext cx="10246198" cy="769441"/>
          </a:xfrm>
          <a:prstGeom prst="rect">
            <a:avLst/>
          </a:prstGeom>
          <a:noFill/>
        </p:spPr>
        <p:txBody>
          <a:bodyPr wrap="square">
            <a:spAutoFit/>
          </a:bodyPr>
          <a:lstStyle/>
          <a:p>
            <a:endParaRPr lang="es-MX" sz="2200" dirty="0"/>
          </a:p>
          <a:p>
            <a:endParaRPr lang="es-MX" sz="2200" dirty="0"/>
          </a:p>
        </p:txBody>
      </p:sp>
      <p:grpSp>
        <p:nvGrpSpPr>
          <p:cNvPr id="13" name="그룹 7">
            <a:extLst>
              <a:ext uri="{FF2B5EF4-FFF2-40B4-BE49-F238E27FC236}">
                <a16:creationId xmlns:a16="http://schemas.microsoft.com/office/drawing/2014/main" id="{D07C0FFC-C5F6-4353-BD23-D29BDE10E72A}"/>
              </a:ext>
            </a:extLst>
          </p:cNvPr>
          <p:cNvGrpSpPr/>
          <p:nvPr/>
        </p:nvGrpSpPr>
        <p:grpSpPr>
          <a:xfrm>
            <a:off x="9540241" y="1405405"/>
            <a:ext cx="2470134" cy="4553435"/>
            <a:chOff x="6425713" y="1829474"/>
            <a:chExt cx="2105711" cy="3577379"/>
          </a:xfrm>
        </p:grpSpPr>
        <p:sp>
          <p:nvSpPr>
            <p:cNvPr id="14" name="Isosceles Triangle 9">
              <a:extLst>
                <a:ext uri="{FF2B5EF4-FFF2-40B4-BE49-F238E27FC236}">
                  <a16:creationId xmlns:a16="http://schemas.microsoft.com/office/drawing/2014/main" id="{B2EC7A0A-5819-446E-947D-19DEDF357F68}"/>
                </a:ext>
              </a:extLst>
            </p:cNvPr>
            <p:cNvSpPr/>
            <p:nvPr/>
          </p:nvSpPr>
          <p:spPr>
            <a:xfrm rot="5400000">
              <a:off x="7666812" y="4542240"/>
              <a:ext cx="1029884" cy="699341"/>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Rectangle 10">
              <a:extLst>
                <a:ext uri="{FF2B5EF4-FFF2-40B4-BE49-F238E27FC236}">
                  <a16:creationId xmlns:a16="http://schemas.microsoft.com/office/drawing/2014/main" id="{213B2C82-9DD1-495C-923D-31EE1C1F2B99}"/>
                </a:ext>
              </a:extLst>
            </p:cNvPr>
            <p:cNvSpPr/>
            <p:nvPr/>
          </p:nvSpPr>
          <p:spPr>
            <a:xfrm>
              <a:off x="6425713" y="1829474"/>
              <a:ext cx="2068190" cy="3024336"/>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ko-KR" sz="2400" dirty="0">
                  <a:solidFill>
                    <a:schemeClr val="tx1"/>
                  </a:solidFill>
                  <a:latin typeface="Myrad"/>
                  <a:cs typeface="Arial" pitchFamily="34" charset="0"/>
                </a:rPr>
                <a:t>4. Determinar el presupuesto</a:t>
              </a:r>
              <a:endParaRPr lang="ko-KR" altLang="en-US" sz="2400" dirty="0">
                <a:solidFill>
                  <a:schemeClr val="tx1"/>
                </a:solidFill>
                <a:latin typeface="Myrad"/>
                <a:cs typeface="Arial" pitchFamily="34" charset="0"/>
              </a:endParaRPr>
            </a:p>
          </p:txBody>
        </p:sp>
      </p:grpSp>
      <p:grpSp>
        <p:nvGrpSpPr>
          <p:cNvPr id="17" name="그룹 4">
            <a:extLst>
              <a:ext uri="{FF2B5EF4-FFF2-40B4-BE49-F238E27FC236}">
                <a16:creationId xmlns:a16="http://schemas.microsoft.com/office/drawing/2014/main" id="{83DC2B85-09F5-449E-8B67-6C3300C6AD2B}"/>
              </a:ext>
            </a:extLst>
          </p:cNvPr>
          <p:cNvGrpSpPr/>
          <p:nvPr/>
        </p:nvGrpSpPr>
        <p:grpSpPr>
          <a:xfrm>
            <a:off x="3606442" y="1394054"/>
            <a:ext cx="2634047" cy="4701945"/>
            <a:chOff x="3676779" y="1829474"/>
            <a:chExt cx="2105710" cy="3567854"/>
          </a:xfrm>
        </p:grpSpPr>
        <p:sp>
          <p:nvSpPr>
            <p:cNvPr id="18" name="Isosceles Triangle 15">
              <a:extLst>
                <a:ext uri="{FF2B5EF4-FFF2-40B4-BE49-F238E27FC236}">
                  <a16:creationId xmlns:a16="http://schemas.microsoft.com/office/drawing/2014/main" id="{CCEDB9C5-B23B-44FC-96E1-F8D5FC739408}"/>
                </a:ext>
              </a:extLst>
            </p:cNvPr>
            <p:cNvSpPr/>
            <p:nvPr/>
          </p:nvSpPr>
          <p:spPr>
            <a:xfrm rot="5400000">
              <a:off x="4917877" y="4532715"/>
              <a:ext cx="1029884" cy="6993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Rectangle 16">
              <a:extLst>
                <a:ext uri="{FF2B5EF4-FFF2-40B4-BE49-F238E27FC236}">
                  <a16:creationId xmlns:a16="http://schemas.microsoft.com/office/drawing/2014/main" id="{F39965A3-A836-420A-B677-075BEEBEEB60}"/>
                </a:ext>
              </a:extLst>
            </p:cNvPr>
            <p:cNvSpPr/>
            <p:nvPr/>
          </p:nvSpPr>
          <p:spPr>
            <a:xfrm>
              <a:off x="3676779" y="1829474"/>
              <a:ext cx="2068190" cy="3024336"/>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tLang="ko-KR" sz="2400" dirty="0">
                  <a:solidFill>
                    <a:schemeClr val="tx1"/>
                  </a:solidFill>
                  <a:latin typeface="Myrad"/>
                  <a:cs typeface="Arial" pitchFamily="34" charset="0"/>
                </a:rPr>
                <a:t>2. Invitación a cotizar a los proveedores identificados en el estudio de sector (enviada por correo )</a:t>
              </a:r>
              <a:endParaRPr lang="ko-KR" altLang="en-US" sz="2400" dirty="0">
                <a:cs typeface="Arial" pitchFamily="34" charset="0"/>
              </a:endParaRPr>
            </a:p>
          </p:txBody>
        </p:sp>
      </p:grpSp>
      <p:grpSp>
        <p:nvGrpSpPr>
          <p:cNvPr id="39" name="그룹 4">
            <a:extLst>
              <a:ext uri="{FF2B5EF4-FFF2-40B4-BE49-F238E27FC236}">
                <a16:creationId xmlns:a16="http://schemas.microsoft.com/office/drawing/2014/main" id="{7C5D621A-6DA4-4965-BE7F-B745962DF90A}"/>
              </a:ext>
            </a:extLst>
          </p:cNvPr>
          <p:cNvGrpSpPr/>
          <p:nvPr/>
        </p:nvGrpSpPr>
        <p:grpSpPr>
          <a:xfrm>
            <a:off x="335280" y="1405405"/>
            <a:ext cx="2804821" cy="4690595"/>
            <a:chOff x="961713" y="1688424"/>
            <a:chExt cx="2096325" cy="3566031"/>
          </a:xfrm>
        </p:grpSpPr>
        <p:sp>
          <p:nvSpPr>
            <p:cNvPr id="40" name="Isosceles Triangle 15">
              <a:extLst>
                <a:ext uri="{FF2B5EF4-FFF2-40B4-BE49-F238E27FC236}">
                  <a16:creationId xmlns:a16="http://schemas.microsoft.com/office/drawing/2014/main" id="{92178C5B-ED9C-46EE-BF43-568F2739C9D2}"/>
                </a:ext>
              </a:extLst>
            </p:cNvPr>
            <p:cNvSpPr/>
            <p:nvPr/>
          </p:nvSpPr>
          <p:spPr>
            <a:xfrm rot="5400000">
              <a:off x="2193426" y="4389842"/>
              <a:ext cx="1029884" cy="699341"/>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Rectangle 16">
              <a:extLst>
                <a:ext uri="{FF2B5EF4-FFF2-40B4-BE49-F238E27FC236}">
                  <a16:creationId xmlns:a16="http://schemas.microsoft.com/office/drawing/2014/main" id="{65F4D948-0863-4D2A-8678-60ED3C71485B}"/>
                </a:ext>
              </a:extLst>
            </p:cNvPr>
            <p:cNvSpPr/>
            <p:nvPr/>
          </p:nvSpPr>
          <p:spPr>
            <a:xfrm>
              <a:off x="961713" y="1688424"/>
              <a:ext cx="2068190" cy="3024336"/>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tLang="ko-KR" sz="2400" dirty="0">
                <a:solidFill>
                  <a:schemeClr val="tx1"/>
                </a:solidFill>
                <a:latin typeface="Myrad"/>
                <a:cs typeface="Arial" pitchFamily="34" charset="0"/>
              </a:endParaRPr>
            </a:p>
            <a:p>
              <a:pPr algn="ctr"/>
              <a:r>
                <a:rPr lang="es-ES" altLang="ko-KR" sz="2400" dirty="0">
                  <a:solidFill>
                    <a:schemeClr val="tx1"/>
                  </a:solidFill>
                  <a:latin typeface="Myrad"/>
                  <a:cs typeface="Arial" pitchFamily="34" charset="0"/>
                </a:rPr>
                <a:t>1. FICHA TÉCNICA (objeto, plazo, descripción de los bienes-servicios, cantidades, obligaciones, </a:t>
              </a:r>
              <a:r>
                <a:rPr lang="es-ES" altLang="ko-KR" sz="2400" dirty="0" err="1">
                  <a:solidFill>
                    <a:schemeClr val="tx1"/>
                  </a:solidFill>
                  <a:latin typeface="Myrad"/>
                  <a:cs typeface="Arial" pitchFamily="34" charset="0"/>
                </a:rPr>
                <a:t>etc</a:t>
              </a:r>
              <a:r>
                <a:rPr lang="es-ES" altLang="ko-KR" sz="2400" dirty="0">
                  <a:solidFill>
                    <a:schemeClr val="tx1"/>
                  </a:solidFill>
                  <a:latin typeface="Myrad"/>
                  <a:cs typeface="Arial" pitchFamily="34" charset="0"/>
                </a:rPr>
                <a:t>)</a:t>
              </a:r>
            </a:p>
            <a:p>
              <a:pPr algn="ctr"/>
              <a:endParaRPr lang="es-ES" altLang="ko-KR" sz="2400" dirty="0">
                <a:solidFill>
                  <a:schemeClr val="tx1"/>
                </a:solidFill>
                <a:latin typeface="Myrad"/>
                <a:cs typeface="Arial" pitchFamily="34" charset="0"/>
              </a:endParaRPr>
            </a:p>
            <a:p>
              <a:pPr algn="ctr"/>
              <a:r>
                <a:rPr lang="es-ES" altLang="ko-KR" sz="2400" dirty="0">
                  <a:solidFill>
                    <a:schemeClr val="tx1"/>
                  </a:solidFill>
                  <a:latin typeface="Myrad"/>
                  <a:cs typeface="Arial" pitchFamily="34" charset="0"/>
                </a:rPr>
                <a:t>1.1 Estructurar el formato de cotización</a:t>
              </a:r>
            </a:p>
            <a:p>
              <a:pPr algn="ctr"/>
              <a:endParaRPr lang="ko-KR" altLang="en-US" sz="2700" dirty="0">
                <a:cs typeface="Arial" pitchFamily="34" charset="0"/>
              </a:endParaRPr>
            </a:p>
          </p:txBody>
        </p:sp>
      </p:grpSp>
      <p:grpSp>
        <p:nvGrpSpPr>
          <p:cNvPr id="43" name="그룹 7">
            <a:extLst>
              <a:ext uri="{FF2B5EF4-FFF2-40B4-BE49-F238E27FC236}">
                <a16:creationId xmlns:a16="http://schemas.microsoft.com/office/drawing/2014/main" id="{CC8139B6-1430-4904-89A8-D74662DBB047}"/>
              </a:ext>
            </a:extLst>
          </p:cNvPr>
          <p:cNvGrpSpPr/>
          <p:nvPr/>
        </p:nvGrpSpPr>
        <p:grpSpPr>
          <a:xfrm>
            <a:off x="6462157" y="1405405"/>
            <a:ext cx="2672153" cy="4553435"/>
            <a:chOff x="6597279" y="1829474"/>
            <a:chExt cx="2068190" cy="3577379"/>
          </a:xfrm>
        </p:grpSpPr>
        <p:sp>
          <p:nvSpPr>
            <p:cNvPr id="44" name="Isosceles Triangle 9">
              <a:extLst>
                <a:ext uri="{FF2B5EF4-FFF2-40B4-BE49-F238E27FC236}">
                  <a16:creationId xmlns:a16="http://schemas.microsoft.com/office/drawing/2014/main" id="{4C454B94-FD9F-42D4-829F-E7D7DE67E06C}"/>
                </a:ext>
              </a:extLst>
            </p:cNvPr>
            <p:cNvSpPr/>
            <p:nvPr/>
          </p:nvSpPr>
          <p:spPr>
            <a:xfrm rot="5400000">
              <a:off x="7666812" y="4542240"/>
              <a:ext cx="1029884" cy="69934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5" name="Rectangle 10">
              <a:extLst>
                <a:ext uri="{FF2B5EF4-FFF2-40B4-BE49-F238E27FC236}">
                  <a16:creationId xmlns:a16="http://schemas.microsoft.com/office/drawing/2014/main" id="{CBEEA666-CE96-403E-B348-79DBEDF7198D}"/>
                </a:ext>
              </a:extLst>
            </p:cNvPr>
            <p:cNvSpPr/>
            <p:nvPr/>
          </p:nvSpPr>
          <p:spPr>
            <a:xfrm>
              <a:off x="6597279" y="1829474"/>
              <a:ext cx="2068190" cy="3024336"/>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latin typeface="Myrad"/>
                </a:rPr>
                <a:t>3.Relacionar en una tabla  de Excel los valores cotizados, precios histórico, ofertas</a:t>
              </a:r>
            </a:p>
            <a:p>
              <a:pPr algn="ctr"/>
              <a:endParaRPr lang="ko-KR" altLang="en-US" sz="2700" dirty="0">
                <a:cs typeface="Arial" pitchFamily="34" charset="0"/>
              </a:endParaRPr>
            </a:p>
          </p:txBody>
        </p:sp>
      </p:grpSp>
    </p:spTree>
    <p:extLst>
      <p:ext uri="{BB962C8B-B14F-4D97-AF65-F5344CB8AC3E}">
        <p14:creationId xmlns:p14="http://schemas.microsoft.com/office/powerpoint/2010/main" val="35486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517950" y="852184"/>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263525" y="5266699"/>
            <a:ext cx="12455525" cy="1665337"/>
          </a:xfrm>
          <a:prstGeom prst="rect">
            <a:avLst/>
          </a:prstGeom>
        </p:spPr>
      </p:pic>
      <p:sp>
        <p:nvSpPr>
          <p:cNvPr id="7" name="CuadroTexto 6">
            <a:extLst>
              <a:ext uri="{FF2B5EF4-FFF2-40B4-BE49-F238E27FC236}">
                <a16:creationId xmlns:a16="http://schemas.microsoft.com/office/drawing/2014/main" id="{76BD422F-BBF5-4642-B88D-C0EF119AA951}"/>
              </a:ext>
            </a:extLst>
          </p:cNvPr>
          <p:cNvSpPr txBox="1"/>
          <p:nvPr/>
        </p:nvSpPr>
        <p:spPr>
          <a:xfrm>
            <a:off x="-184287" y="350514"/>
            <a:ext cx="10531011" cy="553998"/>
          </a:xfrm>
          <a:prstGeom prst="rect">
            <a:avLst/>
          </a:prstGeom>
          <a:noFill/>
        </p:spPr>
        <p:txBody>
          <a:bodyPr wrap="square">
            <a:spAutoFit/>
          </a:bodyPr>
          <a:lstStyle/>
          <a:p>
            <a:pPr algn="ctr"/>
            <a:r>
              <a:rPr lang="es-CO" sz="3000" b="1" dirty="0">
                <a:solidFill>
                  <a:srgbClr val="FF0000"/>
                </a:solidFill>
                <a:latin typeface="Myrad"/>
              </a:rPr>
              <a:t>3.4 ESTUDIOS DE MERCADO - COMPARATIVO DE PRECIOS</a:t>
            </a:r>
            <a:endParaRPr lang="es-ES_tradnl" sz="3000" b="1" dirty="0">
              <a:solidFill>
                <a:srgbClr val="FF0000"/>
              </a:solidFill>
              <a:latin typeface="Myrad"/>
            </a:endParaRPr>
          </a:p>
        </p:txBody>
      </p:sp>
      <p:sp>
        <p:nvSpPr>
          <p:cNvPr id="8" name="CuadroTexto 7">
            <a:extLst>
              <a:ext uri="{FF2B5EF4-FFF2-40B4-BE49-F238E27FC236}">
                <a16:creationId xmlns:a16="http://schemas.microsoft.com/office/drawing/2014/main" id="{7F04ED24-1356-45FE-B369-0FC1FD0C797C}"/>
              </a:ext>
            </a:extLst>
          </p:cNvPr>
          <p:cNvSpPr txBox="1"/>
          <p:nvPr/>
        </p:nvSpPr>
        <p:spPr>
          <a:xfrm>
            <a:off x="517949" y="956838"/>
            <a:ext cx="10533981" cy="5293757"/>
          </a:xfrm>
          <a:prstGeom prst="rect">
            <a:avLst/>
          </a:prstGeom>
          <a:noFill/>
        </p:spPr>
        <p:txBody>
          <a:bodyPr wrap="square">
            <a:spAutoFit/>
          </a:bodyPr>
          <a:lstStyle/>
          <a:p>
            <a:pPr algn="just"/>
            <a:endParaRPr lang="es-MX" sz="2600" dirty="0">
              <a:latin typeface="Myrad"/>
            </a:endParaRPr>
          </a:p>
          <a:p>
            <a:pPr algn="just"/>
            <a:r>
              <a:rPr lang="es-MX" sz="2600" dirty="0">
                <a:latin typeface="Myrad"/>
              </a:rPr>
              <a:t>El presupuesto oficial asignado a cada proceso debe estar soportado y plenamente justificado, los estudios de mercado deben contar con el </a:t>
            </a:r>
            <a:r>
              <a:rPr lang="es-MX" sz="2600" b="1" dirty="0">
                <a:latin typeface="Myrad"/>
              </a:rPr>
              <a:t>comparativo de precios</a:t>
            </a:r>
            <a:r>
              <a:rPr lang="es-MX" sz="2600" dirty="0">
                <a:latin typeface="Myrad"/>
              </a:rPr>
              <a:t>, el cual debe contar mínimo con alguno (s) de los siguientes componentes:</a:t>
            </a:r>
          </a:p>
          <a:p>
            <a:pPr algn="just"/>
            <a:endParaRPr lang="es-MX" sz="2600" dirty="0">
              <a:latin typeface="Myrad"/>
            </a:endParaRPr>
          </a:p>
          <a:p>
            <a:pPr marL="457200" indent="-457200" algn="just">
              <a:buFont typeface="Arial" panose="020B0604020202020204" pitchFamily="34" charset="0"/>
              <a:buChar char="•"/>
            </a:pPr>
            <a:r>
              <a:rPr lang="es-MX" sz="2600" dirty="0">
                <a:latin typeface="Myrad"/>
              </a:rPr>
              <a:t>Cotizaciones presentadas por los proveedores en igualdad de condiciones Precios históricos (</a:t>
            </a:r>
            <a:r>
              <a:rPr lang="es-MX" sz="2600" dirty="0">
                <a:highlight>
                  <a:srgbClr val="FFFF00"/>
                </a:highlight>
                <a:latin typeface="Myrad"/>
              </a:rPr>
              <a:t>traídos a valor presente</a:t>
            </a:r>
            <a:r>
              <a:rPr lang="es-MX" sz="2600" dirty="0">
                <a:latin typeface="Myrad"/>
              </a:rPr>
              <a:t>), de contratos suscritos por el establecimiento educativo en vigencias anteriores </a:t>
            </a:r>
          </a:p>
          <a:p>
            <a:pPr marL="457200" indent="-457200" algn="just">
              <a:buFont typeface="Arial" panose="020B0604020202020204" pitchFamily="34" charset="0"/>
              <a:buChar char="•"/>
            </a:pPr>
            <a:r>
              <a:rPr lang="es-MX" sz="2600" dirty="0">
                <a:latin typeface="Myrad"/>
              </a:rPr>
              <a:t>Ofertas económicas (</a:t>
            </a:r>
            <a:r>
              <a:rPr lang="es-MX" sz="2600" dirty="0">
                <a:highlight>
                  <a:srgbClr val="FFFF00"/>
                </a:highlight>
                <a:latin typeface="Myrad"/>
              </a:rPr>
              <a:t>traídos a valor presente</a:t>
            </a:r>
            <a:r>
              <a:rPr lang="es-MX" sz="2600" dirty="0">
                <a:latin typeface="Myrad"/>
              </a:rPr>
              <a:t>), de los proponentes que se presentaron para la ejecución de dichos contratos</a:t>
            </a:r>
          </a:p>
          <a:p>
            <a:endParaRPr lang="es-MX" sz="2800" dirty="0"/>
          </a:p>
          <a:p>
            <a:endParaRPr lang="es-MX" sz="2400" dirty="0"/>
          </a:p>
        </p:txBody>
      </p:sp>
    </p:spTree>
    <p:extLst>
      <p:ext uri="{BB962C8B-B14F-4D97-AF65-F5344CB8AC3E}">
        <p14:creationId xmlns:p14="http://schemas.microsoft.com/office/powerpoint/2010/main" val="12982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973191" y="981896"/>
            <a:ext cx="991741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58217"/>
            <a:ext cx="12192000" cy="1665337"/>
          </a:xfrm>
          <a:prstGeom prst="rect">
            <a:avLst/>
          </a:prstGeom>
        </p:spPr>
      </p:pic>
      <p:sp>
        <p:nvSpPr>
          <p:cNvPr id="6" name="CuadroTexto 5">
            <a:extLst>
              <a:ext uri="{FF2B5EF4-FFF2-40B4-BE49-F238E27FC236}">
                <a16:creationId xmlns:a16="http://schemas.microsoft.com/office/drawing/2014/main" id="{B2CD5F26-DCC0-4B67-A5A7-409C3DDDE995}"/>
              </a:ext>
            </a:extLst>
          </p:cNvPr>
          <p:cNvSpPr txBox="1"/>
          <p:nvPr/>
        </p:nvSpPr>
        <p:spPr>
          <a:xfrm>
            <a:off x="973191" y="1300497"/>
            <a:ext cx="9665855" cy="4893647"/>
          </a:xfrm>
          <a:prstGeom prst="rect">
            <a:avLst/>
          </a:prstGeom>
          <a:noFill/>
        </p:spPr>
        <p:txBody>
          <a:bodyPr wrap="square">
            <a:spAutoFit/>
          </a:bodyPr>
          <a:lstStyle/>
          <a:p>
            <a:pPr marL="342900" indent="-342900">
              <a:buFont typeface="Wingdings" panose="05000000000000000000" pitchFamily="2" charset="2"/>
              <a:buChar char="ü"/>
            </a:pPr>
            <a:r>
              <a:rPr lang="es-MX" sz="2800" b="1" dirty="0">
                <a:solidFill>
                  <a:schemeClr val="accent2">
                    <a:lumMod val="75000"/>
                  </a:schemeClr>
                </a:solidFill>
                <a:effectLst>
                  <a:outerShdw blurRad="38100" dist="38100" dir="2700000" algn="tl">
                    <a:srgbClr val="000000">
                      <a:alpha val="43137"/>
                    </a:srgbClr>
                  </a:outerShdw>
                </a:effectLst>
                <a:latin typeface="Myrad"/>
              </a:rPr>
              <a:t>DETERMINACIÓN DE PRESUPUESTO:</a:t>
            </a:r>
          </a:p>
          <a:p>
            <a:pPr marL="342900" indent="-342900">
              <a:buFont typeface="Wingdings" panose="05000000000000000000" pitchFamily="2" charset="2"/>
              <a:buChar char="ü"/>
            </a:pPr>
            <a:endParaRPr lang="es-ES" sz="2800" dirty="0">
              <a:latin typeface="Myrad"/>
            </a:endParaRPr>
          </a:p>
          <a:p>
            <a:pPr algn="just"/>
            <a:r>
              <a:rPr lang="es-CO" sz="2800" dirty="0">
                <a:latin typeface="Myrad"/>
              </a:rPr>
              <a:t>Se debe mostrar el resumen de la información allegada en las cotizaciones, estableciendo claramente los precios unitarios promedio, discriminar subtotales y totales incluidos los impuestos y demás costos indirectos.</a:t>
            </a:r>
            <a:endParaRPr lang="es-ES" sz="2800" dirty="0">
              <a:latin typeface="Myrad"/>
            </a:endParaRPr>
          </a:p>
          <a:p>
            <a:pPr algn="just"/>
            <a:r>
              <a:rPr lang="es-CO" sz="2800" dirty="0">
                <a:latin typeface="Myrad"/>
              </a:rPr>
              <a:t> </a:t>
            </a:r>
            <a:endParaRPr lang="es-ES" sz="2800" dirty="0">
              <a:latin typeface="Myrad"/>
            </a:endParaRPr>
          </a:p>
          <a:p>
            <a:pPr algn="just"/>
            <a:r>
              <a:rPr lang="es-CO" sz="2800" dirty="0">
                <a:latin typeface="Myrad"/>
              </a:rPr>
              <a:t>Concluir el presupuesto oficial del proceso de selección y explicar la metodología utilizada para determinarlo.</a:t>
            </a:r>
          </a:p>
          <a:p>
            <a:pPr algn="just"/>
            <a:endParaRPr lang="es-CO" sz="2800" dirty="0">
              <a:latin typeface="Myrad"/>
            </a:endParaRPr>
          </a:p>
          <a:p>
            <a:pPr algn="just"/>
            <a:endParaRPr lang="es-ES" sz="3200" dirty="0">
              <a:latin typeface="Myrad"/>
            </a:endParaRPr>
          </a:p>
        </p:txBody>
      </p:sp>
      <p:sp>
        <p:nvSpPr>
          <p:cNvPr id="7" name="CuadroTexto 6">
            <a:extLst>
              <a:ext uri="{FF2B5EF4-FFF2-40B4-BE49-F238E27FC236}">
                <a16:creationId xmlns:a16="http://schemas.microsoft.com/office/drawing/2014/main" id="{86FCAE2A-69AF-401F-999D-3DDCABF6BB6B}"/>
              </a:ext>
            </a:extLst>
          </p:cNvPr>
          <p:cNvSpPr txBox="1"/>
          <p:nvPr/>
        </p:nvSpPr>
        <p:spPr>
          <a:xfrm>
            <a:off x="0" y="511037"/>
            <a:ext cx="8844496" cy="553998"/>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ES" dirty="0">
                <a:solidFill>
                  <a:srgbClr val="FF0000"/>
                </a:solidFill>
                <a:effectLst/>
              </a:rPr>
              <a:t>3.5 ESTUDIO DE MERCADO – PRESUPUESTO</a:t>
            </a:r>
          </a:p>
        </p:txBody>
      </p:sp>
    </p:spTree>
    <p:extLst>
      <p:ext uri="{BB962C8B-B14F-4D97-AF65-F5344CB8AC3E}">
        <p14:creationId xmlns:p14="http://schemas.microsoft.com/office/powerpoint/2010/main" val="185511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657471" y="2689980"/>
            <a:ext cx="1085624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O" sz="7200" b="1" dirty="0">
                <a:solidFill>
                  <a:schemeClr val="accent2">
                    <a:lumMod val="75000"/>
                  </a:schemeClr>
                </a:solidFill>
                <a:effectLst>
                  <a:outerShdw blurRad="38100" dist="38100" dir="2700000" algn="tl">
                    <a:srgbClr val="000000">
                      <a:alpha val="43137"/>
                    </a:srgbClr>
                  </a:outerShdw>
                </a:effectLst>
                <a:latin typeface="Myrad"/>
              </a:rPr>
              <a:t>1. MARCO NORMATIVO</a:t>
            </a:r>
          </a:p>
        </p:txBody>
      </p: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Tree>
    <p:extLst>
      <p:ext uri="{BB962C8B-B14F-4D97-AF65-F5344CB8AC3E}">
        <p14:creationId xmlns:p14="http://schemas.microsoft.com/office/powerpoint/2010/main" val="7342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DB63A397-4C9F-FE4E-97CE-FC74897A4BCF}"/>
              </a:ext>
            </a:extLst>
          </p:cNvPr>
          <p:cNvSpPr txBox="1"/>
          <p:nvPr/>
        </p:nvSpPr>
        <p:spPr>
          <a:xfrm>
            <a:off x="566969" y="1382896"/>
            <a:ext cx="10207053" cy="646331"/>
          </a:xfrm>
          <a:prstGeom prst="rect">
            <a:avLst/>
          </a:prstGeom>
          <a:noFill/>
        </p:spPr>
        <p:txBody>
          <a:bodyPr wrap="square" rtlCol="0">
            <a:spAutoFit/>
          </a:bodyPr>
          <a:lstStyle/>
          <a:p>
            <a:pPr algn="just"/>
            <a:endParaRPr lang="es-ES" sz="1600" dirty="0">
              <a:ea typeface="Verdana" panose="020B0604030504040204" pitchFamily="34" charset="0"/>
            </a:endParaRPr>
          </a:p>
          <a:p>
            <a:pPr algn="just"/>
            <a:endParaRPr lang="es-ES" sz="2000" dirty="0">
              <a:ea typeface="Verdana" panose="020B0604030504040204" pitchFamily="34" charset="0"/>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88198" y="1029743"/>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527050" y="5266699"/>
            <a:ext cx="12719050" cy="1665337"/>
          </a:xfrm>
          <a:prstGeom prst="rect">
            <a:avLst/>
          </a:prstGeom>
        </p:spPr>
      </p:pic>
      <p:sp>
        <p:nvSpPr>
          <p:cNvPr id="6" name="CuadroTexto 5">
            <a:extLst>
              <a:ext uri="{FF2B5EF4-FFF2-40B4-BE49-F238E27FC236}">
                <a16:creationId xmlns:a16="http://schemas.microsoft.com/office/drawing/2014/main" id="{36B60E63-04EA-463D-9ABF-C4238EE6400A}"/>
              </a:ext>
            </a:extLst>
          </p:cNvPr>
          <p:cNvSpPr txBox="1"/>
          <p:nvPr/>
        </p:nvSpPr>
        <p:spPr>
          <a:xfrm>
            <a:off x="762228" y="943646"/>
            <a:ext cx="10641574" cy="6277359"/>
          </a:xfrm>
          <a:prstGeom prst="rect">
            <a:avLst/>
          </a:prstGeom>
          <a:noFill/>
        </p:spPr>
        <p:txBody>
          <a:bodyPr wrap="square">
            <a:spAutoFit/>
          </a:bodyPr>
          <a:lstStyle/>
          <a:p>
            <a:pPr algn="just"/>
            <a:endParaRPr lang="es-CO" sz="2200" b="1" dirty="0">
              <a:solidFill>
                <a:schemeClr val="accent2">
                  <a:lumMod val="75000"/>
                </a:schemeClr>
              </a:solidFill>
              <a:effectLst>
                <a:outerShdw blurRad="38100" dist="38100" dir="2700000" algn="tl">
                  <a:srgbClr val="000000">
                    <a:alpha val="43137"/>
                  </a:srgbClr>
                </a:outerShdw>
              </a:effectLst>
              <a:latin typeface="Myrad"/>
            </a:endParaRPr>
          </a:p>
          <a:p>
            <a:pPr>
              <a:tabLst>
                <a:tab pos="4572000" algn="l"/>
              </a:tabLst>
            </a:pPr>
            <a:r>
              <a:rPr lang="es-CO" sz="2400" b="1" dirty="0">
                <a:solidFill>
                  <a:schemeClr val="accent2">
                    <a:lumMod val="75000"/>
                  </a:schemeClr>
                </a:solidFill>
                <a:effectLst>
                  <a:outerShdw blurRad="38100" dist="38100" dir="2700000" algn="tl">
                    <a:srgbClr val="000000">
                      <a:alpha val="43137"/>
                    </a:srgbClr>
                  </a:outerShdw>
                </a:effectLst>
                <a:latin typeface="Myrad"/>
              </a:rPr>
              <a:t>INDICADORES FINANCIEROS Y ORGANIZACIONALES</a:t>
            </a:r>
            <a:r>
              <a:rPr lang="es-CO" sz="2400" dirty="0"/>
              <a:t>(para procesos de </a:t>
            </a:r>
            <a:r>
              <a:rPr lang="es-ES" sz="2400" dirty="0"/>
              <a:t>Selección abreviada de Menor cuantía -Ley 80 de 1993 /$32.480.001 hasta $324.800.000)</a:t>
            </a:r>
          </a:p>
          <a:p>
            <a:pPr marL="342900" indent="-342900">
              <a:buFont typeface="Wingdings" panose="05000000000000000000" pitchFamily="2" charset="2"/>
              <a:buChar char="ü"/>
            </a:pPr>
            <a:endParaRPr lang="es-CO" sz="2400" b="1" dirty="0">
              <a:solidFill>
                <a:schemeClr val="accent2">
                  <a:lumMod val="75000"/>
                </a:schemeClr>
              </a:solidFill>
              <a:effectLst>
                <a:outerShdw blurRad="38100" dist="38100" dir="2700000" algn="tl">
                  <a:srgbClr val="000000">
                    <a:alpha val="43137"/>
                  </a:srgbClr>
                </a:outerShdw>
              </a:effectLst>
              <a:latin typeface="Myrad"/>
            </a:endParaRPr>
          </a:p>
          <a:p>
            <a:pPr algn="just"/>
            <a:r>
              <a:rPr lang="es-CO" sz="2400" b="1" dirty="0">
                <a:solidFill>
                  <a:schemeClr val="accent2">
                    <a:lumMod val="75000"/>
                  </a:schemeClr>
                </a:solidFill>
                <a:effectLst>
                  <a:outerShdw blurRad="38100" dist="38100" dir="2700000" algn="tl">
                    <a:srgbClr val="000000">
                      <a:alpha val="43137"/>
                    </a:srgbClr>
                  </a:outerShdw>
                </a:effectLst>
                <a:latin typeface="Myrad"/>
              </a:rPr>
              <a:t>ANÁLISIS FINANCIERO</a:t>
            </a:r>
          </a:p>
          <a:p>
            <a:pPr algn="just"/>
            <a:endParaRPr lang="es-CO" sz="2400" b="1" dirty="0">
              <a:solidFill>
                <a:schemeClr val="accent2">
                  <a:lumMod val="75000"/>
                </a:schemeClr>
              </a:solidFill>
              <a:latin typeface="Myrad"/>
            </a:endParaRPr>
          </a:p>
          <a:p>
            <a:pPr algn="just">
              <a:lnSpc>
                <a:spcPct val="115000"/>
              </a:lnSpc>
              <a:spcAft>
                <a:spcPts val="0"/>
              </a:spcAft>
            </a:pPr>
            <a:r>
              <a:rPr lang="es-CO" sz="2400" dirty="0">
                <a:latin typeface="Myrad"/>
                <a:ea typeface="Verdana" panose="020B0604030504040204" pitchFamily="34" charset="0"/>
              </a:rPr>
              <a:t>Teniendo en cuenta que en los procesos de selección se deben incluir criterios de verificación financiera, se  establecerán los indicadores con base en los estados financieros de las empresas identificadas como posibles proveedores del bien y/o servicio a contratar, los cuales pueden ser consultados en el RUES (Registro Único Empresarial y Social) de CONFECAMARAS y la base de datos de la Superintendencia de Sociedades.</a:t>
            </a:r>
          </a:p>
          <a:p>
            <a:pPr algn="just">
              <a:lnSpc>
                <a:spcPct val="115000"/>
              </a:lnSpc>
              <a:spcAft>
                <a:spcPts val="0"/>
              </a:spcAft>
            </a:pPr>
            <a:r>
              <a:rPr lang="es-CO" sz="2000" dirty="0">
                <a:ea typeface="Verdana" panose="020B0604030504040204" pitchFamily="34" charset="0"/>
              </a:rPr>
              <a:t> </a:t>
            </a:r>
          </a:p>
          <a:p>
            <a:pPr marL="220980" algn="just">
              <a:spcAft>
                <a:spcPts val="0"/>
              </a:spcAft>
            </a:pPr>
            <a:endParaRPr lang="es-MX" sz="2200" dirty="0">
              <a:ea typeface="Verdana" panose="020B0604030504040204" pitchFamily="34" charset="0"/>
            </a:endParaRPr>
          </a:p>
          <a:p>
            <a:pPr marL="220980" algn="just">
              <a:spcAft>
                <a:spcPts val="0"/>
              </a:spcAft>
            </a:pPr>
            <a:endParaRPr lang="es-CO" sz="1600" dirty="0">
              <a:ea typeface="Verdana" panose="020B0604030504040204" pitchFamily="34" charset="0"/>
            </a:endParaRPr>
          </a:p>
          <a:p>
            <a:pPr algn="just">
              <a:spcAft>
                <a:spcPts val="0"/>
              </a:spcAft>
            </a:pPr>
            <a:r>
              <a:rPr lang="x-none" sz="1600" dirty="0">
                <a:ea typeface="Verdana" panose="020B0604030504040204" pitchFamily="34" charset="0"/>
              </a:rPr>
              <a:t> </a:t>
            </a:r>
            <a:endParaRPr lang="es-CO" sz="1600" dirty="0">
              <a:ea typeface="Verdana" panose="020B0604030504040204" pitchFamily="34" charset="0"/>
            </a:endParaRPr>
          </a:p>
          <a:p>
            <a:pPr algn="just">
              <a:lnSpc>
                <a:spcPct val="115000"/>
              </a:lnSpc>
              <a:spcAft>
                <a:spcPts val="0"/>
              </a:spcAft>
            </a:pPr>
            <a:endParaRPr lang="es-CO" sz="1600" dirty="0">
              <a:ea typeface="Verdana" panose="020B0604030504040204" pitchFamily="34" charset="0"/>
            </a:endParaRPr>
          </a:p>
        </p:txBody>
      </p:sp>
      <p:sp>
        <p:nvSpPr>
          <p:cNvPr id="8" name="CuadroTexto 7">
            <a:extLst>
              <a:ext uri="{FF2B5EF4-FFF2-40B4-BE49-F238E27FC236}">
                <a16:creationId xmlns:a16="http://schemas.microsoft.com/office/drawing/2014/main" id="{C7D9667C-A7B4-47B1-A2E6-0339AEB30E28}"/>
              </a:ext>
            </a:extLst>
          </p:cNvPr>
          <p:cNvSpPr txBox="1"/>
          <p:nvPr/>
        </p:nvSpPr>
        <p:spPr>
          <a:xfrm>
            <a:off x="647045" y="78264"/>
            <a:ext cx="9744570" cy="1015663"/>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ES" dirty="0">
                <a:solidFill>
                  <a:srgbClr val="FF0000"/>
                </a:solidFill>
                <a:effectLst/>
              </a:rPr>
              <a:t>3.6 COMPORTAMIENTO DE LA SITUACIÓN FINANCIERA </a:t>
            </a:r>
            <a:r>
              <a:rPr lang="es-ES_tradnl" dirty="0">
                <a:solidFill>
                  <a:srgbClr val="FF0000"/>
                </a:solidFill>
                <a:effectLst/>
              </a:rPr>
              <a:t>DE LAS EMPRESAS IDENTIFICADAS EN EL ESTUDIO DEL SECTOR</a:t>
            </a:r>
            <a:endParaRPr lang="es-CO" dirty="0">
              <a:solidFill>
                <a:srgbClr val="FF0000"/>
              </a:solidFill>
              <a:effectLst/>
            </a:endParaRPr>
          </a:p>
        </p:txBody>
      </p:sp>
    </p:spTree>
    <p:extLst>
      <p:ext uri="{BB962C8B-B14F-4D97-AF65-F5344CB8AC3E}">
        <p14:creationId xmlns:p14="http://schemas.microsoft.com/office/powerpoint/2010/main" val="2043612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DB63A397-4C9F-FE4E-97CE-FC74897A4BCF}"/>
              </a:ext>
            </a:extLst>
          </p:cNvPr>
          <p:cNvSpPr txBox="1"/>
          <p:nvPr/>
        </p:nvSpPr>
        <p:spPr>
          <a:xfrm>
            <a:off x="566969" y="1382896"/>
            <a:ext cx="10207053" cy="646331"/>
          </a:xfrm>
          <a:prstGeom prst="rect">
            <a:avLst/>
          </a:prstGeom>
          <a:noFill/>
        </p:spPr>
        <p:txBody>
          <a:bodyPr wrap="square" rtlCol="0">
            <a:spAutoFit/>
          </a:bodyPr>
          <a:lstStyle/>
          <a:p>
            <a:pPr algn="just"/>
            <a:endParaRPr lang="es-ES" sz="1600" dirty="0">
              <a:ea typeface="Verdana" panose="020B0604030504040204" pitchFamily="34" charset="0"/>
            </a:endParaRPr>
          </a:p>
          <a:p>
            <a:pPr algn="just"/>
            <a:endParaRPr lang="es-ES" sz="2000" dirty="0">
              <a:ea typeface="Verdana" panose="020B0604030504040204" pitchFamily="34" charset="0"/>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478708" y="722660"/>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3"/>
          <a:srcRect t="75717"/>
          <a:stretch/>
        </p:blipFill>
        <p:spPr>
          <a:xfrm>
            <a:off x="0" y="5266699"/>
            <a:ext cx="12192000" cy="1665337"/>
          </a:xfrm>
          <a:prstGeom prst="rect">
            <a:avLst/>
          </a:prstGeom>
        </p:spPr>
      </p:pic>
      <p:sp>
        <p:nvSpPr>
          <p:cNvPr id="6" name="CuadroTexto 5">
            <a:extLst>
              <a:ext uri="{FF2B5EF4-FFF2-40B4-BE49-F238E27FC236}">
                <a16:creationId xmlns:a16="http://schemas.microsoft.com/office/drawing/2014/main" id="{36B60E63-04EA-463D-9ABF-C4238EE6400A}"/>
              </a:ext>
            </a:extLst>
          </p:cNvPr>
          <p:cNvSpPr txBox="1"/>
          <p:nvPr/>
        </p:nvSpPr>
        <p:spPr>
          <a:xfrm>
            <a:off x="411802" y="868031"/>
            <a:ext cx="10641574" cy="6505114"/>
          </a:xfrm>
          <a:prstGeom prst="rect">
            <a:avLst/>
          </a:prstGeom>
          <a:noFill/>
        </p:spPr>
        <p:txBody>
          <a:bodyPr wrap="square">
            <a:spAutoFit/>
          </a:bodyPr>
          <a:lstStyle/>
          <a:p>
            <a:pPr fontAlgn="base">
              <a:lnSpc>
                <a:spcPct val="107000"/>
              </a:lnSpc>
              <a:spcAft>
                <a:spcPts val="0"/>
              </a:spcAft>
            </a:pPr>
            <a:r>
              <a:rPr lang="es-CO" sz="2000" dirty="0">
                <a:latin typeface="Myrad"/>
                <a:ea typeface="Verdana" panose="020B0604030504040204" pitchFamily="34" charset="0"/>
              </a:rPr>
              <a:t>Los indicadores financieros requeridos por el Decreto 1082 de 2015:</a:t>
            </a:r>
          </a:p>
          <a:p>
            <a:pPr algn="just">
              <a:spcAft>
                <a:spcPts val="0"/>
              </a:spcAft>
            </a:pPr>
            <a:r>
              <a:rPr lang="es-CO" sz="2000" dirty="0">
                <a:effectLst>
                  <a:outerShdw blurRad="38100" dist="38100" dir="2700000" algn="tl">
                    <a:srgbClr val="000000">
                      <a:alpha val="43137"/>
                    </a:srgbClr>
                  </a:outerShdw>
                </a:effectLst>
                <a:latin typeface="Myrad"/>
                <a:ea typeface="Verdana" panose="020B0604030504040204" pitchFamily="34" charset="0"/>
              </a:rPr>
              <a:t> </a:t>
            </a:r>
          </a:p>
          <a:p>
            <a:pPr lvl="0" algn="just">
              <a:lnSpc>
                <a:spcPct val="115000"/>
              </a:lnSpc>
              <a:spcAft>
                <a:spcPts val="0"/>
              </a:spcAft>
            </a:pPr>
            <a:r>
              <a:rPr lang="es-ES" sz="2000" b="1" dirty="0">
                <a:solidFill>
                  <a:schemeClr val="accent2">
                    <a:lumMod val="75000"/>
                  </a:schemeClr>
                </a:solidFill>
                <a:effectLst>
                  <a:outerShdw blurRad="38100" dist="38100" dir="2700000" algn="tl">
                    <a:srgbClr val="000000">
                      <a:alpha val="43137"/>
                    </a:srgbClr>
                  </a:outerShdw>
                </a:effectLst>
                <a:latin typeface="Myrad"/>
              </a:rPr>
              <a:t>    INDICADORES DE CAPACIDAD FINANCIERA: </a:t>
            </a:r>
            <a:r>
              <a:rPr lang="es-ES" sz="2000" b="1" dirty="0">
                <a:effectLst>
                  <a:outerShdw blurRad="38100" dist="38100" dir="2700000" algn="tl">
                    <a:srgbClr val="000000">
                      <a:alpha val="43137"/>
                    </a:srgbClr>
                  </a:outerShdw>
                </a:effectLst>
                <a:latin typeface="Myrad"/>
                <a:ea typeface="Verdana" panose="020B0604030504040204" pitchFamily="34" charset="0"/>
              </a:rPr>
              <a:t> </a:t>
            </a:r>
            <a:r>
              <a:rPr lang="es-ES" sz="2000" dirty="0">
                <a:latin typeface="Myrad"/>
                <a:ea typeface="Verdana" panose="020B0604030504040204" pitchFamily="34" charset="0"/>
              </a:rPr>
              <a:t>Miden la fortaleza financiera del interesado</a:t>
            </a:r>
            <a:r>
              <a:rPr lang="es-MX" sz="2000" dirty="0">
                <a:latin typeface="Myrad"/>
                <a:ea typeface="Verdana" panose="020B0604030504040204" pitchFamily="34" charset="0"/>
              </a:rPr>
              <a:t>:</a:t>
            </a:r>
          </a:p>
          <a:p>
            <a:pPr lvl="0" algn="just">
              <a:lnSpc>
                <a:spcPct val="115000"/>
              </a:lnSpc>
              <a:spcAft>
                <a:spcPts val="0"/>
              </a:spcAft>
            </a:pPr>
            <a:endParaRPr lang="es-CO" sz="2000" dirty="0">
              <a:latin typeface="Myrad"/>
              <a:ea typeface="Verdana" panose="020B0604030504040204" pitchFamily="34" charset="0"/>
            </a:endParaRPr>
          </a:p>
          <a:p>
            <a:pPr algn="just">
              <a:spcAft>
                <a:spcPts val="0"/>
              </a:spcAft>
            </a:pPr>
            <a:r>
              <a:rPr lang="x-none" sz="2000" dirty="0">
                <a:latin typeface="Myrad"/>
                <a:ea typeface="Verdana" panose="020B0604030504040204" pitchFamily="34" charset="0"/>
              </a:rPr>
              <a:t> </a:t>
            </a:r>
            <a:r>
              <a:rPr lang="es-CO" sz="2000" dirty="0">
                <a:latin typeface="Myrad"/>
                <a:ea typeface="Verdana" panose="020B0604030504040204" pitchFamily="34" charset="0"/>
              </a:rPr>
              <a:t>   </a:t>
            </a:r>
            <a:r>
              <a:rPr lang="es-CO" sz="2000" b="1" u="sng" dirty="0">
                <a:latin typeface="Myrad"/>
                <a:ea typeface="Verdana" panose="020B0604030504040204" pitchFamily="34" charset="0"/>
              </a:rPr>
              <a:t>Índice de Liquidez</a:t>
            </a:r>
            <a:r>
              <a:rPr lang="es-CO" sz="2000" dirty="0">
                <a:latin typeface="Myrad"/>
                <a:ea typeface="Verdana" panose="020B0604030504040204" pitchFamily="34" charset="0"/>
              </a:rPr>
              <a:t>: (activo corriente/pasivo corriente).</a:t>
            </a:r>
          </a:p>
          <a:p>
            <a:pPr marL="220980" algn="just">
              <a:spcAft>
                <a:spcPts val="0"/>
              </a:spcAft>
            </a:pPr>
            <a:r>
              <a:rPr lang="es-CO" sz="2000" dirty="0">
                <a:latin typeface="Myrad"/>
                <a:ea typeface="Verdana" panose="020B0604030504040204" pitchFamily="34" charset="0"/>
              </a:rPr>
              <a:t>Permite establecer la capacidad de la empresa para cumplir con sus obligaciones a corto plazo, sin necesidad de comprometer la propiedad, planta y equipo. </a:t>
            </a:r>
          </a:p>
          <a:p>
            <a:pPr marL="220980" algn="just">
              <a:spcAft>
                <a:spcPts val="0"/>
              </a:spcAft>
            </a:pPr>
            <a:r>
              <a:rPr lang="es-CO" sz="2000" b="1" u="sng" dirty="0">
                <a:latin typeface="Myrad"/>
                <a:ea typeface="Verdana" panose="020B0604030504040204" pitchFamily="34" charset="0"/>
              </a:rPr>
              <a:t>Nivel de endeudamiento</a:t>
            </a:r>
            <a:r>
              <a:rPr lang="es-CO" sz="2000" b="1" dirty="0">
                <a:latin typeface="Myrad"/>
                <a:ea typeface="Verdana" panose="020B0604030504040204" pitchFamily="34" charset="0"/>
              </a:rPr>
              <a:t>: (</a:t>
            </a:r>
            <a:r>
              <a:rPr lang="es-CO" sz="2000" dirty="0">
                <a:latin typeface="Myrad"/>
                <a:ea typeface="Verdana" panose="020B0604030504040204" pitchFamily="34" charset="0"/>
              </a:rPr>
              <a:t>Pasivo total/Activo total). </a:t>
            </a:r>
          </a:p>
          <a:p>
            <a:pPr marL="220980" algn="just">
              <a:spcAft>
                <a:spcPts val="0"/>
              </a:spcAft>
            </a:pPr>
            <a:r>
              <a:rPr lang="es-CO" sz="2000" dirty="0">
                <a:latin typeface="Myrad"/>
                <a:ea typeface="Verdana" panose="020B0604030504040204" pitchFamily="34" charset="0"/>
              </a:rPr>
              <a:t>indica el grado de apalancamiento de la compañía o la participación de los acreedores sobre los activos de la compañía</a:t>
            </a:r>
          </a:p>
          <a:p>
            <a:pPr marL="220980" algn="just"/>
            <a:r>
              <a:rPr lang="es-CO" sz="2000" b="1" u="sng" dirty="0">
                <a:latin typeface="Myrad"/>
                <a:ea typeface="Verdana" panose="020B0604030504040204" pitchFamily="34" charset="0"/>
              </a:rPr>
              <a:t>Razón de Cobertura de Intereses</a:t>
            </a:r>
            <a:r>
              <a:rPr lang="es-MX" sz="2000" u="sng" dirty="0">
                <a:latin typeface="Myrad"/>
                <a:ea typeface="Verdana" panose="020B0604030504040204" pitchFamily="34" charset="0"/>
              </a:rPr>
              <a:t>: </a:t>
            </a:r>
            <a:r>
              <a:rPr lang="es-MX" sz="2000" dirty="0">
                <a:latin typeface="Myrad"/>
                <a:ea typeface="Verdana" panose="020B0604030504040204" pitchFamily="34" charset="0"/>
              </a:rPr>
              <a:t>(</a:t>
            </a:r>
            <a:r>
              <a:rPr lang="es-CO" sz="2000" dirty="0">
                <a:latin typeface="Myrad"/>
                <a:ea typeface="Verdana" panose="020B0604030504040204" pitchFamily="34" charset="0"/>
              </a:rPr>
              <a:t>Utilidad Operacional/Gastos de intereses)</a:t>
            </a:r>
            <a:r>
              <a:rPr lang="es-MX" sz="2000" dirty="0">
                <a:latin typeface="Myrad"/>
                <a:ea typeface="Verdana" panose="020B0604030504040204" pitchFamily="34" charset="0"/>
              </a:rPr>
              <a:t>.</a:t>
            </a:r>
            <a:endParaRPr lang="es-CO" sz="2000" dirty="0">
              <a:latin typeface="Myrad"/>
              <a:ea typeface="Verdana" panose="020B0604030504040204" pitchFamily="34" charset="0"/>
            </a:endParaRPr>
          </a:p>
          <a:p>
            <a:pPr marL="220980" algn="just">
              <a:spcAft>
                <a:spcPts val="0"/>
              </a:spcAft>
            </a:pPr>
            <a:r>
              <a:rPr lang="es-MX" sz="2000" dirty="0">
                <a:latin typeface="Myrad"/>
                <a:ea typeface="Verdana" panose="020B0604030504040204" pitchFamily="34" charset="0"/>
              </a:rPr>
              <a:t>Calcula la capacidad de la empresa para efectuar los pagos contractuales de intereses. </a:t>
            </a:r>
          </a:p>
          <a:p>
            <a:pPr marL="220980" algn="just">
              <a:spcAft>
                <a:spcPts val="0"/>
              </a:spcAft>
            </a:pPr>
            <a:endParaRPr lang="es-MX" sz="2000" b="1" dirty="0">
              <a:solidFill>
                <a:schemeClr val="accent2">
                  <a:lumMod val="75000"/>
                </a:schemeClr>
              </a:solidFill>
              <a:effectLst>
                <a:outerShdw blurRad="38100" dist="38100" dir="2700000" algn="tl">
                  <a:srgbClr val="000000">
                    <a:alpha val="43137"/>
                  </a:srgbClr>
                </a:outerShdw>
              </a:effectLst>
              <a:latin typeface="Myrad"/>
              <a:ea typeface="Verdana" panose="020B0604030504040204" pitchFamily="34" charset="0"/>
            </a:endParaRPr>
          </a:p>
          <a:p>
            <a:pPr marL="220980" algn="just">
              <a:spcAft>
                <a:spcPts val="0"/>
              </a:spcAft>
            </a:pPr>
            <a:r>
              <a:rPr lang="es-CO" sz="2000" b="1" dirty="0">
                <a:solidFill>
                  <a:schemeClr val="accent2">
                    <a:lumMod val="75000"/>
                  </a:schemeClr>
                </a:solidFill>
                <a:effectLst>
                  <a:outerShdw blurRad="38100" dist="38100" dir="2700000" algn="tl">
                    <a:srgbClr val="000000">
                      <a:alpha val="43137"/>
                    </a:srgbClr>
                  </a:outerShdw>
                </a:effectLst>
                <a:latin typeface="Myrad"/>
              </a:rPr>
              <a:t>INDICADOR ADICIONAL</a:t>
            </a:r>
          </a:p>
          <a:p>
            <a:pPr marL="220980" algn="just"/>
            <a:endParaRPr lang="es-CO" sz="2000" b="1" dirty="0">
              <a:solidFill>
                <a:schemeClr val="accent2">
                  <a:lumMod val="75000"/>
                </a:schemeClr>
              </a:solidFill>
              <a:effectLst>
                <a:outerShdw blurRad="38100" dist="38100" dir="2700000" algn="tl">
                  <a:srgbClr val="000000">
                    <a:alpha val="43137"/>
                  </a:srgbClr>
                </a:outerShdw>
              </a:effectLst>
              <a:latin typeface="Myrad"/>
            </a:endParaRPr>
          </a:p>
          <a:p>
            <a:pPr marL="220980" algn="just"/>
            <a:r>
              <a:rPr lang="es-CO" sz="2000" b="1" u="sng" dirty="0">
                <a:latin typeface="Myrad"/>
                <a:ea typeface="Verdana" panose="020B0604030504040204" pitchFamily="34" charset="0"/>
              </a:rPr>
              <a:t>Capital de trabajo</a:t>
            </a:r>
            <a:r>
              <a:rPr lang="es-CO" sz="2000" dirty="0">
                <a:latin typeface="Myrad"/>
                <a:ea typeface="Verdana" panose="020B0604030504040204" pitchFamily="34" charset="0"/>
              </a:rPr>
              <a:t>: </a:t>
            </a:r>
            <a:r>
              <a:rPr lang="es-MX" sz="2000" dirty="0">
                <a:latin typeface="Myrad"/>
                <a:ea typeface="Verdana" panose="020B0604030504040204" pitchFamily="34" charset="0"/>
              </a:rPr>
              <a:t>(Activo Corriente – Pasivo Corriente). Representa el margen de seguridad que tiene una empresa para cubrir sus obligaciones a corto plazo. </a:t>
            </a:r>
            <a:endParaRPr lang="es-CO" sz="2000" dirty="0">
              <a:latin typeface="Myrad"/>
              <a:ea typeface="Verdana" panose="020B0604030504040204" pitchFamily="34" charset="0"/>
            </a:endParaRPr>
          </a:p>
          <a:p>
            <a:pPr marL="220980" algn="just">
              <a:spcAft>
                <a:spcPts val="0"/>
              </a:spcAft>
            </a:pPr>
            <a:endParaRPr lang="es-MX" sz="2000" dirty="0">
              <a:ea typeface="Verdana" panose="020B0604030504040204" pitchFamily="34" charset="0"/>
            </a:endParaRPr>
          </a:p>
          <a:p>
            <a:pPr marL="220980" algn="just">
              <a:spcAft>
                <a:spcPts val="0"/>
              </a:spcAft>
            </a:pPr>
            <a:endParaRPr lang="es-CO" sz="1600" dirty="0">
              <a:ea typeface="Verdana" panose="020B0604030504040204" pitchFamily="34" charset="0"/>
            </a:endParaRPr>
          </a:p>
          <a:p>
            <a:pPr algn="just">
              <a:spcAft>
                <a:spcPts val="0"/>
              </a:spcAft>
            </a:pPr>
            <a:r>
              <a:rPr lang="x-none" sz="1600" dirty="0">
                <a:ea typeface="Verdana" panose="020B0604030504040204" pitchFamily="34" charset="0"/>
              </a:rPr>
              <a:t> </a:t>
            </a:r>
            <a:endParaRPr lang="es-CO" sz="1600" dirty="0">
              <a:ea typeface="Verdana" panose="020B0604030504040204" pitchFamily="34" charset="0"/>
            </a:endParaRPr>
          </a:p>
          <a:p>
            <a:pPr algn="just">
              <a:lnSpc>
                <a:spcPct val="115000"/>
              </a:lnSpc>
              <a:spcAft>
                <a:spcPts val="0"/>
              </a:spcAft>
            </a:pPr>
            <a:endParaRPr lang="es-CO" sz="1600" dirty="0">
              <a:ea typeface="Verdana" panose="020B0604030504040204" pitchFamily="34" charset="0"/>
            </a:endParaRPr>
          </a:p>
        </p:txBody>
      </p:sp>
      <p:sp>
        <p:nvSpPr>
          <p:cNvPr id="8" name="CuadroTexto 7">
            <a:extLst>
              <a:ext uri="{FF2B5EF4-FFF2-40B4-BE49-F238E27FC236}">
                <a16:creationId xmlns:a16="http://schemas.microsoft.com/office/drawing/2014/main" id="{C7D9667C-A7B4-47B1-A2E6-0339AEB30E28}"/>
              </a:ext>
            </a:extLst>
          </p:cNvPr>
          <p:cNvSpPr txBox="1"/>
          <p:nvPr/>
        </p:nvSpPr>
        <p:spPr>
          <a:xfrm>
            <a:off x="-141450" y="241348"/>
            <a:ext cx="10209306" cy="553998"/>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dirty="0">
                <a:solidFill>
                  <a:srgbClr val="FF0000"/>
                </a:solidFill>
                <a:effectLst/>
              </a:rPr>
              <a:t>3.6.1 INDICADORES FINANCIEROS Y ORGANIZACIONALES</a:t>
            </a:r>
          </a:p>
        </p:txBody>
      </p:sp>
    </p:spTree>
    <p:extLst>
      <p:ext uri="{BB962C8B-B14F-4D97-AF65-F5344CB8AC3E}">
        <p14:creationId xmlns:p14="http://schemas.microsoft.com/office/powerpoint/2010/main" val="3735617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DB63A397-4C9F-FE4E-97CE-FC74897A4BCF}"/>
              </a:ext>
            </a:extLst>
          </p:cNvPr>
          <p:cNvSpPr txBox="1"/>
          <p:nvPr/>
        </p:nvSpPr>
        <p:spPr>
          <a:xfrm>
            <a:off x="566969" y="1382896"/>
            <a:ext cx="10207053" cy="646331"/>
          </a:xfrm>
          <a:prstGeom prst="rect">
            <a:avLst/>
          </a:prstGeom>
          <a:noFill/>
        </p:spPr>
        <p:txBody>
          <a:bodyPr wrap="square" rtlCol="0">
            <a:spAutoFit/>
          </a:bodyPr>
          <a:lstStyle/>
          <a:p>
            <a:pPr algn="just"/>
            <a:endParaRPr lang="es-ES" sz="1600" dirty="0">
              <a:ea typeface="Verdana" panose="020B0604030504040204" pitchFamily="34" charset="0"/>
            </a:endParaRPr>
          </a:p>
          <a:p>
            <a:pPr algn="just"/>
            <a:endParaRPr lang="es-ES" sz="2000" dirty="0">
              <a:ea typeface="Verdana" panose="020B0604030504040204" pitchFamily="34" charset="0"/>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478708" y="827898"/>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527050" y="5266699"/>
            <a:ext cx="12719050" cy="1665337"/>
          </a:xfrm>
          <a:prstGeom prst="rect">
            <a:avLst/>
          </a:prstGeom>
        </p:spPr>
      </p:pic>
      <p:sp>
        <p:nvSpPr>
          <p:cNvPr id="6" name="CuadroTexto 5">
            <a:extLst>
              <a:ext uri="{FF2B5EF4-FFF2-40B4-BE49-F238E27FC236}">
                <a16:creationId xmlns:a16="http://schemas.microsoft.com/office/drawing/2014/main" id="{36B60E63-04EA-463D-9ABF-C4238EE6400A}"/>
              </a:ext>
            </a:extLst>
          </p:cNvPr>
          <p:cNvSpPr txBox="1"/>
          <p:nvPr/>
        </p:nvSpPr>
        <p:spPr>
          <a:xfrm>
            <a:off x="566969" y="1066857"/>
            <a:ext cx="10641574" cy="5151923"/>
          </a:xfrm>
          <a:prstGeom prst="rect">
            <a:avLst/>
          </a:prstGeom>
          <a:noFill/>
        </p:spPr>
        <p:txBody>
          <a:bodyPr wrap="square">
            <a:spAutoFit/>
          </a:bodyPr>
          <a:lstStyle/>
          <a:p>
            <a:pPr lvl="0" algn="just">
              <a:lnSpc>
                <a:spcPct val="115000"/>
              </a:lnSpc>
              <a:spcAft>
                <a:spcPts val="1000"/>
              </a:spcAft>
            </a:pPr>
            <a:r>
              <a:rPr lang="es-ES" sz="2000" b="1" dirty="0">
                <a:solidFill>
                  <a:schemeClr val="accent2">
                    <a:lumMod val="75000"/>
                  </a:schemeClr>
                </a:solidFill>
                <a:effectLst>
                  <a:outerShdw blurRad="38100" dist="38100" dir="2700000" algn="tl">
                    <a:srgbClr val="000000">
                      <a:alpha val="43137"/>
                    </a:srgbClr>
                  </a:outerShdw>
                </a:effectLst>
                <a:latin typeface="Myrad"/>
              </a:rPr>
              <a:t>INDICADORES DE CAPACIDAD ORGANIZACIONAL: </a:t>
            </a:r>
            <a:r>
              <a:rPr lang="es-ES" sz="2400" dirty="0">
                <a:latin typeface="Myrad"/>
                <a:ea typeface="Verdana" panose="020B0604030504040204" pitchFamily="34" charset="0"/>
              </a:rPr>
              <a:t>Miden el rendimiento de las inversiones y la eficiencia en el uso de activos del interesado</a:t>
            </a:r>
            <a:r>
              <a:rPr lang="es-MX" sz="2400" dirty="0">
                <a:latin typeface="Myrad"/>
                <a:ea typeface="Verdana" panose="020B0604030504040204" pitchFamily="34" charset="0"/>
              </a:rPr>
              <a:t>:</a:t>
            </a:r>
          </a:p>
          <a:p>
            <a:pPr lvl="0" algn="just">
              <a:lnSpc>
                <a:spcPct val="115000"/>
              </a:lnSpc>
              <a:spcAft>
                <a:spcPts val="1000"/>
              </a:spcAft>
            </a:pPr>
            <a:endParaRPr lang="es-CO" sz="2400" dirty="0">
              <a:latin typeface="Myrad"/>
              <a:ea typeface="Verdana" panose="020B0604030504040204" pitchFamily="34" charset="0"/>
            </a:endParaRPr>
          </a:p>
          <a:p>
            <a:pPr marL="220980" algn="just">
              <a:spcAft>
                <a:spcPts val="0"/>
              </a:spcAft>
            </a:pPr>
            <a:r>
              <a:rPr lang="es-CO" sz="2400" b="1" u="sng" dirty="0">
                <a:latin typeface="Myrad"/>
                <a:ea typeface="Verdana" panose="020B0604030504040204" pitchFamily="34" charset="0"/>
              </a:rPr>
              <a:t>Rentabilidad del Patrimonio</a:t>
            </a:r>
            <a:r>
              <a:rPr lang="es-MX" sz="2400" b="1" dirty="0">
                <a:latin typeface="Myrad"/>
                <a:ea typeface="Verdana" panose="020B0604030504040204" pitchFamily="34" charset="0"/>
              </a:rPr>
              <a:t>: </a:t>
            </a:r>
            <a:r>
              <a:rPr lang="es-CO" sz="2400" b="1" dirty="0">
                <a:latin typeface="Myrad"/>
                <a:ea typeface="Verdana" panose="020B0604030504040204" pitchFamily="34" charset="0"/>
              </a:rPr>
              <a:t>(R</a:t>
            </a:r>
            <a:r>
              <a:rPr lang="es-MX" sz="2400" b="1" dirty="0">
                <a:latin typeface="Myrad"/>
                <a:ea typeface="Verdana" panose="020B0604030504040204" pitchFamily="34" charset="0"/>
              </a:rPr>
              <a:t>OE =</a:t>
            </a:r>
            <a:r>
              <a:rPr lang="es-CO" sz="2400" b="1" dirty="0">
                <a:latin typeface="Myrad"/>
                <a:ea typeface="Verdana" panose="020B0604030504040204" pitchFamily="34" charset="0"/>
              </a:rPr>
              <a:t> Utilidad Operacional/Patrimonio)</a:t>
            </a:r>
            <a:r>
              <a:rPr lang="x-none" sz="2400" b="1" dirty="0">
                <a:latin typeface="Myrad"/>
                <a:ea typeface="Verdana" panose="020B0604030504040204" pitchFamily="34" charset="0"/>
              </a:rPr>
              <a:t>.</a:t>
            </a:r>
            <a:endParaRPr lang="es-CO" sz="2400" b="1" dirty="0">
              <a:latin typeface="Myrad"/>
              <a:ea typeface="Verdana" panose="020B0604030504040204" pitchFamily="34" charset="0"/>
            </a:endParaRPr>
          </a:p>
          <a:p>
            <a:pPr marL="220980" algn="just">
              <a:spcAft>
                <a:spcPts val="0"/>
              </a:spcAft>
            </a:pPr>
            <a:r>
              <a:rPr lang="es-MX" sz="2400" dirty="0">
                <a:latin typeface="Myrad"/>
                <a:ea typeface="Verdana" panose="020B0604030504040204" pitchFamily="34" charset="0"/>
              </a:rPr>
              <a:t>Permite </a:t>
            </a:r>
            <a:r>
              <a:rPr lang="es-CO" sz="2400" dirty="0">
                <a:latin typeface="Myrad"/>
                <a:ea typeface="Verdana" panose="020B0604030504040204" pitchFamily="34" charset="0"/>
              </a:rPr>
              <a:t>identificar la rentabilidad que le ofrece a los socios o accionistas el capital que han invertido en la empresa.</a:t>
            </a:r>
          </a:p>
          <a:p>
            <a:pPr marL="220980" algn="just">
              <a:spcAft>
                <a:spcPts val="0"/>
              </a:spcAft>
            </a:pPr>
            <a:endParaRPr lang="es-CO" sz="2400" b="1" dirty="0">
              <a:latin typeface="Myrad"/>
              <a:ea typeface="Verdana" panose="020B0604030504040204" pitchFamily="34" charset="0"/>
            </a:endParaRPr>
          </a:p>
          <a:p>
            <a:pPr marL="220980" algn="just"/>
            <a:r>
              <a:rPr lang="es-CO" sz="2400" b="1" u="sng" dirty="0">
                <a:latin typeface="Myrad"/>
                <a:ea typeface="Verdana" panose="020B0604030504040204" pitchFamily="34" charset="0"/>
              </a:rPr>
              <a:t>Rentabilidad del Activo:  </a:t>
            </a:r>
            <a:r>
              <a:rPr lang="es-CO" sz="2400" b="1" dirty="0">
                <a:latin typeface="Myrad"/>
                <a:ea typeface="Verdana" panose="020B0604030504040204" pitchFamily="34" charset="0"/>
              </a:rPr>
              <a:t>(ROA = Utilidad Operacional/Activo Total)</a:t>
            </a:r>
          </a:p>
          <a:p>
            <a:pPr marL="220980" algn="just">
              <a:spcAft>
                <a:spcPts val="0"/>
              </a:spcAft>
            </a:pPr>
            <a:r>
              <a:rPr lang="es-CO" sz="2400" dirty="0">
                <a:latin typeface="Myrad"/>
                <a:ea typeface="Verdana" panose="020B0604030504040204" pitchFamily="34" charset="0"/>
              </a:rPr>
              <a:t>Se considera como una medida de la capacidad de los activos de una empresa para generar valor con independencia, es un indicador para juzgar la eficiencia en la Gestión Empresarial</a:t>
            </a:r>
            <a:endParaRPr lang="es-ES" sz="2400" dirty="0">
              <a:latin typeface="Myrad"/>
              <a:ea typeface="Verdana" panose="020B0604030504040204" pitchFamily="34" charset="0"/>
            </a:endParaRPr>
          </a:p>
          <a:p>
            <a:pPr algn="just">
              <a:spcAft>
                <a:spcPts val="0"/>
              </a:spcAft>
            </a:pPr>
            <a:r>
              <a:rPr lang="x-none" sz="2000" dirty="0">
                <a:ea typeface="Verdana" panose="020B0604030504040204" pitchFamily="34" charset="0"/>
              </a:rPr>
              <a:t> </a:t>
            </a:r>
            <a:endParaRPr lang="es-CO" sz="2000" dirty="0">
              <a:ea typeface="Verdana" panose="020B0604030504040204" pitchFamily="34" charset="0"/>
            </a:endParaRPr>
          </a:p>
          <a:p>
            <a:pPr algn="just">
              <a:lnSpc>
                <a:spcPct val="115000"/>
              </a:lnSpc>
              <a:spcAft>
                <a:spcPts val="0"/>
              </a:spcAft>
            </a:pPr>
            <a:endParaRPr lang="es-CO" sz="1600" dirty="0">
              <a:ea typeface="Verdana" panose="020B0604030504040204" pitchFamily="34" charset="0"/>
            </a:endParaRPr>
          </a:p>
        </p:txBody>
      </p:sp>
      <p:sp>
        <p:nvSpPr>
          <p:cNvPr id="8" name="CuadroTexto 7">
            <a:extLst>
              <a:ext uri="{FF2B5EF4-FFF2-40B4-BE49-F238E27FC236}">
                <a16:creationId xmlns:a16="http://schemas.microsoft.com/office/drawing/2014/main" id="{C7D9667C-A7B4-47B1-A2E6-0339AEB30E28}"/>
              </a:ext>
            </a:extLst>
          </p:cNvPr>
          <p:cNvSpPr txBox="1"/>
          <p:nvPr/>
        </p:nvSpPr>
        <p:spPr>
          <a:xfrm>
            <a:off x="112651" y="343206"/>
            <a:ext cx="9822444" cy="553998"/>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dirty="0">
                <a:solidFill>
                  <a:srgbClr val="FF0000"/>
                </a:solidFill>
              </a:rPr>
              <a:t>3.6.1 INDICADORES FINANCIEROS Y ORGANIZACIONALES</a:t>
            </a:r>
          </a:p>
        </p:txBody>
      </p:sp>
    </p:spTree>
    <p:extLst>
      <p:ext uri="{BB962C8B-B14F-4D97-AF65-F5344CB8AC3E}">
        <p14:creationId xmlns:p14="http://schemas.microsoft.com/office/powerpoint/2010/main" val="28135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667879" y="1927980"/>
            <a:ext cx="10856241"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7200" b="1" dirty="0">
                <a:solidFill>
                  <a:schemeClr val="accent2">
                    <a:lumMod val="75000"/>
                  </a:schemeClr>
                </a:solidFill>
                <a:effectLst>
                  <a:outerShdw blurRad="38100" dist="38100" dir="2700000" algn="tl">
                    <a:srgbClr val="000000">
                      <a:alpha val="43137"/>
                    </a:srgbClr>
                  </a:outerShdw>
                </a:effectLst>
                <a:latin typeface="Myrad"/>
              </a:rPr>
              <a:t>4. EVALUACIÓN ECONÓMICA</a:t>
            </a:r>
            <a:endParaRPr lang="es-ES_tradnl" sz="7200" b="1" dirty="0">
              <a:solidFill>
                <a:schemeClr val="accent2">
                  <a:lumMod val="75000"/>
                </a:schemeClr>
              </a:solidFill>
              <a:effectLst>
                <a:outerShdw blurRad="38100" dist="38100" dir="2700000" algn="tl">
                  <a:srgbClr val="000000">
                    <a:alpha val="43137"/>
                  </a:srgbClr>
                </a:outerShdw>
              </a:effectLst>
              <a:latin typeface="Myrad"/>
            </a:endParaRPr>
          </a:p>
        </p:txBody>
      </p: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Tree>
    <p:extLst>
      <p:ext uri="{BB962C8B-B14F-4D97-AF65-F5344CB8AC3E}">
        <p14:creationId xmlns:p14="http://schemas.microsoft.com/office/powerpoint/2010/main" val="4708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04042" y="1196519"/>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C7D9667C-A7B4-47B1-A2E6-0339AEB30E28}"/>
              </a:ext>
            </a:extLst>
          </p:cNvPr>
          <p:cNvSpPr txBox="1"/>
          <p:nvPr/>
        </p:nvSpPr>
        <p:spPr>
          <a:xfrm>
            <a:off x="624840" y="277640"/>
            <a:ext cx="12191999" cy="1477328"/>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pPr algn="l"/>
            <a:r>
              <a:rPr lang="es-CO" dirty="0">
                <a:solidFill>
                  <a:srgbClr val="FF0000"/>
                </a:solidFill>
                <a:effectLst/>
              </a:rPr>
              <a:t>4.1 PROCEDIMIENTO PARA LA PONDERACIÓN DE LAS PROPUESTAS ECONÓMICAS </a:t>
            </a:r>
          </a:p>
          <a:p>
            <a:endParaRPr lang="es-CO" dirty="0"/>
          </a:p>
        </p:txBody>
      </p:sp>
      <p:sp>
        <p:nvSpPr>
          <p:cNvPr id="10" name="Rectangle 9">
            <a:extLst>
              <a:ext uri="{FF2B5EF4-FFF2-40B4-BE49-F238E27FC236}">
                <a16:creationId xmlns:a16="http://schemas.microsoft.com/office/drawing/2014/main" id="{98455B81-976A-4534-958E-9191F569E61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s-ES_tradnl" altLang="es-CO"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s-ES_tradnl" altLang="es-CO" sz="1800" b="0" i="0" u="none" strike="noStrike" cap="none" normalizeH="0" baseline="0">
              <a:ln>
                <a:noFill/>
              </a:ln>
              <a:solidFill>
                <a:schemeClr val="tx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4024DE17-4217-44E0-9442-5A30A93DEE24}"/>
              </a:ext>
            </a:extLst>
          </p:cNvPr>
          <p:cNvSpPr txBox="1"/>
          <p:nvPr/>
        </p:nvSpPr>
        <p:spPr>
          <a:xfrm>
            <a:off x="704042" y="1694700"/>
            <a:ext cx="10863118" cy="4558940"/>
          </a:xfrm>
          <a:prstGeom prst="rect">
            <a:avLst/>
          </a:prstGeom>
          <a:noFill/>
        </p:spPr>
        <p:txBody>
          <a:bodyPr wrap="square" rtlCol="0">
            <a:spAutoFit/>
          </a:bodyPr>
          <a:lstStyle/>
          <a:p>
            <a:pPr algn="just">
              <a:lnSpc>
                <a:spcPct val="107000"/>
              </a:lnSpc>
              <a:spcAft>
                <a:spcPts val="800"/>
              </a:spcAft>
            </a:pPr>
            <a:r>
              <a:rPr lang="es-ES" sz="2000" dirty="0">
                <a:effectLst/>
                <a:latin typeface="Myrad"/>
                <a:ea typeface="Arial" panose="020B0604020202020204" pitchFamily="34" charset="0"/>
                <a:cs typeface="Times New Roman" panose="02020603050405020304" pitchFamily="18" charset="0"/>
              </a:rPr>
              <a:t>Las I.E.D. podrán determinar a través del Consejo Directivo durante la aprobación del Manual de Contratación, los Criterios Económicos de Ponderación de la Evaluación de las Ofertas Económicas.    </a:t>
            </a:r>
            <a:endParaRPr lang="es-CO" sz="2000" dirty="0">
              <a:effectLst/>
              <a:latin typeface="Myrad"/>
              <a:ea typeface="Calibri" panose="020F0502020204030204" pitchFamily="34" charset="0"/>
              <a:cs typeface="Times New Roman" panose="02020603050405020304" pitchFamily="18" charset="0"/>
            </a:endParaRPr>
          </a:p>
          <a:p>
            <a:pPr algn="just">
              <a:lnSpc>
                <a:spcPct val="107000"/>
              </a:lnSpc>
              <a:spcAft>
                <a:spcPts val="800"/>
              </a:spcAft>
            </a:pPr>
            <a:r>
              <a:rPr lang="es-ES" sz="2000" dirty="0">
                <a:effectLst/>
                <a:latin typeface="Myrad"/>
                <a:ea typeface="Arial" panose="020B0604020202020204" pitchFamily="34" charset="0"/>
                <a:cs typeface="Times New Roman" panose="02020603050405020304" pitchFamily="18" charset="0"/>
              </a:rPr>
              <a:t>A continuación, mencionamos las siguientes opciones y previo análisis realizado por la I.E.D., podrá escoger una de las dos opciones presentadas para su Manual de Contratación.</a:t>
            </a:r>
            <a:endParaRPr lang="es-CO" sz="2000" dirty="0">
              <a:effectLst/>
              <a:latin typeface="Myrad"/>
              <a:ea typeface="Calibri" panose="020F0502020204030204" pitchFamily="34" charset="0"/>
              <a:cs typeface="Times New Roman" panose="02020603050405020304" pitchFamily="18" charset="0"/>
            </a:endParaRPr>
          </a:p>
          <a:p>
            <a:pPr algn="just"/>
            <a:endParaRPr lang="es-ES_tradnl" sz="2000" b="1" dirty="0">
              <a:solidFill>
                <a:schemeClr val="accent2">
                  <a:lumMod val="75000"/>
                </a:schemeClr>
              </a:solidFill>
              <a:effectLst>
                <a:outerShdw blurRad="38100" dist="38100" dir="2700000" algn="tl">
                  <a:srgbClr val="000000">
                    <a:alpha val="43137"/>
                  </a:srgbClr>
                </a:outerShdw>
              </a:effectLst>
              <a:latin typeface="Myrad"/>
            </a:endParaRPr>
          </a:p>
          <a:p>
            <a:pPr algn="just"/>
            <a:r>
              <a:rPr lang="es-ES_tradnl" sz="2000" b="1" dirty="0">
                <a:solidFill>
                  <a:schemeClr val="accent2">
                    <a:lumMod val="75000"/>
                  </a:schemeClr>
                </a:solidFill>
                <a:effectLst>
                  <a:outerShdw blurRad="38100" dist="38100" dir="2700000" algn="tl">
                    <a:srgbClr val="000000">
                      <a:alpha val="43137"/>
                    </a:srgbClr>
                  </a:outerShdw>
                </a:effectLst>
                <a:latin typeface="Myrad"/>
              </a:rPr>
              <a:t>Sorteo Utilizando la TRM</a:t>
            </a:r>
            <a:endParaRPr lang="es-CO" sz="2000" b="1" dirty="0">
              <a:solidFill>
                <a:schemeClr val="accent2">
                  <a:lumMod val="75000"/>
                </a:schemeClr>
              </a:solidFill>
              <a:effectLst>
                <a:outerShdw blurRad="38100" dist="38100" dir="2700000" algn="tl">
                  <a:srgbClr val="000000">
                    <a:alpha val="43137"/>
                  </a:srgbClr>
                </a:outerShdw>
              </a:effectLst>
              <a:latin typeface="Myrad"/>
            </a:endParaRPr>
          </a:p>
          <a:p>
            <a:pPr algn="just"/>
            <a:r>
              <a:rPr lang="es-ES_tradnl" sz="2000" b="0" dirty="0">
                <a:effectLst/>
                <a:latin typeface="Myrad"/>
                <a:ea typeface="Times New Roman" panose="02020603050405020304" pitchFamily="18" charset="0"/>
                <a:cs typeface="Arial" panose="020B0604020202020204" pitchFamily="34" charset="0"/>
              </a:rPr>
              <a:t> </a:t>
            </a:r>
            <a:endParaRPr lang="es-CO" sz="2000" b="1" dirty="0">
              <a:effectLst/>
              <a:latin typeface="Myrad"/>
              <a:ea typeface="Times New Roman" panose="02020603050405020304" pitchFamily="18" charset="0"/>
              <a:cs typeface="Times New Roman" panose="02020603050405020304" pitchFamily="18" charset="0"/>
            </a:endParaRPr>
          </a:p>
          <a:p>
            <a:pPr algn="just">
              <a:lnSpc>
                <a:spcPct val="107000"/>
              </a:lnSpc>
              <a:spcAft>
                <a:spcPts val="800"/>
              </a:spcAft>
            </a:pPr>
            <a:r>
              <a:rPr lang="es-CO" sz="2000" dirty="0">
                <a:effectLst/>
                <a:latin typeface="Myrad"/>
                <a:ea typeface="Times New Roman" panose="02020603050405020304" pitchFamily="18" charset="0"/>
                <a:cs typeface="Times New Roman" panose="02020603050405020304" pitchFamily="18" charset="0"/>
              </a:rPr>
              <a:t>Para determinar el método de ponderación, la I.E.D. tomará los centavos de la Tasa de Cambio Representativa del Mercado (TRM) (certificada por la Superintendencia Financiera de Colombia en su sitio web:</a:t>
            </a:r>
            <a:r>
              <a:rPr lang="es-CO" sz="2000" dirty="0">
                <a:effectLst/>
                <a:latin typeface="Myrad"/>
                <a:ea typeface="Calibri" panose="020F0502020204030204" pitchFamily="34" charset="0"/>
                <a:cs typeface="Times New Roman" panose="02020603050405020304" pitchFamily="18" charset="0"/>
              </a:rPr>
              <a:t> </a:t>
            </a:r>
            <a:r>
              <a:rPr lang="es-CO" sz="2000" u="sng" dirty="0">
                <a:solidFill>
                  <a:srgbClr val="0563C1"/>
                </a:solidFill>
                <a:effectLst/>
                <a:latin typeface="Myrad"/>
                <a:ea typeface="Calibri" panose="020F0502020204030204" pitchFamily="34" charset="0"/>
                <a:cs typeface="Times New Roman" panose="02020603050405020304" pitchFamily="18" charset="0"/>
                <a:hlinkClick r:id="rId2"/>
              </a:rPr>
              <a:t>Superintendencia Financiera de Colombia (superfinanciera.gov.co)</a:t>
            </a:r>
            <a:r>
              <a:rPr lang="es-CO" sz="2000" dirty="0">
                <a:effectLst/>
                <a:latin typeface="Myrad"/>
                <a:ea typeface="Calibri" panose="020F0502020204030204" pitchFamily="34" charset="0"/>
                <a:cs typeface="Times New Roman" panose="02020603050405020304" pitchFamily="18" charset="0"/>
              </a:rPr>
              <a:t> </a:t>
            </a:r>
          </a:p>
          <a:p>
            <a:pPr algn="just"/>
            <a:r>
              <a:rPr lang="es-CO" sz="2000" b="0" dirty="0">
                <a:effectLst/>
                <a:latin typeface="Arial" panose="020B0604020202020204" pitchFamily="34" charset="0"/>
                <a:ea typeface="Times New Roman" panose="02020603050405020304" pitchFamily="18" charset="0"/>
                <a:cs typeface="Arial" panose="020B0604020202020204" pitchFamily="34" charset="0"/>
              </a:rPr>
              <a:t> </a:t>
            </a:r>
            <a:endParaRPr lang="es-CO" sz="20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s-CO" sz="2000" b="0" dirty="0">
                <a:effectLst/>
                <a:latin typeface="Arial" panose="020B0604020202020204" pitchFamily="34" charset="0"/>
                <a:ea typeface="Times New Roman" panose="02020603050405020304" pitchFamily="18" charset="0"/>
                <a:cs typeface="Arial" panose="020B0604020202020204" pitchFamily="34" charset="0"/>
              </a:rPr>
              <a:t> </a:t>
            </a:r>
            <a:endParaRPr lang="es-CO" sz="20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a:extLst>
              <a:ext uri="{FF2B5EF4-FFF2-40B4-BE49-F238E27FC236}">
                <a16:creationId xmlns:a16="http://schemas.microsoft.com/office/drawing/2014/main" id="{DDD45348-6E8A-4762-8433-2CBF19B65589}"/>
              </a:ext>
            </a:extLst>
          </p:cNvPr>
          <p:cNvPicPr>
            <a:picLocks noChangeAspect="1"/>
          </p:cNvPicPr>
          <p:nvPr/>
        </p:nvPicPr>
        <p:blipFill rotWithShape="1">
          <a:blip r:embed="rId3"/>
          <a:srcRect t="75717"/>
          <a:stretch/>
        </p:blipFill>
        <p:spPr>
          <a:xfrm>
            <a:off x="0" y="5266699"/>
            <a:ext cx="12192000" cy="1665337"/>
          </a:xfrm>
          <a:prstGeom prst="rect">
            <a:avLst/>
          </a:prstGeom>
        </p:spPr>
      </p:pic>
    </p:spTree>
    <p:extLst>
      <p:ext uri="{BB962C8B-B14F-4D97-AF65-F5344CB8AC3E}">
        <p14:creationId xmlns:p14="http://schemas.microsoft.com/office/powerpoint/2010/main" val="3180356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585107" y="1363325"/>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CECD8459-EB48-407F-A49F-B1ABF163F935}"/>
              </a:ext>
            </a:extLst>
          </p:cNvPr>
          <p:cNvSpPr>
            <a:spLocks noChangeArrowheads="1"/>
          </p:cNvSpPr>
          <p:nvPr/>
        </p:nvSpPr>
        <p:spPr bwMode="auto">
          <a:xfrm>
            <a:off x="585107" y="2789579"/>
            <a:ext cx="10515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E4F1D680-6CB4-4EA3-BB43-CB78624CEB0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CuadroTexto 8">
            <a:extLst>
              <a:ext uri="{FF2B5EF4-FFF2-40B4-BE49-F238E27FC236}">
                <a16:creationId xmlns:a16="http://schemas.microsoft.com/office/drawing/2014/main" id="{19655836-0ACB-4BB5-91E4-7C658889B305}"/>
              </a:ext>
            </a:extLst>
          </p:cNvPr>
          <p:cNvSpPr txBox="1"/>
          <p:nvPr/>
        </p:nvSpPr>
        <p:spPr>
          <a:xfrm>
            <a:off x="585107" y="1522869"/>
            <a:ext cx="10860133" cy="2462597"/>
          </a:xfrm>
          <a:prstGeom prst="rect">
            <a:avLst/>
          </a:prstGeom>
          <a:noFill/>
        </p:spPr>
        <p:txBody>
          <a:bodyPr wrap="square">
            <a:spAutoFit/>
          </a:bodyPr>
          <a:lstStyle/>
          <a:p>
            <a:pPr>
              <a:lnSpc>
                <a:spcPct val="107000"/>
              </a:lnSpc>
              <a:spcAft>
                <a:spcPts val="800"/>
              </a:spcAft>
            </a:pPr>
            <a:r>
              <a:rPr lang="es-CO" sz="2400" b="1" dirty="0">
                <a:effectLst/>
                <a:latin typeface="Myrad"/>
                <a:ea typeface="Calibri" panose="020F0502020204030204" pitchFamily="34" charset="0"/>
                <a:cs typeface="Times New Roman" panose="02020603050405020304" pitchFamily="18" charset="0"/>
              </a:rPr>
              <a:t>EJEMPLO PARA APLICAR LA TASA DE CAMBIO REPRESENTATIVA DEL MERCADO (TRM): </a:t>
            </a:r>
            <a:r>
              <a:rPr lang="es-CO" sz="2400" dirty="0">
                <a:effectLst/>
                <a:latin typeface="Myrad"/>
                <a:ea typeface="Calibri" panose="020F0502020204030204" pitchFamily="34" charset="0"/>
                <a:cs typeface="Times New Roman" panose="02020603050405020304" pitchFamily="18" charset="0"/>
              </a:rPr>
              <a:t> </a:t>
            </a:r>
          </a:p>
          <a:p>
            <a:r>
              <a:rPr lang="es-CO" sz="2400" dirty="0">
                <a:effectLst/>
                <a:latin typeface="Myrad"/>
                <a:ea typeface="Calibri" panose="020F0502020204030204" pitchFamily="34" charset="0"/>
              </a:rPr>
              <a:t>Consultada el link arriba relacionado de la Superintendencia Financiera de Colombia, la TRM del 16 de junio de 2023, es de $</a:t>
            </a:r>
            <a:r>
              <a:rPr lang="es-CO" sz="2400" dirty="0">
                <a:latin typeface="Myrad"/>
                <a:ea typeface="Calibri" panose="020F0502020204030204" pitchFamily="34" charset="0"/>
              </a:rPr>
              <a:t>4.164,66,</a:t>
            </a:r>
            <a:r>
              <a:rPr lang="es-CO" sz="2400" dirty="0">
                <a:effectLst/>
                <a:latin typeface="Myrad"/>
                <a:ea typeface="Calibri" panose="020F0502020204030204" pitchFamily="34" charset="0"/>
              </a:rPr>
              <a:t> las cifras a tener en cuenta para determinar la fórmula a aplicar serán los dos decimales, es decir 66, lo que indica que se deberá aplicar la fórmula del “</a:t>
            </a:r>
            <a:r>
              <a:rPr lang="es-CO" sz="2400" dirty="0">
                <a:solidFill>
                  <a:srgbClr val="000000"/>
                </a:solidFill>
                <a:effectLst/>
                <a:latin typeface="Myrad"/>
                <a:ea typeface="Times New Roman" panose="02020603050405020304" pitchFamily="18" charset="0"/>
              </a:rPr>
              <a:t>Menor valor ofertado</a:t>
            </a:r>
            <a:r>
              <a:rPr lang="es-CO" sz="2400" dirty="0">
                <a:effectLst/>
                <a:latin typeface="Myrad"/>
                <a:ea typeface="Calibri" panose="020F0502020204030204" pitchFamily="34" charset="0"/>
              </a:rPr>
              <a:t>:</a:t>
            </a:r>
            <a:endParaRPr lang="es-CO" sz="2400" dirty="0">
              <a:latin typeface="Myrad"/>
            </a:endParaRPr>
          </a:p>
        </p:txBody>
      </p:sp>
      <p:graphicFrame>
        <p:nvGraphicFramePr>
          <p:cNvPr id="11" name="Tabla 10">
            <a:extLst>
              <a:ext uri="{FF2B5EF4-FFF2-40B4-BE49-F238E27FC236}">
                <a16:creationId xmlns:a16="http://schemas.microsoft.com/office/drawing/2014/main" id="{8E051981-8A88-417C-BCC0-D64354C7C485}"/>
              </a:ext>
            </a:extLst>
          </p:cNvPr>
          <p:cNvGraphicFramePr>
            <a:graphicFrameLocks noGrp="1"/>
          </p:cNvGraphicFramePr>
          <p:nvPr>
            <p:extLst>
              <p:ext uri="{D42A27DB-BD31-4B8C-83A1-F6EECF244321}">
                <p14:modId xmlns:p14="http://schemas.microsoft.com/office/powerpoint/2010/main" val="441277114"/>
              </p:ext>
            </p:extLst>
          </p:nvPr>
        </p:nvGraphicFramePr>
        <p:xfrm>
          <a:off x="838200" y="4431189"/>
          <a:ext cx="10262507" cy="872618"/>
        </p:xfrm>
        <a:graphic>
          <a:graphicData uri="http://schemas.openxmlformats.org/drawingml/2006/table">
            <a:tbl>
              <a:tblPr firstRow="1" firstCol="1" bandRow="1">
                <a:tableStyleId>{5C22544A-7EE6-4342-B048-85BDC9FD1C3A}</a:tableStyleId>
              </a:tblPr>
              <a:tblGrid>
                <a:gridCol w="3444240">
                  <a:extLst>
                    <a:ext uri="{9D8B030D-6E8A-4147-A177-3AD203B41FA5}">
                      <a16:colId xmlns:a16="http://schemas.microsoft.com/office/drawing/2014/main" val="786459926"/>
                    </a:ext>
                  </a:extLst>
                </a:gridCol>
                <a:gridCol w="1767840">
                  <a:extLst>
                    <a:ext uri="{9D8B030D-6E8A-4147-A177-3AD203B41FA5}">
                      <a16:colId xmlns:a16="http://schemas.microsoft.com/office/drawing/2014/main" val="719448087"/>
                    </a:ext>
                  </a:extLst>
                </a:gridCol>
                <a:gridCol w="2128635">
                  <a:extLst>
                    <a:ext uri="{9D8B030D-6E8A-4147-A177-3AD203B41FA5}">
                      <a16:colId xmlns:a16="http://schemas.microsoft.com/office/drawing/2014/main" val="313943844"/>
                    </a:ext>
                  </a:extLst>
                </a:gridCol>
                <a:gridCol w="2921792">
                  <a:extLst>
                    <a:ext uri="{9D8B030D-6E8A-4147-A177-3AD203B41FA5}">
                      <a16:colId xmlns:a16="http://schemas.microsoft.com/office/drawing/2014/main" val="3026612859"/>
                    </a:ext>
                  </a:extLst>
                </a:gridCol>
              </a:tblGrid>
              <a:tr h="326028">
                <a:tc>
                  <a:txBody>
                    <a:bodyPr/>
                    <a:lstStyle/>
                    <a:p>
                      <a:pPr algn="ctr">
                        <a:lnSpc>
                          <a:spcPct val="107000"/>
                        </a:lnSpc>
                        <a:spcAft>
                          <a:spcPts val="800"/>
                        </a:spcAft>
                      </a:pPr>
                      <a:r>
                        <a:rPr lang="es-ES" sz="2800" dirty="0" err="1">
                          <a:effectLst/>
                          <a:latin typeface="Myrad"/>
                          <a:ea typeface="Calibri" panose="020F0502020204030204" pitchFamily="34" charset="0"/>
                          <a:cs typeface="Times New Roman" panose="02020603050405020304" pitchFamily="18" charset="0"/>
                        </a:rPr>
                        <a:t>TCRM:Indicador</a:t>
                      </a:r>
                      <a:r>
                        <a:rPr lang="es-ES" sz="2800" dirty="0">
                          <a:effectLst/>
                          <a:latin typeface="Myrad"/>
                          <a:ea typeface="Calibri" panose="020F0502020204030204" pitchFamily="34" charset="0"/>
                          <a:cs typeface="Times New Roman" panose="02020603050405020304" pitchFamily="18" charset="0"/>
                        </a:rPr>
                        <a:t> diario</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rgbClr val="FF9933"/>
                    </a:solidFill>
                  </a:tcPr>
                </a:tc>
                <a:tc>
                  <a:txBody>
                    <a:bodyPr/>
                    <a:lstStyle/>
                    <a:p>
                      <a:pPr algn="ctr">
                        <a:lnSpc>
                          <a:spcPct val="107000"/>
                        </a:lnSpc>
                        <a:spcAft>
                          <a:spcPts val="800"/>
                        </a:spcAft>
                      </a:pPr>
                      <a:r>
                        <a:rPr lang="es-ES" sz="2800" dirty="0">
                          <a:effectLst/>
                          <a:latin typeface="Myrad"/>
                          <a:ea typeface="Calibri" panose="020F0502020204030204" pitchFamily="34" charset="0"/>
                          <a:cs typeface="Times New Roman" panose="02020603050405020304" pitchFamily="18" charset="0"/>
                        </a:rPr>
                        <a:t>Unidad</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rgbClr val="FF9933"/>
                    </a:solidFill>
                  </a:tcPr>
                </a:tc>
                <a:tc>
                  <a:txBody>
                    <a:bodyPr/>
                    <a:lstStyle/>
                    <a:p>
                      <a:pPr algn="ctr">
                        <a:lnSpc>
                          <a:spcPct val="107000"/>
                        </a:lnSpc>
                        <a:spcAft>
                          <a:spcPts val="800"/>
                        </a:spcAft>
                      </a:pPr>
                      <a:r>
                        <a:rPr lang="es-ES" sz="2800" dirty="0">
                          <a:effectLst/>
                          <a:latin typeface="Myrad"/>
                          <a:ea typeface="Calibri" panose="020F0502020204030204" pitchFamily="34" charset="0"/>
                          <a:cs typeface="Times New Roman" panose="02020603050405020304" pitchFamily="18" charset="0"/>
                        </a:rPr>
                        <a:t>Valor</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rgbClr val="FF9933"/>
                    </a:solidFill>
                  </a:tcPr>
                </a:tc>
                <a:tc>
                  <a:txBody>
                    <a:bodyPr/>
                    <a:lstStyle/>
                    <a:p>
                      <a:pPr algn="ctr">
                        <a:lnSpc>
                          <a:spcPct val="107000"/>
                        </a:lnSpc>
                        <a:spcAft>
                          <a:spcPts val="800"/>
                        </a:spcAft>
                      </a:pPr>
                      <a:r>
                        <a:rPr lang="es-ES" sz="2800" dirty="0">
                          <a:effectLst/>
                          <a:latin typeface="Myrad"/>
                          <a:ea typeface="Calibri" panose="020F0502020204030204" pitchFamily="34" charset="0"/>
                          <a:cs typeface="Times New Roman" panose="02020603050405020304" pitchFamily="18" charset="0"/>
                        </a:rPr>
                        <a:t>Vigencia</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rgbClr val="FF9933"/>
                    </a:solidFill>
                  </a:tcPr>
                </a:tc>
                <a:extLst>
                  <a:ext uri="{0D108BD9-81ED-4DB2-BD59-A6C34878D82A}">
                    <a16:rowId xmlns:a16="http://schemas.microsoft.com/office/drawing/2014/main" val="2645705595"/>
                  </a:ext>
                </a:extLst>
              </a:tr>
              <a:tr h="326028">
                <a:tc>
                  <a:txBody>
                    <a:bodyPr/>
                    <a:lstStyle/>
                    <a:p>
                      <a:pPr algn="ctr">
                        <a:lnSpc>
                          <a:spcPct val="107000"/>
                        </a:lnSpc>
                        <a:spcAft>
                          <a:spcPts val="800"/>
                        </a:spcAft>
                      </a:pPr>
                      <a:r>
                        <a:rPr lang="es-ES" sz="2800" dirty="0">
                          <a:solidFill>
                            <a:schemeClr val="tx1"/>
                          </a:solidFill>
                          <a:effectLst/>
                          <a:latin typeface="Myrad"/>
                          <a:ea typeface="Calibri" panose="020F0502020204030204" pitchFamily="34" charset="0"/>
                          <a:cs typeface="Times New Roman" panose="02020603050405020304" pitchFamily="18" charset="0"/>
                        </a:rPr>
                        <a:t>TRM</a:t>
                      </a:r>
                      <a:endParaRPr lang="es-CO" sz="2800" dirty="0">
                        <a:solidFill>
                          <a:schemeClr val="tx1"/>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07000"/>
                        </a:lnSpc>
                        <a:spcAft>
                          <a:spcPts val="800"/>
                        </a:spcAft>
                      </a:pPr>
                      <a:r>
                        <a:rPr lang="es-ES" sz="2800" dirty="0">
                          <a:effectLst/>
                          <a:latin typeface="Myrad"/>
                          <a:ea typeface="Calibri" panose="020F0502020204030204" pitchFamily="34" charset="0"/>
                          <a:cs typeface="Times New Roman" panose="02020603050405020304" pitchFamily="18" charset="0"/>
                        </a:rPr>
                        <a:t>COP</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07000"/>
                        </a:lnSpc>
                        <a:spcAft>
                          <a:spcPts val="800"/>
                        </a:spcAft>
                      </a:pPr>
                      <a:r>
                        <a:rPr lang="es-CO" sz="2800" dirty="0">
                          <a:latin typeface="Myrad"/>
                          <a:ea typeface="Calibri" panose="020F0502020204030204" pitchFamily="34" charset="0"/>
                        </a:rPr>
                        <a:t>4.164,66</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07000"/>
                        </a:lnSpc>
                        <a:spcAft>
                          <a:spcPts val="800"/>
                        </a:spcAft>
                      </a:pPr>
                      <a:r>
                        <a:rPr lang="es-ES" sz="2800" dirty="0">
                          <a:effectLst/>
                          <a:latin typeface="Myrad"/>
                          <a:ea typeface="Calibri" panose="020F0502020204030204" pitchFamily="34" charset="0"/>
                          <a:cs typeface="Times New Roman" panose="02020603050405020304" pitchFamily="18" charset="0"/>
                        </a:rPr>
                        <a:t>16-junio-2023</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339613052"/>
                  </a:ext>
                </a:extLst>
              </a:tr>
            </a:tbl>
          </a:graphicData>
        </a:graphic>
      </p:graphicFrame>
      <p:sp>
        <p:nvSpPr>
          <p:cNvPr id="12" name="CuadroTexto 11">
            <a:extLst>
              <a:ext uri="{FF2B5EF4-FFF2-40B4-BE49-F238E27FC236}">
                <a16:creationId xmlns:a16="http://schemas.microsoft.com/office/drawing/2014/main" id="{E192D3AD-AAC4-486A-AC70-2F82689C0D9C}"/>
              </a:ext>
            </a:extLst>
          </p:cNvPr>
          <p:cNvSpPr txBox="1"/>
          <p:nvPr/>
        </p:nvSpPr>
        <p:spPr>
          <a:xfrm>
            <a:off x="585107" y="457200"/>
            <a:ext cx="12191999" cy="1477328"/>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pPr algn="l"/>
            <a:r>
              <a:rPr lang="es-CO" dirty="0">
                <a:solidFill>
                  <a:srgbClr val="FF0000"/>
                </a:solidFill>
                <a:effectLst/>
              </a:rPr>
              <a:t>4.1 PROCEDIMIENTO PARA LA PONDERACIÓN DE LAS PROPUESTAS ECONÓMICAS </a:t>
            </a:r>
          </a:p>
          <a:p>
            <a:endParaRPr lang="es-CO" dirty="0"/>
          </a:p>
        </p:txBody>
      </p:sp>
      <p:pic>
        <p:nvPicPr>
          <p:cNvPr id="13" name="Imagen 12">
            <a:extLst>
              <a:ext uri="{FF2B5EF4-FFF2-40B4-BE49-F238E27FC236}">
                <a16:creationId xmlns:a16="http://schemas.microsoft.com/office/drawing/2014/main" id="{8162B9EC-66A2-4172-AF66-1F0AD71A088E}"/>
              </a:ext>
            </a:extLst>
          </p:cNvPr>
          <p:cNvPicPr>
            <a:picLocks noChangeAspect="1"/>
          </p:cNvPicPr>
          <p:nvPr/>
        </p:nvPicPr>
        <p:blipFill rotWithShape="1">
          <a:blip r:embed="rId2"/>
          <a:srcRect t="75717"/>
          <a:stretch/>
        </p:blipFill>
        <p:spPr>
          <a:xfrm>
            <a:off x="0" y="5266699"/>
            <a:ext cx="12192000" cy="1665337"/>
          </a:xfrm>
          <a:prstGeom prst="rect">
            <a:avLst/>
          </a:prstGeom>
        </p:spPr>
      </p:pic>
    </p:spTree>
    <p:extLst>
      <p:ext uri="{BB962C8B-B14F-4D97-AF65-F5344CB8AC3E}">
        <p14:creationId xmlns:p14="http://schemas.microsoft.com/office/powerpoint/2010/main" val="70989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04042" y="1196519"/>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C7D9667C-A7B4-47B1-A2E6-0339AEB30E28}"/>
              </a:ext>
            </a:extLst>
          </p:cNvPr>
          <p:cNvSpPr txBox="1"/>
          <p:nvPr/>
        </p:nvSpPr>
        <p:spPr>
          <a:xfrm>
            <a:off x="626654" y="257214"/>
            <a:ext cx="12191999" cy="1015663"/>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pPr algn="l"/>
            <a:r>
              <a:rPr lang="es-CO">
                <a:solidFill>
                  <a:srgbClr val="FF0000"/>
                </a:solidFill>
                <a:effectLst/>
              </a:rPr>
              <a:t>4.1 PROCEDIMIENTO PARA LA PONDERACIÓN DE LAS PROPUESTAS ECONÓMICAS </a:t>
            </a:r>
            <a:endParaRPr lang="es-CO" dirty="0">
              <a:solidFill>
                <a:srgbClr val="FF0000"/>
              </a:solidFill>
              <a:effectLst/>
            </a:endParaRPr>
          </a:p>
        </p:txBody>
      </p:sp>
      <p:sp>
        <p:nvSpPr>
          <p:cNvPr id="10" name="Rectangle 9">
            <a:extLst>
              <a:ext uri="{FF2B5EF4-FFF2-40B4-BE49-F238E27FC236}">
                <a16:creationId xmlns:a16="http://schemas.microsoft.com/office/drawing/2014/main" id="{98455B81-976A-4534-958E-9191F569E61B}"/>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es-ES_tradnl" altLang="es-CO"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s-ES_tradnl" altLang="es-CO"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AEB63997-D0D1-4DEC-BCBD-38338C719872}"/>
              </a:ext>
            </a:extLst>
          </p:cNvPr>
          <p:cNvSpPr>
            <a:spLocks noChangeArrowheads="1"/>
          </p:cNvSpPr>
          <p:nvPr/>
        </p:nvSpPr>
        <p:spPr bwMode="auto">
          <a:xfrm>
            <a:off x="704042" y="1438236"/>
            <a:ext cx="10515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400" b="0" i="0" u="none" strike="noStrike" cap="none" normalizeH="0" baseline="0" dirty="0">
                <a:ln>
                  <a:noFill/>
                </a:ln>
                <a:solidFill>
                  <a:srgbClr val="000000"/>
                </a:solidFill>
                <a:effectLst/>
                <a:latin typeface="Myrad"/>
                <a:ea typeface="Calibri" panose="020F0502020204030204" pitchFamily="34" charset="0"/>
                <a:cs typeface="Arial" panose="020B0604020202020204" pitchFamily="34" charset="0"/>
              </a:rPr>
              <a:t>En caso de presentar oferta un único proponente a éste se le otorgará el primer puesto en el orden de elegibilidad, siempre que se encuentre habilitado en el proceso de selección.</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400" b="0" i="0" u="none" strike="noStrike" cap="none" normalizeH="0" baseline="0" dirty="0">
                <a:ln>
                  <a:noFill/>
                </a:ln>
                <a:solidFill>
                  <a:srgbClr val="000000"/>
                </a:solidFill>
                <a:effectLst/>
                <a:latin typeface="Myrad"/>
                <a:ea typeface="Calibri" panose="020F0502020204030204" pitchFamily="34" charset="0"/>
                <a:cs typeface="Arial" panose="020B0604020202020204" pitchFamily="34" charset="0"/>
              </a:rPr>
              <a:t>Se seleccionará la alternativa para la evaluación y asignación de puntaje. La fórmula será escogida de acuerdo con los rangos establecidos en siguiente tabla</a:t>
            </a:r>
            <a:r>
              <a:rPr kumimoji="0" lang="es-CO" altLang="es-CO" sz="2400" b="0" i="0" u="none" strike="noStrike" cap="none" normalizeH="0" baseline="0" dirty="0">
                <a:ln>
                  <a:noFill/>
                </a:ln>
                <a:solidFill>
                  <a:schemeClr val="tx1"/>
                </a:solidFill>
                <a:effectLst/>
                <a:latin typeface="Myrad"/>
                <a:ea typeface="Times New Roman" panose="02020603050405020304" pitchFamily="18" charset="0"/>
                <a:cs typeface="Arial" panose="020B0604020202020204" pitchFamily="34" charset="0"/>
              </a:rPr>
              <a:t>:</a:t>
            </a:r>
            <a:endParaRPr kumimoji="0" lang="es-CO" altLang="es-CO" sz="3200" b="0" i="0" u="none" strike="noStrike" cap="none" normalizeH="0" baseline="0" dirty="0">
              <a:ln>
                <a:noFill/>
              </a:ln>
              <a:solidFill>
                <a:schemeClr val="tx1"/>
              </a:solidFill>
              <a:effectLst/>
              <a:latin typeface="Myra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4000" b="0" i="0" u="none" strike="noStrike" cap="none" normalizeH="0" baseline="0" dirty="0">
              <a:ln>
                <a:noFill/>
              </a:ln>
              <a:solidFill>
                <a:schemeClr val="tx1"/>
              </a:solidFill>
              <a:effectLst/>
              <a:latin typeface="Myrad"/>
            </a:endParaRPr>
          </a:p>
        </p:txBody>
      </p:sp>
      <p:pic>
        <p:nvPicPr>
          <p:cNvPr id="11" name="Imagen 10">
            <a:extLst>
              <a:ext uri="{FF2B5EF4-FFF2-40B4-BE49-F238E27FC236}">
                <a16:creationId xmlns:a16="http://schemas.microsoft.com/office/drawing/2014/main" id="{E7B49529-7DD5-47CA-8E40-74BDAF2C24C8}"/>
              </a:ext>
            </a:extLst>
          </p:cNvPr>
          <p:cNvPicPr>
            <a:picLocks noChangeAspect="1"/>
          </p:cNvPicPr>
          <p:nvPr/>
        </p:nvPicPr>
        <p:blipFill rotWithShape="1">
          <a:blip r:embed="rId2"/>
          <a:srcRect t="75717"/>
          <a:stretch/>
        </p:blipFill>
        <p:spPr>
          <a:xfrm>
            <a:off x="0" y="5266699"/>
            <a:ext cx="12192000" cy="1665337"/>
          </a:xfrm>
          <a:prstGeom prst="rect">
            <a:avLst/>
          </a:prstGeom>
        </p:spPr>
      </p:pic>
      <p:graphicFrame>
        <p:nvGraphicFramePr>
          <p:cNvPr id="9" name="Tabla 8">
            <a:extLst>
              <a:ext uri="{FF2B5EF4-FFF2-40B4-BE49-F238E27FC236}">
                <a16:creationId xmlns:a16="http://schemas.microsoft.com/office/drawing/2014/main" id="{0EDEC80F-8113-4BCD-AA51-BBA1C1CFBF63}"/>
              </a:ext>
            </a:extLst>
          </p:cNvPr>
          <p:cNvGraphicFramePr>
            <a:graphicFrameLocks noGrp="1"/>
          </p:cNvGraphicFramePr>
          <p:nvPr>
            <p:extLst>
              <p:ext uri="{D42A27DB-BD31-4B8C-83A1-F6EECF244321}">
                <p14:modId xmlns:p14="http://schemas.microsoft.com/office/powerpoint/2010/main" val="2737678408"/>
              </p:ext>
            </p:extLst>
          </p:nvPr>
        </p:nvGraphicFramePr>
        <p:xfrm>
          <a:off x="1280160" y="3623468"/>
          <a:ext cx="9631680" cy="2222057"/>
        </p:xfrm>
        <a:graphic>
          <a:graphicData uri="http://schemas.openxmlformats.org/drawingml/2006/table">
            <a:tbl>
              <a:tblPr firstRow="1" firstCol="1" bandRow="1">
                <a:tableStyleId>{5C22544A-7EE6-4342-B048-85BDC9FD1C3A}</a:tableStyleId>
              </a:tblPr>
              <a:tblGrid>
                <a:gridCol w="3263213">
                  <a:extLst>
                    <a:ext uri="{9D8B030D-6E8A-4147-A177-3AD203B41FA5}">
                      <a16:colId xmlns:a16="http://schemas.microsoft.com/office/drawing/2014/main" val="786459926"/>
                    </a:ext>
                  </a:extLst>
                </a:gridCol>
                <a:gridCol w="6368467">
                  <a:extLst>
                    <a:ext uri="{9D8B030D-6E8A-4147-A177-3AD203B41FA5}">
                      <a16:colId xmlns:a16="http://schemas.microsoft.com/office/drawing/2014/main" val="719448087"/>
                    </a:ext>
                  </a:extLst>
                </a:gridCol>
              </a:tblGrid>
              <a:tr h="452122">
                <a:tc>
                  <a:txBody>
                    <a:bodyPr/>
                    <a:lstStyle/>
                    <a:p>
                      <a:pPr algn="ctr">
                        <a:lnSpc>
                          <a:spcPct val="107000"/>
                        </a:lnSpc>
                        <a:spcAft>
                          <a:spcPts val="800"/>
                        </a:spcAft>
                      </a:pPr>
                      <a:r>
                        <a:rPr lang="es-CO" sz="2800" dirty="0">
                          <a:effectLst/>
                          <a:latin typeface="Myrad"/>
                        </a:rPr>
                        <a:t>Si los últimos dígitos de la TRM son:</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rgbClr val="FF9933"/>
                    </a:solidFill>
                  </a:tcPr>
                </a:tc>
                <a:tc>
                  <a:txBody>
                    <a:bodyPr/>
                    <a:lstStyle/>
                    <a:p>
                      <a:pPr algn="ctr">
                        <a:lnSpc>
                          <a:spcPct val="107000"/>
                        </a:lnSpc>
                        <a:spcAft>
                          <a:spcPts val="800"/>
                        </a:spcAft>
                      </a:pPr>
                      <a:r>
                        <a:rPr lang="es-CO" sz="2800" dirty="0">
                          <a:effectLst/>
                          <a:latin typeface="Myrad"/>
                        </a:rPr>
                        <a:t>La Fórmula para aplicar será:</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rgbClr val="FF9933"/>
                    </a:solidFill>
                  </a:tcPr>
                </a:tc>
                <a:extLst>
                  <a:ext uri="{0D108BD9-81ED-4DB2-BD59-A6C34878D82A}">
                    <a16:rowId xmlns:a16="http://schemas.microsoft.com/office/drawing/2014/main" val="2645705595"/>
                  </a:ext>
                </a:extLst>
              </a:tr>
              <a:tr h="518678">
                <a:tc>
                  <a:txBody>
                    <a:bodyPr/>
                    <a:lstStyle/>
                    <a:p>
                      <a:pPr algn="ctr">
                        <a:lnSpc>
                          <a:spcPct val="107000"/>
                        </a:lnSpc>
                        <a:spcAft>
                          <a:spcPts val="800"/>
                        </a:spcAft>
                      </a:pPr>
                      <a:r>
                        <a:rPr lang="es-CO" sz="2800">
                          <a:solidFill>
                            <a:schemeClr val="tx1"/>
                          </a:solidFill>
                          <a:effectLst/>
                          <a:latin typeface="Myrad"/>
                        </a:rPr>
                        <a:t>De 00 a 49</a:t>
                      </a:r>
                      <a:endParaRPr lang="es-CO" sz="2800">
                        <a:solidFill>
                          <a:schemeClr val="tx1"/>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07000"/>
                        </a:lnSpc>
                        <a:spcAft>
                          <a:spcPts val="800"/>
                        </a:spcAft>
                      </a:pPr>
                      <a:r>
                        <a:rPr lang="es-CO" sz="2800" dirty="0">
                          <a:effectLst/>
                          <a:latin typeface="Myrad"/>
                        </a:rPr>
                        <a:t>Media aritmética incluido una vez el valor del presupuesto oficial</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339613052"/>
                  </a:ext>
                </a:extLst>
              </a:tr>
              <a:tr h="343490">
                <a:tc>
                  <a:txBody>
                    <a:bodyPr/>
                    <a:lstStyle/>
                    <a:p>
                      <a:pPr algn="ctr">
                        <a:lnSpc>
                          <a:spcPct val="107000"/>
                        </a:lnSpc>
                        <a:spcAft>
                          <a:spcPts val="800"/>
                        </a:spcAft>
                      </a:pPr>
                      <a:r>
                        <a:rPr lang="es-CO" sz="2800" dirty="0">
                          <a:solidFill>
                            <a:schemeClr val="tx1"/>
                          </a:solidFill>
                          <a:effectLst/>
                          <a:latin typeface="Myrad"/>
                        </a:rPr>
                        <a:t>De 50 a 99</a:t>
                      </a:r>
                      <a:endParaRPr lang="es-CO" sz="2800" dirty="0">
                        <a:solidFill>
                          <a:schemeClr val="tx1"/>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07000"/>
                        </a:lnSpc>
                        <a:spcAft>
                          <a:spcPts val="800"/>
                        </a:spcAft>
                      </a:pPr>
                      <a:r>
                        <a:rPr lang="es-CO" sz="2800" dirty="0">
                          <a:effectLst/>
                          <a:latin typeface="Myrad"/>
                        </a:rPr>
                        <a:t>Menor valor ofertado</a:t>
                      </a:r>
                      <a:endParaRPr lang="es-CO" sz="2800" dirty="0">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935588383"/>
                  </a:ext>
                </a:extLst>
              </a:tr>
            </a:tbl>
          </a:graphicData>
        </a:graphic>
      </p:graphicFrame>
    </p:spTree>
    <p:extLst>
      <p:ext uri="{BB962C8B-B14F-4D97-AF65-F5344CB8AC3E}">
        <p14:creationId xmlns:p14="http://schemas.microsoft.com/office/powerpoint/2010/main" val="34894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6B5BCD-F50A-4A48-B389-6C9A78271231}"/>
              </a:ext>
            </a:extLst>
          </p:cNvPr>
          <p:cNvPicPr>
            <a:picLocks noChangeAspect="1"/>
          </p:cNvPicPr>
          <p:nvPr/>
        </p:nvPicPr>
        <p:blipFill rotWithShape="1">
          <a:blip r:embed="rId2"/>
          <a:srcRect t="75717"/>
          <a:stretch/>
        </p:blipFill>
        <p:spPr>
          <a:xfrm>
            <a:off x="0" y="5266699"/>
            <a:ext cx="12192000" cy="1665337"/>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DB63A397-4C9F-FE4E-97CE-FC74897A4BCF}"/>
                  </a:ext>
                </a:extLst>
              </p:cNvPr>
              <p:cNvSpPr txBox="1"/>
              <p:nvPr/>
            </p:nvSpPr>
            <p:spPr>
              <a:xfrm>
                <a:off x="566969" y="940936"/>
                <a:ext cx="10553313" cy="5274842"/>
              </a:xfrm>
              <a:prstGeom prst="rect">
                <a:avLst/>
              </a:prstGeom>
              <a:noFill/>
            </p:spPr>
            <p:txBody>
              <a:bodyPr wrap="square" rtlCol="0">
                <a:spAutoFit/>
              </a:bodyPr>
              <a:lstStyle/>
              <a:p>
                <a:pPr algn="just">
                  <a:lnSpc>
                    <a:spcPct val="107000"/>
                  </a:lnSpc>
                  <a:spcAft>
                    <a:spcPts val="800"/>
                  </a:spcAft>
                </a:pPr>
                <a:endParaRPr lang="es-CO" sz="1900" dirty="0">
                  <a:latin typeface="Myrad"/>
                </a:endParaRPr>
              </a:p>
              <a:p>
                <a:pPr algn="just">
                  <a:lnSpc>
                    <a:spcPct val="107000"/>
                  </a:lnSpc>
                  <a:spcAft>
                    <a:spcPts val="800"/>
                  </a:spcAft>
                </a:pPr>
                <a:r>
                  <a:rPr lang="es-CO" sz="2400" dirty="0">
                    <a:latin typeface="Myrad"/>
                  </a:rPr>
                  <a:t>La propuesta económica que presente el menor valor ofertado, se le asignará el máximo puntaje, a las demás propuestas objeto de ponderación, se asignará el puntaje aplicando la siguiente fórmula:  </a:t>
                </a:r>
              </a:p>
              <a:p>
                <a:pPr algn="just">
                  <a:lnSpc>
                    <a:spcPct val="107000"/>
                  </a:lnSpc>
                  <a:spcAft>
                    <a:spcPts val="800"/>
                  </a:spcAft>
                </a:pPr>
                <a:endParaRPr lang="es-CO" sz="2400" dirty="0">
                  <a:latin typeface="Myrad"/>
                </a:endParaRPr>
              </a:p>
              <a:p>
                <a:pPr algn="just"/>
                <a14:m>
                  <m:oMathPara xmlns:m="http://schemas.openxmlformats.org/officeDocument/2006/math">
                    <m:oMathParaPr>
                      <m:jc m:val="centerGroup"/>
                    </m:oMathParaPr>
                    <m:oMath xmlns:m="http://schemas.openxmlformats.org/officeDocument/2006/math">
                      <m:r>
                        <a:rPr lang="es-ES" sz="2400" b="1" i="1" smtClean="0">
                          <a:effectLst/>
                          <a:latin typeface="Cambria Math" panose="02040503050406030204" pitchFamily="18" charset="0"/>
                          <a:ea typeface="Times New Roman" panose="02020603050405020304" pitchFamily="18" charset="0"/>
                          <a:cs typeface="Arial" panose="020B0604020202020204" pitchFamily="34" charset="0"/>
                        </a:rPr>
                        <m:t>𝐏𝐄𝐢</m:t>
                      </m:r>
                      <m:r>
                        <a:rPr lang="es-ES" sz="2400" b="1">
                          <a:effectLst/>
                          <a:latin typeface="Cambria Math" panose="02040503050406030204" pitchFamily="18" charset="0"/>
                          <a:ea typeface="Times New Roman" panose="02020603050405020304" pitchFamily="18" charset="0"/>
                          <a:cs typeface="Arial" panose="020B0604020202020204" pitchFamily="34" charset="0"/>
                        </a:rPr>
                        <m:t>=</m:t>
                      </m:r>
                      <m:f>
                        <m:fPr>
                          <m:ctrlPr>
                            <a:rPr lang="es-CO" sz="2400" b="0" i="1">
                              <a:effectLst/>
                              <a:latin typeface="Cambria Math" panose="02040503050406030204" pitchFamily="18" charset="0"/>
                              <a:ea typeface="Times New Roman" panose="02020603050405020304" pitchFamily="18" charset="0"/>
                              <a:cs typeface="Arial" panose="020B0604020202020204" pitchFamily="34" charset="0"/>
                            </a:rPr>
                          </m:ctrlPr>
                        </m:fPr>
                        <m:num>
                          <m:r>
                            <a:rPr lang="es-ES" sz="2400" b="1" i="1">
                              <a:effectLst/>
                              <a:latin typeface="Cambria Math" panose="02040503050406030204" pitchFamily="18" charset="0"/>
                              <a:ea typeface="Times New Roman" panose="02020603050405020304" pitchFamily="18" charset="0"/>
                              <a:cs typeface="Arial" panose="020B0604020202020204" pitchFamily="34" charset="0"/>
                            </a:rPr>
                            <m:t>𝐏𝐮𝐧𝐭𝐚𝐣𝐞</m:t>
                          </m:r>
                          <m:r>
                            <a:rPr lang="es-ES" sz="2400" b="1">
                              <a:effectLst/>
                              <a:latin typeface="Cambria Math" panose="02040503050406030204" pitchFamily="18" charset="0"/>
                              <a:ea typeface="Times New Roman" panose="02020603050405020304" pitchFamily="18" charset="0"/>
                              <a:cs typeface="Arial" panose="020B0604020202020204" pitchFamily="34" charset="0"/>
                            </a:rPr>
                            <m:t> </m:t>
                          </m:r>
                          <m:r>
                            <a:rPr lang="es-ES" sz="2400" b="1" i="1">
                              <a:effectLst/>
                              <a:latin typeface="Cambria Math" panose="02040503050406030204" pitchFamily="18" charset="0"/>
                              <a:ea typeface="Times New Roman" panose="02020603050405020304" pitchFamily="18" charset="0"/>
                              <a:cs typeface="Arial" panose="020B0604020202020204" pitchFamily="34" charset="0"/>
                            </a:rPr>
                            <m:t>𝐦</m:t>
                          </m:r>
                          <m:r>
                            <a:rPr lang="es-ES" sz="2400" b="1">
                              <a:effectLst/>
                              <a:latin typeface="Cambria Math" panose="02040503050406030204" pitchFamily="18" charset="0"/>
                              <a:ea typeface="Times New Roman" panose="02020603050405020304" pitchFamily="18" charset="0"/>
                              <a:cs typeface="Arial" panose="020B0604020202020204" pitchFamily="34" charset="0"/>
                            </a:rPr>
                            <m:t>á</m:t>
                          </m:r>
                          <m:r>
                            <a:rPr lang="es-ES" sz="2400" b="1" i="1">
                              <a:effectLst/>
                              <a:latin typeface="Cambria Math" panose="02040503050406030204" pitchFamily="18" charset="0"/>
                              <a:ea typeface="Times New Roman" panose="02020603050405020304" pitchFamily="18" charset="0"/>
                              <a:cs typeface="Arial" panose="020B0604020202020204" pitchFamily="34" charset="0"/>
                            </a:rPr>
                            <m:t>𝐱𝐢𝐦𝐨</m:t>
                          </m:r>
                          <m:r>
                            <a:rPr lang="es-ES" sz="2400" b="1">
                              <a:effectLst/>
                              <a:latin typeface="Cambria Math" panose="02040503050406030204" pitchFamily="18" charset="0"/>
                              <a:ea typeface="Times New Roman" panose="02020603050405020304" pitchFamily="18" charset="0"/>
                              <a:cs typeface="Arial" panose="020B0604020202020204" pitchFamily="34" charset="0"/>
                            </a:rPr>
                            <m:t> </m:t>
                          </m:r>
                          <m:r>
                            <a:rPr lang="es-ES" sz="2400" b="1" i="1">
                              <a:effectLst/>
                              <a:latin typeface="Cambria Math" panose="02040503050406030204" pitchFamily="18" charset="0"/>
                              <a:ea typeface="Times New Roman" panose="02020603050405020304" pitchFamily="18" charset="0"/>
                              <a:cs typeface="Arial" panose="020B0604020202020204" pitchFamily="34" charset="0"/>
                            </a:rPr>
                            <m:t>𝐩𝐨𝐫</m:t>
                          </m:r>
                          <m:r>
                            <a:rPr lang="es-ES" sz="2400" b="1">
                              <a:effectLst/>
                              <a:latin typeface="Cambria Math" panose="02040503050406030204" pitchFamily="18" charset="0"/>
                              <a:ea typeface="Times New Roman" panose="02020603050405020304" pitchFamily="18" charset="0"/>
                              <a:cs typeface="Arial" panose="020B0604020202020204" pitchFamily="34" charset="0"/>
                            </a:rPr>
                            <m:t> </m:t>
                          </m:r>
                          <m:r>
                            <a:rPr lang="es-ES" sz="2400" b="1" i="1">
                              <a:effectLst/>
                              <a:latin typeface="Cambria Math" panose="02040503050406030204" pitchFamily="18" charset="0"/>
                              <a:ea typeface="Times New Roman" panose="02020603050405020304" pitchFamily="18" charset="0"/>
                              <a:cs typeface="Arial" panose="020B0604020202020204" pitchFamily="34" charset="0"/>
                            </a:rPr>
                            <m:t>𝐜𝐨𝐦𝐩𝐨𝐧𝐞𝐧𝐭𝐞</m:t>
                          </m:r>
                        </m:num>
                        <m:den>
                          <m:r>
                            <a:rPr lang="es-ES" sz="2400" b="1" i="1">
                              <a:effectLst/>
                              <a:latin typeface="Cambria Math" panose="02040503050406030204" pitchFamily="18" charset="0"/>
                              <a:ea typeface="Times New Roman" panose="02020603050405020304" pitchFamily="18" charset="0"/>
                              <a:cs typeface="Arial" panose="020B0604020202020204" pitchFamily="34" charset="0"/>
                            </a:rPr>
                            <m:t>𝐕𝐩</m:t>
                          </m:r>
                        </m:den>
                      </m:f>
                      <m:r>
                        <a:rPr lang="es-ES" sz="2400" b="1" i="1">
                          <a:effectLst/>
                          <a:latin typeface="Cambria Math" panose="02040503050406030204" pitchFamily="18" charset="0"/>
                          <a:ea typeface="Times New Roman" panose="02020603050405020304" pitchFamily="18" charset="0"/>
                          <a:cs typeface="Arial" panose="020B0604020202020204" pitchFamily="34" charset="0"/>
                        </a:rPr>
                        <m:t>∗</m:t>
                      </m:r>
                      <m:r>
                        <a:rPr lang="es-ES" sz="2400" b="1" i="1">
                          <a:effectLst/>
                          <a:latin typeface="Cambria Math" panose="02040503050406030204" pitchFamily="18" charset="0"/>
                          <a:ea typeface="Times New Roman" panose="02020603050405020304" pitchFamily="18" charset="0"/>
                          <a:cs typeface="Arial" panose="020B0604020202020204" pitchFamily="34" charset="0"/>
                        </a:rPr>
                        <m:t>𝐕𝐦𝐢𝐧</m:t>
                      </m:r>
                    </m:oMath>
                  </m:oMathPara>
                </a14:m>
                <a:endParaRPr lang="es-MX" sz="2400" b="1" dirty="0">
                  <a:effectLst/>
                  <a:latin typeface="Myrad"/>
                  <a:ea typeface="Times New Roman" panose="02020603050405020304" pitchFamily="18" charset="0"/>
                  <a:cs typeface="Arial" panose="020B0604020202020204" pitchFamily="34" charset="0"/>
                </a:endParaRPr>
              </a:p>
              <a:p>
                <a:pPr algn="just"/>
                <a:endParaRPr lang="es-MX" sz="2400" b="1" dirty="0">
                  <a:effectLst/>
                  <a:latin typeface="Myrad"/>
                  <a:ea typeface="Times New Roman" panose="02020603050405020304" pitchFamily="18" charset="0"/>
                  <a:cs typeface="Arial" panose="020B0604020202020204" pitchFamily="34" charset="0"/>
                </a:endParaRPr>
              </a:p>
              <a:p>
                <a:pPr algn="just"/>
                <a:r>
                  <a:rPr lang="es-MX" sz="2400" b="1" dirty="0">
                    <a:effectLst/>
                    <a:latin typeface="Myrad"/>
                    <a:ea typeface="Times New Roman" panose="02020603050405020304" pitchFamily="18" charset="0"/>
                    <a:cs typeface="Arial" panose="020B0604020202020204" pitchFamily="34" charset="0"/>
                  </a:rPr>
                  <a:t>	</a:t>
                </a:r>
                <a:r>
                  <a:rPr lang="es-MX" sz="2400" b="1" dirty="0">
                    <a:latin typeface="Myrad"/>
                    <a:ea typeface="Times New Roman" panose="02020603050405020304" pitchFamily="18" charset="0"/>
                    <a:cs typeface="Arial" panose="020B0604020202020204" pitchFamily="34" charset="0"/>
                  </a:rPr>
                  <a:t>   </a:t>
                </a:r>
                <a:r>
                  <a:rPr lang="es-MX" sz="2400" b="1" dirty="0">
                    <a:effectLst/>
                    <a:latin typeface="Myrad"/>
                    <a:ea typeface="Times New Roman" panose="02020603050405020304" pitchFamily="18" charset="0"/>
                    <a:cs typeface="Arial" panose="020B0604020202020204" pitchFamily="34" charset="0"/>
                  </a:rPr>
                  <a:t>Donde:</a:t>
                </a:r>
                <a:endParaRPr lang="es-CO" sz="2400" dirty="0">
                  <a:latin typeface="Myrad"/>
                </a:endParaRPr>
              </a:p>
              <a:p>
                <a:pPr algn="just"/>
                <a:endParaRPr lang="es-ES" sz="2400" dirty="0">
                  <a:solidFill>
                    <a:srgbClr val="000000"/>
                  </a:solidFill>
                  <a:effectLst/>
                  <a:latin typeface="Myrad"/>
                  <a:ea typeface="Calibri" panose="020F0502020204030204" pitchFamily="34" charset="0"/>
                  <a:cs typeface="Times New Roman" panose="02020603050405020304" pitchFamily="18" charset="0"/>
                </a:endParaRPr>
              </a:p>
              <a:p>
                <a:pPr algn="just"/>
                <a:endParaRPr lang="es-ES" sz="2400" dirty="0">
                  <a:solidFill>
                    <a:srgbClr val="000000"/>
                  </a:solidFill>
                  <a:effectLst/>
                  <a:latin typeface="Myrad"/>
                  <a:ea typeface="Calibri" panose="020F0502020204030204" pitchFamily="34" charset="0"/>
                  <a:cs typeface="Times New Roman" panose="02020603050405020304" pitchFamily="18" charset="0"/>
                </a:endParaRPr>
              </a:p>
              <a:p>
                <a:pPr algn="just"/>
                <a:r>
                  <a:rPr lang="es-ES" sz="2400" dirty="0">
                    <a:solidFill>
                      <a:srgbClr val="000000"/>
                    </a:solidFill>
                    <a:effectLst/>
                    <a:latin typeface="Myrad"/>
                    <a:ea typeface="Calibri" panose="020F0502020204030204" pitchFamily="34" charset="0"/>
                    <a:cs typeface="Times New Roman" panose="02020603050405020304" pitchFamily="18" charset="0"/>
                  </a:rPr>
                  <a:t>El orden de elegibilidad de acuerdo con la oferta económica se realizará </a:t>
                </a:r>
              </a:p>
              <a:p>
                <a:pPr algn="just"/>
                <a:r>
                  <a:rPr lang="es-ES" sz="2400" dirty="0">
                    <a:solidFill>
                      <a:srgbClr val="000000"/>
                    </a:solidFill>
                    <a:effectLst/>
                    <a:latin typeface="Myrad"/>
                    <a:ea typeface="Calibri" panose="020F0502020204030204" pitchFamily="34" charset="0"/>
                    <a:cs typeface="Times New Roman" panose="02020603050405020304" pitchFamily="18" charset="0"/>
                  </a:rPr>
                  <a:t>tomando como referencia dos decimales.</a:t>
                </a:r>
                <a:r>
                  <a:rPr lang="es-CO" sz="2400" dirty="0">
                    <a:solidFill>
                      <a:srgbClr val="000000"/>
                    </a:solidFill>
                    <a:effectLst/>
                    <a:latin typeface="Myrad"/>
                    <a:ea typeface="Calibri" panose="020F0502020204030204" pitchFamily="34" charset="0"/>
                    <a:cs typeface="Times New Roman" panose="02020603050405020304" pitchFamily="18" charset="0"/>
                  </a:rPr>
                  <a:t> </a:t>
                </a:r>
                <a:endParaRPr lang="es-CO" sz="2400" dirty="0">
                  <a:effectLst/>
                  <a:latin typeface="Myrad"/>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DB63A397-4C9F-FE4E-97CE-FC74897A4BCF}"/>
                  </a:ext>
                </a:extLst>
              </p:cNvPr>
              <p:cNvSpPr txBox="1">
                <a:spLocks noRot="1" noChangeAspect="1" noMove="1" noResize="1" noEditPoints="1" noAdjustHandles="1" noChangeArrowheads="1" noChangeShapeType="1" noTextEdit="1"/>
              </p:cNvSpPr>
              <p:nvPr/>
            </p:nvSpPr>
            <p:spPr>
              <a:xfrm>
                <a:off x="566969" y="940936"/>
                <a:ext cx="10553313" cy="5274842"/>
              </a:xfrm>
              <a:prstGeom prst="rect">
                <a:avLst/>
              </a:prstGeom>
              <a:blipFill>
                <a:blip r:embed="rId3"/>
                <a:stretch>
                  <a:fillRect l="-867" r="-924" b="-1617"/>
                </a:stretch>
              </a:blipFill>
            </p:spPr>
            <p:txBody>
              <a:bodyPr/>
              <a:lstStyle/>
              <a:p>
                <a:r>
                  <a:rPr lang="es-CO">
                    <a:noFill/>
                  </a:rPr>
                  <a:t> </a:t>
                </a:r>
              </a:p>
            </p:txBody>
          </p:sp>
        </mc:Fallback>
      </mc:AlternateContent>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96725" y="978381"/>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C7D9667C-A7B4-47B1-A2E6-0339AEB30E28}"/>
              </a:ext>
            </a:extLst>
          </p:cNvPr>
          <p:cNvSpPr txBox="1"/>
          <p:nvPr/>
        </p:nvSpPr>
        <p:spPr>
          <a:xfrm>
            <a:off x="-195063" y="433104"/>
            <a:ext cx="9419685" cy="1015663"/>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dirty="0">
                <a:solidFill>
                  <a:srgbClr val="FF0000"/>
                </a:solidFill>
                <a:effectLst/>
              </a:rPr>
              <a:t>4.1.1 ALTERNATIVA MENOR VALOR OFERTADO</a:t>
            </a:r>
          </a:p>
          <a:p>
            <a:endParaRPr lang="es-CO" dirty="0"/>
          </a:p>
        </p:txBody>
      </p:sp>
      <p:graphicFrame>
        <p:nvGraphicFramePr>
          <p:cNvPr id="5" name="Tabla 4">
            <a:extLst>
              <a:ext uri="{FF2B5EF4-FFF2-40B4-BE49-F238E27FC236}">
                <a16:creationId xmlns:a16="http://schemas.microsoft.com/office/drawing/2014/main" id="{0FD53F55-9196-469E-946B-ED20C1EA487F}"/>
              </a:ext>
            </a:extLst>
          </p:cNvPr>
          <p:cNvGraphicFramePr>
            <a:graphicFrameLocks noGrp="1"/>
          </p:cNvGraphicFramePr>
          <p:nvPr>
            <p:extLst>
              <p:ext uri="{D42A27DB-BD31-4B8C-83A1-F6EECF244321}">
                <p14:modId xmlns:p14="http://schemas.microsoft.com/office/powerpoint/2010/main" val="3539177925"/>
              </p:ext>
            </p:extLst>
          </p:nvPr>
        </p:nvGraphicFramePr>
        <p:xfrm>
          <a:off x="3093720" y="4149069"/>
          <a:ext cx="5440680" cy="922035"/>
        </p:xfrm>
        <a:graphic>
          <a:graphicData uri="http://schemas.openxmlformats.org/drawingml/2006/table">
            <a:tbl>
              <a:tblPr firstRow="1" firstCol="1" bandRow="1">
                <a:tableStyleId>{5C22544A-7EE6-4342-B048-85BDC9FD1C3A}</a:tableStyleId>
              </a:tblPr>
              <a:tblGrid>
                <a:gridCol w="1140344">
                  <a:extLst>
                    <a:ext uri="{9D8B030D-6E8A-4147-A177-3AD203B41FA5}">
                      <a16:colId xmlns:a16="http://schemas.microsoft.com/office/drawing/2014/main" val="1635004792"/>
                    </a:ext>
                  </a:extLst>
                </a:gridCol>
                <a:gridCol w="4300336">
                  <a:extLst>
                    <a:ext uri="{9D8B030D-6E8A-4147-A177-3AD203B41FA5}">
                      <a16:colId xmlns:a16="http://schemas.microsoft.com/office/drawing/2014/main" val="3841140443"/>
                    </a:ext>
                  </a:extLst>
                </a:gridCol>
              </a:tblGrid>
              <a:tr h="276618">
                <a:tc>
                  <a:txBody>
                    <a:bodyPr/>
                    <a:lstStyle/>
                    <a:p>
                      <a:pPr marL="0" algn="ctr" defTabSz="914400" rtl="0" eaLnBrk="1" fontAlgn="ctr" latinLnBrk="0" hangingPunct="1"/>
                      <a:r>
                        <a:rPr lang="es-CO" sz="1400" b="1" i="0" u="none" strike="noStrike" kern="1200">
                          <a:solidFill>
                            <a:srgbClr val="000000"/>
                          </a:solidFill>
                          <a:effectLst/>
                          <a:latin typeface="Myrad"/>
                          <a:ea typeface="+mn-ea"/>
                          <a:cs typeface="+mn-cs"/>
                        </a:rPr>
                        <a:t>PEi</a:t>
                      </a:r>
                    </a:p>
                  </a:txBody>
                  <a:tcPr marL="68580" marR="68580" marT="0" marB="0">
                    <a:solidFill>
                      <a:schemeClr val="accent2"/>
                    </a:solidFill>
                  </a:tcPr>
                </a:tc>
                <a:tc>
                  <a:txBody>
                    <a:bodyPr/>
                    <a:lstStyle/>
                    <a:p>
                      <a:pPr marL="0" algn="ctr" defTabSz="914400" rtl="0" eaLnBrk="1" fontAlgn="ctr" latinLnBrk="0" hangingPunct="1"/>
                      <a:r>
                        <a:rPr lang="es-CO" sz="1400" b="1" i="0" u="none" strike="noStrike" kern="1200" dirty="0">
                          <a:solidFill>
                            <a:srgbClr val="000000"/>
                          </a:solidFill>
                          <a:effectLst/>
                          <a:latin typeface="Myrad"/>
                          <a:ea typeface="+mn-ea"/>
                          <a:cs typeface="+mn-cs"/>
                        </a:rPr>
                        <a:t>Puntaje de la propuesta a ponderar</a:t>
                      </a:r>
                    </a:p>
                  </a:txBody>
                  <a:tcPr marL="68580" marR="68580" marT="0" marB="0">
                    <a:solidFill>
                      <a:schemeClr val="accent2">
                        <a:lumMod val="40000"/>
                        <a:lumOff val="60000"/>
                      </a:schemeClr>
                    </a:solidFill>
                  </a:tcPr>
                </a:tc>
                <a:extLst>
                  <a:ext uri="{0D108BD9-81ED-4DB2-BD59-A6C34878D82A}">
                    <a16:rowId xmlns:a16="http://schemas.microsoft.com/office/drawing/2014/main" val="3980339222"/>
                  </a:ext>
                </a:extLst>
              </a:tr>
              <a:tr h="283352">
                <a:tc>
                  <a:txBody>
                    <a:bodyPr/>
                    <a:lstStyle/>
                    <a:p>
                      <a:pPr marL="0" algn="ctr" defTabSz="914400" rtl="0" eaLnBrk="1" fontAlgn="ctr" latinLnBrk="0" hangingPunct="1"/>
                      <a:r>
                        <a:rPr lang="es-CO" sz="1400" b="1" i="0" u="none" strike="noStrike" kern="1200">
                          <a:solidFill>
                            <a:srgbClr val="000000"/>
                          </a:solidFill>
                          <a:effectLst/>
                          <a:latin typeface="Myrad"/>
                          <a:ea typeface="+mn-ea"/>
                          <a:cs typeface="+mn-cs"/>
                        </a:rPr>
                        <a:t>Vmin</a:t>
                      </a:r>
                    </a:p>
                  </a:txBody>
                  <a:tcPr marL="68580" marR="68580" marT="0" marB="0">
                    <a:solidFill>
                      <a:schemeClr val="accent2"/>
                    </a:solidFill>
                  </a:tcPr>
                </a:tc>
                <a:tc>
                  <a:txBody>
                    <a:bodyPr/>
                    <a:lstStyle/>
                    <a:p>
                      <a:pPr marL="0" algn="ctr" defTabSz="914400" rtl="0" eaLnBrk="1" fontAlgn="ctr" latinLnBrk="0" hangingPunct="1"/>
                      <a:r>
                        <a:rPr lang="es-CO" sz="1400" b="1" i="0" u="none" strike="noStrike" kern="1200" dirty="0">
                          <a:solidFill>
                            <a:srgbClr val="000000"/>
                          </a:solidFill>
                          <a:effectLst/>
                          <a:latin typeface="Myrad"/>
                          <a:ea typeface="+mn-ea"/>
                          <a:cs typeface="+mn-cs"/>
                        </a:rPr>
                        <a:t>Valor total de la propuesta más económica</a:t>
                      </a:r>
                    </a:p>
                  </a:txBody>
                  <a:tcPr marL="68580" marR="68580" marT="0" marB="0">
                    <a:solidFill>
                      <a:schemeClr val="accent2">
                        <a:lumMod val="40000"/>
                        <a:lumOff val="60000"/>
                      </a:schemeClr>
                    </a:solidFill>
                  </a:tcPr>
                </a:tc>
                <a:extLst>
                  <a:ext uri="{0D108BD9-81ED-4DB2-BD59-A6C34878D82A}">
                    <a16:rowId xmlns:a16="http://schemas.microsoft.com/office/drawing/2014/main" val="2336164834"/>
                  </a:ext>
                </a:extLst>
              </a:tr>
              <a:tr h="362065">
                <a:tc>
                  <a:txBody>
                    <a:bodyPr/>
                    <a:lstStyle/>
                    <a:p>
                      <a:pPr marL="0" algn="ctr" defTabSz="914400" rtl="0" eaLnBrk="1" fontAlgn="ctr" latinLnBrk="0" hangingPunct="1"/>
                      <a:r>
                        <a:rPr lang="es-CO" sz="1400" b="1" i="0" u="none" strike="noStrike" kern="1200" dirty="0" err="1">
                          <a:solidFill>
                            <a:srgbClr val="000000"/>
                          </a:solidFill>
                          <a:effectLst/>
                          <a:latin typeface="Myrad"/>
                          <a:ea typeface="+mn-ea"/>
                          <a:cs typeface="+mn-cs"/>
                        </a:rPr>
                        <a:t>Vp</a:t>
                      </a:r>
                      <a:endParaRPr lang="es-CO" sz="1400" b="1" i="0" u="none" strike="noStrike" kern="1200" dirty="0">
                        <a:solidFill>
                          <a:srgbClr val="000000"/>
                        </a:solidFill>
                        <a:effectLst/>
                        <a:latin typeface="Myrad"/>
                        <a:ea typeface="+mn-ea"/>
                        <a:cs typeface="+mn-cs"/>
                      </a:endParaRPr>
                    </a:p>
                  </a:txBody>
                  <a:tcPr marL="68580" marR="68580" marT="0" marB="0">
                    <a:solidFill>
                      <a:schemeClr val="accent2"/>
                    </a:solidFill>
                  </a:tcPr>
                </a:tc>
                <a:tc>
                  <a:txBody>
                    <a:bodyPr/>
                    <a:lstStyle/>
                    <a:p>
                      <a:pPr marL="0" algn="ctr" defTabSz="914400" rtl="0" eaLnBrk="1" fontAlgn="ctr" latinLnBrk="0" hangingPunct="1"/>
                      <a:r>
                        <a:rPr lang="es-CO" sz="1400" b="1" i="0" u="none" strike="noStrike" kern="1200" dirty="0">
                          <a:solidFill>
                            <a:srgbClr val="000000"/>
                          </a:solidFill>
                          <a:effectLst/>
                          <a:latin typeface="Myrad"/>
                          <a:ea typeface="+mn-ea"/>
                          <a:cs typeface="+mn-cs"/>
                        </a:rPr>
                        <a:t>Valor total de la propuesta a ponderar</a:t>
                      </a:r>
                    </a:p>
                  </a:txBody>
                  <a:tcPr marL="68580" marR="68580" marT="0" marB="0">
                    <a:solidFill>
                      <a:schemeClr val="accent2">
                        <a:lumMod val="40000"/>
                        <a:lumOff val="60000"/>
                      </a:schemeClr>
                    </a:solidFill>
                  </a:tcPr>
                </a:tc>
                <a:extLst>
                  <a:ext uri="{0D108BD9-81ED-4DB2-BD59-A6C34878D82A}">
                    <a16:rowId xmlns:a16="http://schemas.microsoft.com/office/drawing/2014/main" val="3909960446"/>
                  </a:ext>
                </a:extLst>
              </a:tr>
            </a:tbl>
          </a:graphicData>
        </a:graphic>
      </p:graphicFrame>
    </p:spTree>
    <p:extLst>
      <p:ext uri="{BB962C8B-B14F-4D97-AF65-F5344CB8AC3E}">
        <p14:creationId xmlns:p14="http://schemas.microsoft.com/office/powerpoint/2010/main" val="4247192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6B5BCD-F50A-4A48-B389-6C9A78271231}"/>
              </a:ext>
            </a:extLst>
          </p:cNvPr>
          <p:cNvPicPr>
            <a:picLocks noChangeAspect="1"/>
          </p:cNvPicPr>
          <p:nvPr/>
        </p:nvPicPr>
        <p:blipFill rotWithShape="1">
          <a:blip r:embed="rId2"/>
          <a:srcRect t="75717"/>
          <a:stretch/>
        </p:blipFill>
        <p:spPr>
          <a:xfrm>
            <a:off x="0" y="5266699"/>
            <a:ext cx="12192000" cy="1665337"/>
          </a:xfrm>
          <a:prstGeom prst="rect">
            <a:avLst/>
          </a:prstGeom>
        </p:spPr>
      </p:pic>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96725" y="978381"/>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BCA1A6AD-F25D-4C45-BFA3-975F43FCB743}"/>
              </a:ext>
            </a:extLst>
          </p:cNvPr>
          <p:cNvSpPr txBox="1"/>
          <p:nvPr/>
        </p:nvSpPr>
        <p:spPr>
          <a:xfrm>
            <a:off x="753701" y="444444"/>
            <a:ext cx="9483552" cy="553998"/>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dirty="0">
                <a:solidFill>
                  <a:srgbClr val="FF0000"/>
                </a:solidFill>
                <a:effectLst/>
              </a:rPr>
              <a:t>4.1.1.1 EJEMPLO ALTERNATIVA MENOR VALOR OFERTADO</a:t>
            </a:r>
          </a:p>
        </p:txBody>
      </p:sp>
      <p:graphicFrame>
        <p:nvGraphicFramePr>
          <p:cNvPr id="3" name="Tabla 2">
            <a:extLst>
              <a:ext uri="{FF2B5EF4-FFF2-40B4-BE49-F238E27FC236}">
                <a16:creationId xmlns:a16="http://schemas.microsoft.com/office/drawing/2014/main" id="{1ECE6B50-37FD-4D29-9F4D-0F184687EEAA}"/>
              </a:ext>
            </a:extLst>
          </p:cNvPr>
          <p:cNvGraphicFramePr>
            <a:graphicFrameLocks noGrp="1"/>
          </p:cNvGraphicFramePr>
          <p:nvPr/>
        </p:nvGraphicFramePr>
        <p:xfrm>
          <a:off x="1585208" y="3924729"/>
          <a:ext cx="3181663" cy="1491615"/>
        </p:xfrm>
        <a:graphic>
          <a:graphicData uri="http://schemas.openxmlformats.org/drawingml/2006/table">
            <a:tbl>
              <a:tblPr>
                <a:tableStyleId>{5C22544A-7EE6-4342-B048-85BDC9FD1C3A}</a:tableStyleId>
              </a:tblPr>
              <a:tblGrid>
                <a:gridCol w="1292903">
                  <a:extLst>
                    <a:ext uri="{9D8B030D-6E8A-4147-A177-3AD203B41FA5}">
                      <a16:colId xmlns:a16="http://schemas.microsoft.com/office/drawing/2014/main" val="3748097750"/>
                    </a:ext>
                  </a:extLst>
                </a:gridCol>
                <a:gridCol w="1888760">
                  <a:extLst>
                    <a:ext uri="{9D8B030D-6E8A-4147-A177-3AD203B41FA5}">
                      <a16:colId xmlns:a16="http://schemas.microsoft.com/office/drawing/2014/main" val="4117382566"/>
                    </a:ext>
                  </a:extLst>
                </a:gridCol>
              </a:tblGrid>
              <a:tr h="401781">
                <a:tc>
                  <a:txBody>
                    <a:bodyPr/>
                    <a:lstStyle/>
                    <a:p>
                      <a:pPr algn="l" fontAlgn="ctr"/>
                      <a:r>
                        <a:rPr lang="es-CO" sz="1600" b="1" u="none" strike="noStrike" dirty="0">
                          <a:effectLst/>
                          <a:latin typeface="Myrad"/>
                        </a:rPr>
                        <a:t> OFERTA 1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175.000.000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972691514"/>
                  </a:ext>
                </a:extLst>
              </a:tr>
              <a:tr h="401781">
                <a:tc>
                  <a:txBody>
                    <a:bodyPr/>
                    <a:lstStyle/>
                    <a:p>
                      <a:pPr algn="l" fontAlgn="ctr"/>
                      <a:r>
                        <a:rPr lang="es-CO" sz="1600" b="1" u="none" strike="noStrike" dirty="0">
                          <a:effectLst/>
                          <a:latin typeface="Myrad"/>
                        </a:rPr>
                        <a:t> OFERTA 2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160.000.000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3158019"/>
                  </a:ext>
                </a:extLst>
              </a:tr>
              <a:tr h="401781">
                <a:tc>
                  <a:txBody>
                    <a:bodyPr/>
                    <a:lstStyle/>
                    <a:p>
                      <a:pPr algn="l" fontAlgn="ctr"/>
                      <a:r>
                        <a:rPr lang="es-CO" sz="1600" b="1" u="none" strike="noStrike">
                          <a:effectLst/>
                          <a:latin typeface="Myrad"/>
                        </a:rPr>
                        <a:t> OFERTA 3 </a:t>
                      </a:r>
                      <a:endParaRPr lang="es-CO" sz="1600" b="1" i="0" u="none" strike="noStrike">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140.000.000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966498256"/>
                  </a:ext>
                </a:extLst>
              </a:tr>
            </a:tbl>
          </a:graphicData>
        </a:graphic>
      </p:graphicFrame>
      <p:graphicFrame>
        <p:nvGraphicFramePr>
          <p:cNvPr id="5" name="Tabla 4">
            <a:extLst>
              <a:ext uri="{FF2B5EF4-FFF2-40B4-BE49-F238E27FC236}">
                <a16:creationId xmlns:a16="http://schemas.microsoft.com/office/drawing/2014/main" id="{15EBEE5B-B705-48F3-A6B1-32E5F1D3B694}"/>
              </a:ext>
            </a:extLst>
          </p:cNvPr>
          <p:cNvGraphicFramePr>
            <a:graphicFrameLocks noGrp="1"/>
          </p:cNvGraphicFramePr>
          <p:nvPr/>
        </p:nvGraphicFramePr>
        <p:xfrm>
          <a:off x="6805518" y="3941066"/>
          <a:ext cx="3939705" cy="1491615"/>
        </p:xfrm>
        <a:graphic>
          <a:graphicData uri="http://schemas.openxmlformats.org/drawingml/2006/table">
            <a:tbl>
              <a:tblPr>
                <a:tableStyleId>{5C22544A-7EE6-4342-B048-85BDC9FD1C3A}</a:tableStyleId>
              </a:tblPr>
              <a:tblGrid>
                <a:gridCol w="959371">
                  <a:extLst>
                    <a:ext uri="{9D8B030D-6E8A-4147-A177-3AD203B41FA5}">
                      <a16:colId xmlns:a16="http://schemas.microsoft.com/office/drawing/2014/main" val="68962372"/>
                    </a:ext>
                  </a:extLst>
                </a:gridCol>
                <a:gridCol w="944380">
                  <a:extLst>
                    <a:ext uri="{9D8B030D-6E8A-4147-A177-3AD203B41FA5}">
                      <a16:colId xmlns:a16="http://schemas.microsoft.com/office/drawing/2014/main" val="1875452703"/>
                    </a:ext>
                  </a:extLst>
                </a:gridCol>
                <a:gridCol w="1289154">
                  <a:extLst>
                    <a:ext uri="{9D8B030D-6E8A-4147-A177-3AD203B41FA5}">
                      <a16:colId xmlns:a16="http://schemas.microsoft.com/office/drawing/2014/main" val="3007810421"/>
                    </a:ext>
                  </a:extLst>
                </a:gridCol>
                <a:gridCol w="746800">
                  <a:extLst>
                    <a:ext uri="{9D8B030D-6E8A-4147-A177-3AD203B41FA5}">
                      <a16:colId xmlns:a16="http://schemas.microsoft.com/office/drawing/2014/main" val="1157615881"/>
                    </a:ext>
                  </a:extLst>
                </a:gridCol>
              </a:tblGrid>
              <a:tr h="0">
                <a:tc>
                  <a:txBody>
                    <a:bodyPr/>
                    <a:lstStyle/>
                    <a:p>
                      <a:pPr algn="l" fontAlgn="ctr"/>
                      <a:r>
                        <a:rPr lang="es-CO" sz="1600" b="1" u="none" strike="noStrike" dirty="0">
                          <a:effectLst/>
                          <a:latin typeface="Myrad"/>
                        </a:rPr>
                        <a:t> PUESTO 1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OFERTA 3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tc>
                  <a:txBody>
                    <a:bodyPr/>
                    <a:lstStyle/>
                    <a:p>
                      <a:pPr marL="0" algn="l" defTabSz="914400" rtl="0" eaLnBrk="1" fontAlgn="ctr" latinLnBrk="0" hangingPunct="1"/>
                      <a:r>
                        <a:rPr lang="es-CO" sz="1600" u="none" strike="noStrike" kern="1200" dirty="0">
                          <a:solidFill>
                            <a:schemeClr val="dk1"/>
                          </a:solidFill>
                          <a:effectLst/>
                          <a:latin typeface="Myrad"/>
                          <a:ea typeface="+mn-ea"/>
                          <a:cs typeface="+mn-cs"/>
                        </a:rPr>
                        <a:t>      140.000.000 </a:t>
                      </a:r>
                    </a:p>
                  </a:txBody>
                  <a:tcPr marL="9525" marR="0" marT="9525" marB="0">
                    <a:solidFill>
                      <a:schemeClr val="accent2">
                        <a:lumMod val="40000"/>
                        <a:lumOff val="60000"/>
                      </a:schemeClr>
                    </a:solidFill>
                  </a:tcPr>
                </a:tc>
                <a:tc>
                  <a:txBody>
                    <a:bodyPr/>
                    <a:lstStyle/>
                    <a:p>
                      <a:pPr marL="0" algn="l" defTabSz="914400" rtl="0" eaLnBrk="1" fontAlgn="ctr" latinLnBrk="0" hangingPunct="1"/>
                      <a:r>
                        <a:rPr lang="es-CO" sz="1600" u="none" strike="noStrike" kern="1200" dirty="0">
                          <a:solidFill>
                            <a:schemeClr val="dk1"/>
                          </a:solidFill>
                          <a:effectLst/>
                          <a:latin typeface="Myrad"/>
                          <a:ea typeface="+mn-ea"/>
                          <a:cs typeface="+mn-cs"/>
                        </a:rPr>
                        <a:t>             10,00 </a:t>
                      </a:r>
                    </a:p>
                  </a:txBody>
                  <a:tcPr marL="9525" marR="0" marT="9525" marB="0">
                    <a:solidFill>
                      <a:schemeClr val="accent2">
                        <a:lumMod val="40000"/>
                        <a:lumOff val="60000"/>
                      </a:schemeClr>
                    </a:solidFill>
                  </a:tcPr>
                </a:tc>
                <a:extLst>
                  <a:ext uri="{0D108BD9-81ED-4DB2-BD59-A6C34878D82A}">
                    <a16:rowId xmlns:a16="http://schemas.microsoft.com/office/drawing/2014/main" val="2631293337"/>
                  </a:ext>
                </a:extLst>
              </a:tr>
              <a:tr h="190500">
                <a:tc>
                  <a:txBody>
                    <a:bodyPr/>
                    <a:lstStyle/>
                    <a:p>
                      <a:pPr algn="l" fontAlgn="ctr"/>
                      <a:r>
                        <a:rPr lang="es-CO" sz="1600" b="1" u="none" strike="noStrike" dirty="0">
                          <a:effectLst/>
                          <a:latin typeface="Myrad"/>
                        </a:rPr>
                        <a:t> PUESTO 2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OFERTA 2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tc>
                  <a:txBody>
                    <a:bodyPr/>
                    <a:lstStyle/>
                    <a:p>
                      <a:pPr marL="0" algn="l" defTabSz="914400" rtl="0" eaLnBrk="1" fontAlgn="ctr" latinLnBrk="0" hangingPunct="1"/>
                      <a:r>
                        <a:rPr lang="es-CO" sz="1600" u="none" strike="noStrike" kern="1200" dirty="0">
                          <a:solidFill>
                            <a:schemeClr val="dk1"/>
                          </a:solidFill>
                          <a:effectLst/>
                          <a:latin typeface="Myrad"/>
                          <a:ea typeface="+mn-ea"/>
                          <a:cs typeface="+mn-cs"/>
                        </a:rPr>
                        <a:t>           160.000.000 </a:t>
                      </a:r>
                    </a:p>
                  </a:txBody>
                  <a:tcPr marL="9525" marR="0" marT="9525" marB="0">
                    <a:solidFill>
                      <a:schemeClr val="accent2">
                        <a:lumMod val="40000"/>
                        <a:lumOff val="60000"/>
                      </a:schemeClr>
                    </a:solidFill>
                  </a:tcPr>
                </a:tc>
                <a:tc>
                  <a:txBody>
                    <a:bodyPr/>
                    <a:lstStyle/>
                    <a:p>
                      <a:pPr marL="0" algn="l" defTabSz="914400" rtl="0" eaLnBrk="1" fontAlgn="ctr" latinLnBrk="0" hangingPunct="1"/>
                      <a:r>
                        <a:rPr lang="es-CO" sz="1600" u="none" strike="noStrike" kern="1200" dirty="0">
                          <a:solidFill>
                            <a:schemeClr val="dk1"/>
                          </a:solidFill>
                          <a:effectLst/>
                          <a:latin typeface="Myrad"/>
                          <a:ea typeface="+mn-ea"/>
                          <a:cs typeface="+mn-cs"/>
                        </a:rPr>
                        <a:t>               8,75 </a:t>
                      </a:r>
                    </a:p>
                  </a:txBody>
                  <a:tcPr marL="9525" marR="0" marT="9525" marB="0">
                    <a:solidFill>
                      <a:schemeClr val="accent2">
                        <a:lumMod val="40000"/>
                        <a:lumOff val="60000"/>
                      </a:schemeClr>
                    </a:solidFill>
                  </a:tcPr>
                </a:tc>
                <a:extLst>
                  <a:ext uri="{0D108BD9-81ED-4DB2-BD59-A6C34878D82A}">
                    <a16:rowId xmlns:a16="http://schemas.microsoft.com/office/drawing/2014/main" val="2558174896"/>
                  </a:ext>
                </a:extLst>
              </a:tr>
              <a:tr h="190500">
                <a:tc>
                  <a:txBody>
                    <a:bodyPr/>
                    <a:lstStyle/>
                    <a:p>
                      <a:pPr algn="l" fontAlgn="ctr"/>
                      <a:r>
                        <a:rPr lang="es-CO" sz="1600" b="1" u="none" strike="noStrike" dirty="0">
                          <a:effectLst/>
                          <a:latin typeface="Myrad"/>
                        </a:rPr>
                        <a:t> PUESTO 3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OFERTA 1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tc>
                  <a:txBody>
                    <a:bodyPr/>
                    <a:lstStyle/>
                    <a:p>
                      <a:pPr marL="0" algn="l" defTabSz="914400" rtl="0" eaLnBrk="1" fontAlgn="ctr" latinLnBrk="0" hangingPunct="1"/>
                      <a:r>
                        <a:rPr lang="es-CO" sz="1600" u="none" strike="noStrike" kern="1200" dirty="0">
                          <a:solidFill>
                            <a:schemeClr val="dk1"/>
                          </a:solidFill>
                          <a:effectLst/>
                          <a:latin typeface="Myrad"/>
                          <a:ea typeface="+mn-ea"/>
                          <a:cs typeface="+mn-cs"/>
                        </a:rPr>
                        <a:t>           175.000.000 </a:t>
                      </a:r>
                    </a:p>
                  </a:txBody>
                  <a:tcPr marL="9525" marR="0" marT="9525" marB="0">
                    <a:solidFill>
                      <a:schemeClr val="accent2">
                        <a:lumMod val="40000"/>
                        <a:lumOff val="60000"/>
                      </a:schemeClr>
                    </a:solidFill>
                  </a:tcPr>
                </a:tc>
                <a:tc>
                  <a:txBody>
                    <a:bodyPr/>
                    <a:lstStyle/>
                    <a:p>
                      <a:pPr marL="0" algn="l" defTabSz="914400" rtl="0" eaLnBrk="1" fontAlgn="ctr" latinLnBrk="0" hangingPunct="1"/>
                      <a:r>
                        <a:rPr lang="es-CO" sz="1600" u="none" strike="noStrike" kern="1200" dirty="0">
                          <a:solidFill>
                            <a:schemeClr val="dk1"/>
                          </a:solidFill>
                          <a:effectLst/>
                          <a:latin typeface="Myrad"/>
                          <a:ea typeface="+mn-ea"/>
                          <a:cs typeface="+mn-cs"/>
                        </a:rPr>
                        <a:t>               8,00 </a:t>
                      </a:r>
                    </a:p>
                  </a:txBody>
                  <a:tcPr marL="9525" marR="0" marT="9525" marB="0">
                    <a:solidFill>
                      <a:schemeClr val="accent2">
                        <a:lumMod val="40000"/>
                        <a:lumOff val="60000"/>
                      </a:schemeClr>
                    </a:solidFill>
                  </a:tcPr>
                </a:tc>
                <a:extLst>
                  <a:ext uri="{0D108BD9-81ED-4DB2-BD59-A6C34878D82A}">
                    <a16:rowId xmlns:a16="http://schemas.microsoft.com/office/drawing/2014/main" val="1486360353"/>
                  </a:ext>
                </a:extLst>
              </a:tr>
            </a:tbl>
          </a:graphicData>
        </a:graphic>
      </p:graphicFrame>
      <p:sp>
        <p:nvSpPr>
          <p:cNvPr id="15" name="CuadroTexto 14">
            <a:extLst>
              <a:ext uri="{FF2B5EF4-FFF2-40B4-BE49-F238E27FC236}">
                <a16:creationId xmlns:a16="http://schemas.microsoft.com/office/drawing/2014/main" id="{1F4D8AA3-E2CA-4F01-A605-C0A50FF11554}"/>
              </a:ext>
            </a:extLst>
          </p:cNvPr>
          <p:cNvSpPr txBox="1"/>
          <p:nvPr/>
        </p:nvSpPr>
        <p:spPr>
          <a:xfrm>
            <a:off x="7064112" y="3246246"/>
            <a:ext cx="3762531" cy="461665"/>
          </a:xfrm>
          <a:prstGeom prst="rect">
            <a:avLst/>
          </a:prstGeom>
          <a:noFill/>
        </p:spPr>
        <p:txBody>
          <a:bodyPr wrap="square">
            <a:spAutoFit/>
          </a:bodyPr>
          <a:lstStyle/>
          <a:p>
            <a:r>
              <a:rPr lang="es-CO" sz="2400" b="1" i="0" u="none" strike="noStrike" dirty="0">
                <a:solidFill>
                  <a:srgbClr val="000000"/>
                </a:solidFill>
                <a:effectLst/>
                <a:latin typeface="Myrad"/>
              </a:rPr>
              <a:t> ORDEN DE ELEGIBILIDAD </a:t>
            </a:r>
            <a:endParaRPr lang="es-CO" dirty="0">
              <a:latin typeface="Myrad"/>
            </a:endParaRPr>
          </a:p>
        </p:txBody>
      </p:sp>
      <p:sp>
        <p:nvSpPr>
          <p:cNvPr id="18" name="CuadroTexto 17">
            <a:extLst>
              <a:ext uri="{FF2B5EF4-FFF2-40B4-BE49-F238E27FC236}">
                <a16:creationId xmlns:a16="http://schemas.microsoft.com/office/drawing/2014/main" id="{7F04F78F-248B-432B-B2D2-BF25E63EDE8A}"/>
              </a:ext>
            </a:extLst>
          </p:cNvPr>
          <p:cNvSpPr txBox="1"/>
          <p:nvPr/>
        </p:nvSpPr>
        <p:spPr>
          <a:xfrm>
            <a:off x="3987383" y="1800650"/>
            <a:ext cx="5302769" cy="1015663"/>
          </a:xfrm>
          <a:prstGeom prst="rect">
            <a:avLst/>
          </a:prstGeom>
          <a:noFill/>
        </p:spPr>
        <p:txBody>
          <a:bodyPr wrap="square">
            <a:spAutoFit/>
          </a:bodyPr>
          <a:lstStyle/>
          <a:p>
            <a:pPr algn="ctr"/>
            <a:r>
              <a:rPr lang="es-CO" dirty="0">
                <a:latin typeface="Myrad"/>
              </a:rPr>
              <a:t>Puntaje máximo por componente </a:t>
            </a:r>
          </a:p>
          <a:p>
            <a:pPr algn="ctr"/>
            <a:r>
              <a:rPr lang="es-CO" dirty="0">
                <a:latin typeface="Myrad"/>
              </a:rPr>
              <a:t> </a:t>
            </a:r>
            <a:r>
              <a:rPr lang="es-CO" sz="2400" dirty="0" err="1">
                <a:latin typeface="Myrad"/>
              </a:rPr>
              <a:t>PEi</a:t>
            </a:r>
            <a:r>
              <a:rPr lang="es-CO" sz="2400" dirty="0">
                <a:latin typeface="Myrad"/>
              </a:rPr>
              <a:t> </a:t>
            </a:r>
            <a:r>
              <a:rPr lang="es-CO" dirty="0">
                <a:latin typeface="Myrad"/>
              </a:rPr>
              <a:t>= --------------------------------------------    * </a:t>
            </a:r>
            <a:r>
              <a:rPr lang="es-CO" dirty="0" err="1">
                <a:latin typeface="Myrad"/>
              </a:rPr>
              <a:t>Vmin</a:t>
            </a:r>
            <a:r>
              <a:rPr lang="es-CO" dirty="0">
                <a:latin typeface="Myrad"/>
              </a:rPr>
              <a:t>    </a:t>
            </a:r>
          </a:p>
          <a:p>
            <a:pPr algn="ctr"/>
            <a:r>
              <a:rPr lang="es-CO" dirty="0">
                <a:latin typeface="Myrad"/>
              </a:rPr>
              <a:t> </a:t>
            </a:r>
            <a:r>
              <a:rPr lang="es-CO" dirty="0" err="1">
                <a:latin typeface="Myrad"/>
              </a:rPr>
              <a:t>Vp</a:t>
            </a:r>
            <a:r>
              <a:rPr lang="es-CO" dirty="0">
                <a:latin typeface="Myrad"/>
              </a:rPr>
              <a:t>  </a:t>
            </a:r>
            <a:endParaRPr lang="es-CO" sz="1600" dirty="0">
              <a:latin typeface="Myrad"/>
            </a:endParaRPr>
          </a:p>
        </p:txBody>
      </p:sp>
      <p:sp>
        <p:nvSpPr>
          <p:cNvPr id="19" name="CuadroTexto 18">
            <a:extLst>
              <a:ext uri="{FF2B5EF4-FFF2-40B4-BE49-F238E27FC236}">
                <a16:creationId xmlns:a16="http://schemas.microsoft.com/office/drawing/2014/main" id="{F8DE0A36-A826-44C3-B80D-0E191F07F9AF}"/>
              </a:ext>
            </a:extLst>
          </p:cNvPr>
          <p:cNvSpPr txBox="1"/>
          <p:nvPr/>
        </p:nvSpPr>
        <p:spPr>
          <a:xfrm>
            <a:off x="970612" y="1365378"/>
            <a:ext cx="60935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b="1" i="0" u="none" strike="noStrike" cap="none" normalizeH="0" baseline="0" dirty="0">
                <a:ln>
                  <a:noFill/>
                </a:ln>
                <a:solidFill>
                  <a:schemeClr val="tx1"/>
                </a:solidFill>
                <a:effectLst/>
                <a:latin typeface="Myrad"/>
                <a:ea typeface="Times New Roman" panose="02020603050405020304" pitchFamily="18" charset="0"/>
                <a:cs typeface="Arial" panose="020B0604020202020204" pitchFamily="34" charset="0"/>
              </a:rPr>
              <a:t>Puntaje máximo determinado.:  10 puntos</a:t>
            </a:r>
            <a:endParaRPr kumimoji="0" lang="es-CO" altLang="es-CO" sz="2400" b="1" i="0" u="none" strike="noStrike" cap="none" normalizeH="0" baseline="0" dirty="0">
              <a:ln>
                <a:noFill/>
              </a:ln>
              <a:solidFill>
                <a:schemeClr val="tx1"/>
              </a:solidFill>
              <a:effectLst/>
              <a:latin typeface="Myrad"/>
            </a:endParaRPr>
          </a:p>
        </p:txBody>
      </p:sp>
    </p:spTree>
    <p:extLst>
      <p:ext uri="{BB962C8B-B14F-4D97-AF65-F5344CB8AC3E}">
        <p14:creationId xmlns:p14="http://schemas.microsoft.com/office/powerpoint/2010/main" val="38869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622118" y="906125"/>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CECD8459-EB48-407F-A49F-B1ABF163F935}"/>
              </a:ext>
            </a:extLst>
          </p:cNvPr>
          <p:cNvSpPr>
            <a:spLocks noChangeArrowheads="1"/>
          </p:cNvSpPr>
          <p:nvPr/>
        </p:nvSpPr>
        <p:spPr bwMode="auto">
          <a:xfrm>
            <a:off x="585107" y="2789579"/>
            <a:ext cx="10515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E4F1D680-6CB4-4EA3-BB43-CB78624CEB0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CuadroTexto 11">
            <a:extLst>
              <a:ext uri="{FF2B5EF4-FFF2-40B4-BE49-F238E27FC236}">
                <a16:creationId xmlns:a16="http://schemas.microsoft.com/office/drawing/2014/main" id="{E192D3AD-AAC4-486A-AC70-2F82689C0D9C}"/>
              </a:ext>
            </a:extLst>
          </p:cNvPr>
          <p:cNvSpPr txBox="1"/>
          <p:nvPr/>
        </p:nvSpPr>
        <p:spPr>
          <a:xfrm>
            <a:off x="-2299426" y="380999"/>
            <a:ext cx="12191999" cy="1015663"/>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dirty="0">
                <a:solidFill>
                  <a:srgbClr val="FF0000"/>
                </a:solidFill>
                <a:effectLst/>
              </a:rPr>
              <a:t>4.1.2 ALTERNATIVA MEDIA ARITMÉTICA</a:t>
            </a:r>
          </a:p>
          <a:p>
            <a:endParaRPr lang="es-CO" dirty="0"/>
          </a:p>
        </p:txBody>
      </p:sp>
      <p:pic>
        <p:nvPicPr>
          <p:cNvPr id="13" name="Imagen 12">
            <a:extLst>
              <a:ext uri="{FF2B5EF4-FFF2-40B4-BE49-F238E27FC236}">
                <a16:creationId xmlns:a16="http://schemas.microsoft.com/office/drawing/2014/main" id="{8162B9EC-66A2-4172-AF66-1F0AD71A088E}"/>
              </a:ext>
            </a:extLst>
          </p:cNvPr>
          <p:cNvPicPr>
            <a:picLocks noChangeAspect="1"/>
          </p:cNvPicPr>
          <p:nvPr/>
        </p:nvPicPr>
        <p:blipFill rotWithShape="1">
          <a:blip r:embed="rId2"/>
          <a:srcRect t="75717"/>
          <a:stretch/>
        </p:blipFill>
        <p:spPr>
          <a:xfrm>
            <a:off x="0" y="5266699"/>
            <a:ext cx="12192000" cy="1665337"/>
          </a:xfrm>
          <a:prstGeom prst="rect">
            <a:avLst/>
          </a:prstGeom>
        </p:spPr>
      </p:pic>
      <mc:AlternateContent xmlns:mc="http://schemas.openxmlformats.org/markup-compatibility/2006" xmlns:a14="http://schemas.microsoft.com/office/drawing/2010/main">
        <mc:Choice Requires="a14">
          <p:sp>
            <p:nvSpPr>
              <p:cNvPr id="10" name="Rectangle 2">
                <a:extLst>
                  <a:ext uri="{FF2B5EF4-FFF2-40B4-BE49-F238E27FC236}">
                    <a16:creationId xmlns:a16="http://schemas.microsoft.com/office/drawing/2014/main" id="{CB244F0E-19D7-4676-AB29-C3430536DE96}"/>
                  </a:ext>
                </a:extLst>
              </p:cNvPr>
              <p:cNvSpPr>
                <a:spLocks noChangeArrowheads="1"/>
              </p:cNvSpPr>
              <p:nvPr/>
            </p:nvSpPr>
            <p:spPr bwMode="auto">
              <a:xfrm>
                <a:off x="463187" y="906125"/>
                <a:ext cx="9568543" cy="42214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s-ES_tradnl" sz="2400" b="1" dirty="0">
                    <a:effectLst/>
                    <a:latin typeface="Myrad"/>
                    <a:ea typeface="Times New Roman" panose="02020603050405020304" pitchFamily="18" charset="0"/>
                    <a:cs typeface="Arial" panose="020B0604020202020204" pitchFamily="34" charset="0"/>
                  </a:rPr>
                  <a:t> </a:t>
                </a:r>
                <a:endParaRPr lang="es-CO" sz="2400" b="1" dirty="0">
                  <a:latin typeface="Myrad"/>
                  <a:ea typeface="Times New Roman" panose="02020603050405020304" pitchFamily="18" charset="0"/>
                  <a:cs typeface="Times New Roman" panose="02020603050405020304" pitchFamily="18" charset="0"/>
                </a:endParaRPr>
              </a:p>
              <a:p>
                <a:pPr algn="just"/>
                <a:r>
                  <a:rPr lang="es-ES_tradnl" sz="2400" b="1" dirty="0">
                    <a:effectLst/>
                    <a:latin typeface="Myrad"/>
                    <a:ea typeface="Times New Roman" panose="02020603050405020304" pitchFamily="18" charset="0"/>
                    <a:cs typeface="Arial" panose="020B0604020202020204" pitchFamily="34" charset="0"/>
                  </a:rPr>
                  <a:t>Media Aritmética incluido el Valor del Presupuesto</a:t>
                </a:r>
                <a:endParaRPr lang="es-CO" sz="2400" b="1" dirty="0">
                  <a:effectLst/>
                  <a:latin typeface="Myrad"/>
                  <a:ea typeface="Times New Roman" panose="02020603050405020304" pitchFamily="18" charset="0"/>
                  <a:cs typeface="Times New Roman" panose="02020603050405020304" pitchFamily="18" charset="0"/>
                </a:endParaRPr>
              </a:p>
              <a:p>
                <a:pPr algn="just">
                  <a:lnSpc>
                    <a:spcPct val="107000"/>
                  </a:lnSpc>
                  <a:spcAft>
                    <a:spcPts val="800"/>
                  </a:spcAft>
                </a:pPr>
                <a:r>
                  <a:rPr lang="es-CO" sz="2400" dirty="0">
                    <a:effectLst/>
                    <a:latin typeface="Myrad"/>
                    <a:ea typeface="Calibri" panose="020F0502020204030204" pitchFamily="34" charset="0"/>
                    <a:cs typeface="Times New Roman" panose="02020603050405020304" pitchFamily="18" charset="0"/>
                  </a:rPr>
                  <a:t> </a:t>
                </a:r>
              </a:p>
              <a:p>
                <a:pPr algn="just">
                  <a:lnSpc>
                    <a:spcPct val="107000"/>
                  </a:lnSpc>
                  <a:spcAft>
                    <a:spcPts val="800"/>
                  </a:spcAft>
                </a:pPr>
                <a:r>
                  <a:rPr lang="es-CO" sz="2400" dirty="0">
                    <a:effectLst/>
                    <a:latin typeface="Myrad"/>
                    <a:ea typeface="Calibri" panose="020F0502020204030204" pitchFamily="34" charset="0"/>
                    <a:cs typeface="Times New Roman" panose="02020603050405020304" pitchFamily="18" charset="0"/>
                  </a:rPr>
                  <a:t>Para determinar la media aritmética, se aplicará la siguiente fórmula</a:t>
                </a:r>
                <a:r>
                  <a:rPr lang="es-CO" sz="1800" dirty="0">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M</m:t>
                      </m:r>
                      <m:r>
                        <a:rPr lang="es-CO" sz="1800">
                          <a:effectLst/>
                          <a:latin typeface="Cambria Math" panose="02040503050406030204" pitchFamily="18" charset="0"/>
                          <a:ea typeface="Calibri" panose="020F0502020204030204" pitchFamily="34" charset="0"/>
                          <a:cs typeface="Arial" panose="020B0604020202020204" pitchFamily="34" charset="0"/>
                        </a:rPr>
                        <m:t>=</m:t>
                      </m:r>
                      <m:f>
                        <m:fPr>
                          <m:ctrlPr>
                            <a:rPr lang="es-CO" sz="1100" i="1">
                              <a:effectLst/>
                              <a:latin typeface="Cambria Math" panose="02040503050406030204" pitchFamily="18" charset="0"/>
                              <a:cs typeface="Arial" panose="020B0604020202020204" pitchFamily="34" charset="0"/>
                            </a:rPr>
                          </m:ctrlPr>
                        </m:fPr>
                        <m:num>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m:t>
                          </m:r>
                          <m:r>
                            <a:rPr lang="es-CO" sz="1800">
                              <a:effectLst/>
                              <a:latin typeface="Cambria Math" panose="02040503050406030204" pitchFamily="18" charset="0"/>
                              <a:ea typeface="Calibri" panose="020F0502020204030204" pitchFamily="34" charset="0"/>
                              <a:cs typeface="Arial" panose="020B0604020202020204" pitchFamily="34" charset="0"/>
                            </a:rPr>
                            <m:t>1+</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m:t>
                          </m:r>
                          <m:r>
                            <a:rPr lang="es-CO" sz="1800">
                              <a:effectLst/>
                              <a:latin typeface="Cambria Math" panose="02040503050406030204" pitchFamily="18" charset="0"/>
                              <a:ea typeface="Calibri" panose="020F0502020204030204" pitchFamily="34" charset="0"/>
                              <a:cs typeface="Arial" panose="020B0604020202020204" pitchFamily="34" charset="0"/>
                            </a:rPr>
                            <m:t>2+</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m:t>
                          </m:r>
                          <m:r>
                            <a:rPr lang="es-CO" sz="1800">
                              <a:effectLst/>
                              <a:latin typeface="Cambria Math" panose="02040503050406030204" pitchFamily="18" charset="0"/>
                              <a:ea typeface="Calibri" panose="020F0502020204030204" pitchFamily="34" charset="0"/>
                              <a:cs typeface="Arial" panose="020B0604020202020204" pitchFamily="34" charset="0"/>
                            </a:rPr>
                            <m:t>3+…+</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An</m:t>
                          </m:r>
                          <m:r>
                            <a:rPr lang="es-CO" sz="1800">
                              <a:effectLst/>
                              <a:latin typeface="Cambria Math" panose="02040503050406030204" pitchFamily="18" charset="0"/>
                              <a:ea typeface="Calibri" panose="020F0502020204030204" pitchFamily="34" charset="0"/>
                              <a:cs typeface="Arial" panose="020B0604020202020204" pitchFamily="34" charset="0"/>
                            </a:rPr>
                            <m:t>+</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Pto</m:t>
                          </m:r>
                        </m:num>
                        <m:den>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n</m:t>
                          </m:r>
                        </m:den>
                      </m:f>
                    </m:oMath>
                  </m:oMathPara>
                </a14:m>
                <a:endParaRPr kumimoji="0" lang="es-CO" altLang="es-CO" sz="1800" b="0" i="0" u="none" strike="noStrike" cap="none" normalizeH="0" baseline="0" dirty="0">
                  <a:ln>
                    <a:noFill/>
                  </a:ln>
                  <a:solidFill>
                    <a:schemeClr val="tx1"/>
                  </a:solidFill>
                  <a:effectLst/>
                  <a:latin typeface="Arial" panose="020B0604020202020204" pitchFamily="34" charset="0"/>
                </a:endParaRPr>
              </a:p>
              <a:p>
                <a:endParaRPr lang="es-CO" altLang="es-CO" dirty="0">
                  <a:latin typeface="Arial" panose="020B0604020202020204" pitchFamily="34" charset="0"/>
                </a:endParaRPr>
              </a:p>
              <a:p>
                <a:r>
                  <a:rPr lang="es-CO" altLang="es-CO" dirty="0">
                    <a:latin typeface="Arial" panose="020B0604020202020204" pitchFamily="34" charset="0"/>
                  </a:rPr>
                  <a:t>	</a:t>
                </a:r>
              </a:p>
              <a:p>
                <a:endParaRPr lang="es-CO" altLang="es-CO" dirty="0">
                  <a:latin typeface="Arial" panose="020B0604020202020204" pitchFamily="34" charset="0"/>
                </a:endParaRPr>
              </a:p>
              <a:p>
                <a:r>
                  <a:rPr lang="es-CO" altLang="es-CO" dirty="0">
                    <a:latin typeface="Arial" panose="020B0604020202020204" pitchFamily="34" charset="0"/>
                  </a:rPr>
                  <a:t>	</a:t>
                </a:r>
                <a:r>
                  <a:rPr lang="es-CO" altLang="es-CO" sz="2400" dirty="0">
                    <a:latin typeface="Myrad"/>
                  </a:rPr>
                  <a:t>Donde:</a:t>
                </a:r>
              </a:p>
              <a:p>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0" name="Rectangle 2">
                <a:extLst>
                  <a:ext uri="{FF2B5EF4-FFF2-40B4-BE49-F238E27FC236}">
                    <a16:creationId xmlns:a16="http://schemas.microsoft.com/office/drawing/2014/main" id="{CB244F0E-19D7-4676-AB29-C3430536DE96}"/>
                  </a:ext>
                </a:extLst>
              </p:cNvPr>
              <p:cNvSpPr>
                <a:spLocks noRot="1" noChangeAspect="1" noMove="1" noResize="1" noEditPoints="1" noAdjustHandles="1" noChangeArrowheads="1" noChangeShapeType="1" noTextEdit="1"/>
              </p:cNvSpPr>
              <p:nvPr/>
            </p:nvSpPr>
            <p:spPr bwMode="auto">
              <a:xfrm>
                <a:off x="463187" y="906125"/>
                <a:ext cx="9568543" cy="4221412"/>
              </a:xfrm>
              <a:prstGeom prst="rect">
                <a:avLst/>
              </a:prstGeom>
              <a:blipFill>
                <a:blip r:embed="rId3"/>
                <a:stretch>
                  <a:fillRect l="-10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CO">
                    <a:noFill/>
                  </a:rPr>
                  <a:t> </a:t>
                </a:r>
              </a:p>
            </p:txBody>
          </p:sp>
        </mc:Fallback>
      </mc:AlternateContent>
      <p:graphicFrame>
        <p:nvGraphicFramePr>
          <p:cNvPr id="14" name="Tabla 13">
            <a:extLst>
              <a:ext uri="{FF2B5EF4-FFF2-40B4-BE49-F238E27FC236}">
                <a16:creationId xmlns:a16="http://schemas.microsoft.com/office/drawing/2014/main" id="{71F02A05-8509-4F79-9434-B59CCF4AF3DB}"/>
              </a:ext>
            </a:extLst>
          </p:cNvPr>
          <p:cNvGraphicFramePr>
            <a:graphicFrameLocks noGrp="1"/>
          </p:cNvGraphicFramePr>
          <p:nvPr>
            <p:extLst>
              <p:ext uri="{D42A27DB-BD31-4B8C-83A1-F6EECF244321}">
                <p14:modId xmlns:p14="http://schemas.microsoft.com/office/powerpoint/2010/main" val="3433830013"/>
              </p:ext>
            </p:extLst>
          </p:nvPr>
        </p:nvGraphicFramePr>
        <p:xfrm>
          <a:off x="2545080" y="4149022"/>
          <a:ext cx="7650480" cy="1503172"/>
        </p:xfrm>
        <a:graphic>
          <a:graphicData uri="http://schemas.openxmlformats.org/drawingml/2006/table">
            <a:tbl>
              <a:tblPr firstRow="1" firstCol="1" bandRow="1">
                <a:tableStyleId>{5C22544A-7EE6-4342-B048-85BDC9FD1C3A}</a:tableStyleId>
              </a:tblPr>
              <a:tblGrid>
                <a:gridCol w="1603509">
                  <a:extLst>
                    <a:ext uri="{9D8B030D-6E8A-4147-A177-3AD203B41FA5}">
                      <a16:colId xmlns:a16="http://schemas.microsoft.com/office/drawing/2014/main" val="1635004792"/>
                    </a:ext>
                  </a:extLst>
                </a:gridCol>
                <a:gridCol w="6046971">
                  <a:extLst>
                    <a:ext uri="{9D8B030D-6E8A-4147-A177-3AD203B41FA5}">
                      <a16:colId xmlns:a16="http://schemas.microsoft.com/office/drawing/2014/main" val="3841140443"/>
                    </a:ext>
                  </a:extLst>
                </a:gridCol>
              </a:tblGrid>
              <a:tr h="276618">
                <a:tc>
                  <a:txBody>
                    <a:bodyPr/>
                    <a:lstStyle/>
                    <a:p>
                      <a:pPr algn="ctr">
                        <a:lnSpc>
                          <a:spcPct val="115000"/>
                        </a:lnSpc>
                      </a:pPr>
                      <a:r>
                        <a:rPr lang="es-ES" sz="1800">
                          <a:solidFill>
                            <a:srgbClr val="000000"/>
                          </a:solidFill>
                          <a:effectLst/>
                          <a:latin typeface="Myrad"/>
                          <a:ea typeface="Calibri" panose="020F0502020204030204" pitchFamily="34" charset="0"/>
                          <a:cs typeface="Times New Roman" panose="02020603050405020304" pitchFamily="18" charset="0"/>
                        </a:rPr>
                        <a:t>M</a:t>
                      </a:r>
                      <a:endParaRPr lang="es-CO" sz="280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15000"/>
                        </a:lnSpc>
                      </a:pPr>
                      <a:r>
                        <a:rPr lang="es-ES" sz="1800">
                          <a:solidFill>
                            <a:srgbClr val="000000"/>
                          </a:solidFill>
                          <a:effectLst/>
                          <a:latin typeface="Myrad"/>
                          <a:ea typeface="Calibri" panose="020F0502020204030204" pitchFamily="34" charset="0"/>
                          <a:cs typeface="Times New Roman" panose="02020603050405020304" pitchFamily="18" charset="0"/>
                        </a:rPr>
                        <a:t>Media Aritmética</a:t>
                      </a:r>
                      <a:endParaRPr lang="es-CO" sz="280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528514335"/>
                  </a:ext>
                </a:extLst>
              </a:tr>
              <a:tr h="276618">
                <a:tc>
                  <a:txBody>
                    <a:bodyPr/>
                    <a:lstStyle/>
                    <a:p>
                      <a:pPr algn="ctr">
                        <a:lnSpc>
                          <a:spcPct val="115000"/>
                        </a:lnSpc>
                      </a:pPr>
                      <a:r>
                        <a:rPr lang="es-ES" sz="1800">
                          <a:solidFill>
                            <a:srgbClr val="000000"/>
                          </a:solidFill>
                          <a:effectLst/>
                          <a:latin typeface="Myrad"/>
                          <a:ea typeface="Calibri" panose="020F0502020204030204" pitchFamily="34" charset="0"/>
                          <a:cs typeface="Times New Roman" panose="02020603050405020304" pitchFamily="18" charset="0"/>
                        </a:rPr>
                        <a:t>A (1...n)</a:t>
                      </a:r>
                      <a:endParaRPr lang="es-CO" sz="280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15000"/>
                        </a:lnSpc>
                      </a:pPr>
                      <a:r>
                        <a:rPr lang="es-ES" sz="1800">
                          <a:solidFill>
                            <a:srgbClr val="000000"/>
                          </a:solidFill>
                          <a:effectLst/>
                          <a:latin typeface="Myrad"/>
                          <a:ea typeface="Calibri" panose="020F0502020204030204" pitchFamily="34" charset="0"/>
                          <a:cs typeface="Times New Roman" panose="02020603050405020304" pitchFamily="18" charset="0"/>
                        </a:rPr>
                        <a:t>Valor total de cada una de las propuestas habilitadas </a:t>
                      </a:r>
                      <a:endParaRPr lang="es-CO" sz="280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980339222"/>
                  </a:ext>
                </a:extLst>
              </a:tr>
              <a:tr h="283352">
                <a:tc>
                  <a:txBody>
                    <a:bodyPr/>
                    <a:lstStyle/>
                    <a:p>
                      <a:pPr algn="ctr">
                        <a:lnSpc>
                          <a:spcPct val="115000"/>
                        </a:lnSpc>
                      </a:pPr>
                      <a:r>
                        <a:rPr lang="es-ES" sz="1800">
                          <a:solidFill>
                            <a:srgbClr val="000000"/>
                          </a:solidFill>
                          <a:effectLst/>
                          <a:latin typeface="Myrad"/>
                          <a:ea typeface="Calibri" panose="020F0502020204030204" pitchFamily="34" charset="0"/>
                          <a:cs typeface="Times New Roman" panose="02020603050405020304" pitchFamily="18" charset="0"/>
                        </a:rPr>
                        <a:t>Pto</a:t>
                      </a:r>
                      <a:endParaRPr lang="es-CO" sz="280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15000"/>
                        </a:lnSpc>
                      </a:pPr>
                      <a:r>
                        <a:rPr lang="es-ES" sz="1800">
                          <a:solidFill>
                            <a:srgbClr val="000000"/>
                          </a:solidFill>
                          <a:effectLst/>
                          <a:latin typeface="Myrad"/>
                          <a:ea typeface="Calibri" panose="020F0502020204030204" pitchFamily="34" charset="0"/>
                          <a:cs typeface="Times New Roman" panose="02020603050405020304" pitchFamily="18" charset="0"/>
                        </a:rPr>
                        <a:t>Valor del Presupuesto oficial</a:t>
                      </a:r>
                      <a:endParaRPr lang="es-CO" sz="280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336164834"/>
                  </a:ext>
                </a:extLst>
              </a:tr>
              <a:tr h="362065">
                <a:tc>
                  <a:txBody>
                    <a:bodyPr/>
                    <a:lstStyle/>
                    <a:p>
                      <a:pPr algn="ctr">
                        <a:lnSpc>
                          <a:spcPct val="115000"/>
                        </a:lnSpc>
                      </a:pPr>
                      <a:r>
                        <a:rPr lang="es-ES" sz="1800">
                          <a:solidFill>
                            <a:srgbClr val="000000"/>
                          </a:solidFill>
                          <a:effectLst/>
                          <a:latin typeface="Myrad"/>
                          <a:ea typeface="Calibri" panose="020F0502020204030204" pitchFamily="34" charset="0"/>
                          <a:cs typeface="Times New Roman" panose="02020603050405020304" pitchFamily="18" charset="0"/>
                        </a:rPr>
                        <a:t>n</a:t>
                      </a:r>
                      <a:endParaRPr lang="es-CO" sz="280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just">
                        <a:lnSpc>
                          <a:spcPct val="115000"/>
                        </a:lnSpc>
                      </a:pPr>
                      <a:r>
                        <a:rPr lang="es-ES" sz="1800" dirty="0">
                          <a:solidFill>
                            <a:srgbClr val="000000"/>
                          </a:solidFill>
                          <a:effectLst/>
                          <a:latin typeface="Myrad"/>
                          <a:ea typeface="Calibri" panose="020F0502020204030204" pitchFamily="34" charset="0"/>
                          <a:cs typeface="Times New Roman" panose="02020603050405020304" pitchFamily="18" charset="0"/>
                        </a:rPr>
                        <a:t>Número de propuestas habilitadas incluido una vez el valor del presupuesto oficial.</a:t>
                      </a:r>
                      <a:endParaRPr lang="es-CO" sz="2800" dirty="0">
                        <a:solidFill>
                          <a:srgbClr val="000000"/>
                        </a:solidFill>
                        <a:effectLst/>
                        <a:latin typeface="Myrad"/>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909960446"/>
                  </a:ext>
                </a:extLst>
              </a:tr>
            </a:tbl>
          </a:graphicData>
        </a:graphic>
      </p:graphicFrame>
    </p:spTree>
    <p:extLst>
      <p:ext uri="{BB962C8B-B14F-4D97-AF65-F5344CB8AC3E}">
        <p14:creationId xmlns:p14="http://schemas.microsoft.com/office/powerpoint/2010/main" val="59602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2364205" y="198231"/>
            <a:ext cx="10856241" cy="553998"/>
          </a:xfrm>
          <a:prstGeom prst="rect">
            <a:avLst/>
          </a:prstGeom>
          <a:noFill/>
        </p:spPr>
        <p:txBody>
          <a:bodyPr wrap="square" rtlCol="0">
            <a:spAutoFit/>
          </a:bodyPr>
          <a:lstStyle/>
          <a:p>
            <a:pPr algn="ctr"/>
            <a:r>
              <a:rPr lang="es-CO" sz="3000" b="1" dirty="0">
                <a:solidFill>
                  <a:srgbClr val="FF0000"/>
                </a:solidFill>
                <a:latin typeface="Myrad"/>
              </a:rPr>
              <a:t>1.1  MARCO NORMATIVO</a:t>
            </a:r>
            <a:endParaRPr lang="es-ES_tradnl" sz="3000" b="1" dirty="0">
              <a:solidFill>
                <a:srgbClr val="FF0000"/>
              </a:solidFill>
              <a:latin typeface="Myrad"/>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1007992" y="752229"/>
            <a:ext cx="102978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
        <p:nvSpPr>
          <p:cNvPr id="9" name="CuadroTexto 8">
            <a:extLst>
              <a:ext uri="{FF2B5EF4-FFF2-40B4-BE49-F238E27FC236}">
                <a16:creationId xmlns:a16="http://schemas.microsoft.com/office/drawing/2014/main" id="{708F8FF2-AC3E-48C8-8CA2-DE710E9606B3}"/>
              </a:ext>
            </a:extLst>
          </p:cNvPr>
          <p:cNvSpPr txBox="1"/>
          <p:nvPr/>
        </p:nvSpPr>
        <p:spPr>
          <a:xfrm>
            <a:off x="915275" y="866910"/>
            <a:ext cx="11343086" cy="5047536"/>
          </a:xfrm>
          <a:prstGeom prst="rect">
            <a:avLst/>
          </a:prstGeom>
          <a:noFill/>
        </p:spPr>
        <p:txBody>
          <a:bodyPr wrap="square">
            <a:spAutoFit/>
          </a:bodyPr>
          <a:lstStyle/>
          <a:p>
            <a:pPr marL="342900" indent="-342900" algn="just">
              <a:buAutoNum type="arabicPeriod"/>
            </a:pPr>
            <a:r>
              <a:rPr lang="es-ES" sz="1600" b="1" dirty="0">
                <a:latin typeface="Myrad"/>
              </a:rPr>
              <a:t>LEY 80 DE 1993, </a:t>
            </a:r>
            <a:r>
              <a:rPr lang="es-ES" sz="1600" dirty="0"/>
              <a:t>Estatuto General de Contratación de la Administración Pública </a:t>
            </a:r>
            <a:endParaRPr lang="es-ES" sz="1600" dirty="0">
              <a:highlight>
                <a:srgbClr val="FFFF00"/>
              </a:highlight>
              <a:latin typeface="Myrad"/>
            </a:endParaRPr>
          </a:p>
          <a:p>
            <a:pPr algn="just"/>
            <a:r>
              <a:rPr lang="es-ES" sz="1600" b="1" dirty="0">
                <a:latin typeface="Myrad"/>
              </a:rPr>
              <a:t>2. LEY 1150 DE 2007, </a:t>
            </a:r>
            <a:r>
              <a:rPr lang="es-MX" sz="1600" b="0" i="0" dirty="0">
                <a:effectLst/>
                <a:latin typeface="Myrad"/>
              </a:rPr>
              <a:t>Por medio de la cual se introducen medidas para la eficiencia y la transparencia en la Ley 80 de 1993 y </a:t>
            </a:r>
          </a:p>
          <a:p>
            <a:pPr algn="just"/>
            <a:r>
              <a:rPr lang="es-MX" sz="1600" b="0" i="0" dirty="0">
                <a:effectLst/>
                <a:latin typeface="Myrad"/>
              </a:rPr>
              <a:t>se dictan otras disposiciones generales sobre la contratación con Recursos </a:t>
            </a:r>
            <a:r>
              <a:rPr lang="es-MX" sz="1600" b="0" i="0" dirty="0" err="1">
                <a:effectLst/>
                <a:latin typeface="Myrad"/>
              </a:rPr>
              <a:t>Públicos.</a:t>
            </a:r>
            <a:r>
              <a:rPr lang="es-MX" sz="1600" b="0" i="0" dirty="0" err="1">
                <a:solidFill>
                  <a:srgbClr val="FFFFFF"/>
                </a:solidFill>
                <a:effectLst/>
                <a:latin typeface="Myrad"/>
              </a:rPr>
              <a:t>Recursos</a:t>
            </a:r>
            <a:r>
              <a:rPr lang="es-MX" sz="1600" b="0" i="0" dirty="0">
                <a:solidFill>
                  <a:srgbClr val="FFFFFF"/>
                </a:solidFill>
                <a:effectLst/>
                <a:latin typeface="Myrad"/>
              </a:rPr>
              <a:t> Públicos.</a:t>
            </a:r>
            <a:endParaRPr lang="es-ES" sz="1600" b="1" dirty="0">
              <a:latin typeface="Myrad"/>
            </a:endParaRPr>
          </a:p>
          <a:p>
            <a:pPr algn="just"/>
            <a:r>
              <a:rPr lang="es-ES" sz="1600" b="1" dirty="0">
                <a:latin typeface="Myrad"/>
              </a:rPr>
              <a:t>3. DECRETO 1082 DE 2015, P</a:t>
            </a:r>
            <a:r>
              <a:rPr lang="es-MX" sz="1600" b="1" dirty="0">
                <a:latin typeface="Myrad"/>
              </a:rPr>
              <a:t>ARTE 2  </a:t>
            </a:r>
            <a:r>
              <a:rPr lang="es-MX" sz="1600" dirty="0">
                <a:latin typeface="Myrad"/>
              </a:rPr>
              <a:t>Reglamentaciones </a:t>
            </a:r>
          </a:p>
          <a:p>
            <a:pPr algn="just"/>
            <a:r>
              <a:rPr lang="es-MX" sz="1600" b="1" dirty="0">
                <a:latin typeface="Myrad"/>
              </a:rPr>
              <a:t>    TÍTULO 1  </a:t>
            </a:r>
            <a:r>
              <a:rPr lang="es-MX" sz="1600" dirty="0">
                <a:latin typeface="Myrad"/>
              </a:rPr>
              <a:t>Contratación Estatal</a:t>
            </a:r>
          </a:p>
          <a:p>
            <a:pPr algn="just"/>
            <a:r>
              <a:rPr lang="es-MX" sz="1600" b="1" dirty="0">
                <a:latin typeface="Myrad"/>
              </a:rPr>
              <a:t>    CAPÍTULO 1   </a:t>
            </a:r>
            <a:r>
              <a:rPr lang="es-MX" sz="1600" dirty="0">
                <a:latin typeface="Myrad"/>
              </a:rPr>
              <a:t>Sistema de compras y contratación pública</a:t>
            </a:r>
          </a:p>
          <a:p>
            <a:pPr algn="just"/>
            <a:r>
              <a:rPr lang="es-MX" sz="1600" b="1" dirty="0">
                <a:latin typeface="Myrad"/>
              </a:rPr>
              <a:t>    SECCIÓN 1  </a:t>
            </a:r>
            <a:r>
              <a:rPr lang="es-MX" sz="1600" dirty="0">
                <a:latin typeface="Myrad"/>
              </a:rPr>
              <a:t>Conceptos básicos para sistema compras y contratación pública</a:t>
            </a:r>
          </a:p>
          <a:p>
            <a:pPr algn="just"/>
            <a:endParaRPr lang="es-MX" sz="1600" dirty="0">
              <a:latin typeface="Myrad"/>
            </a:endParaRPr>
          </a:p>
          <a:p>
            <a:pPr algn="just"/>
            <a:r>
              <a:rPr lang="es-MX" sz="1600" u="sng" dirty="0">
                <a:latin typeface="Myrad"/>
              </a:rPr>
              <a:t>Y normas modificatorias como:</a:t>
            </a:r>
          </a:p>
          <a:p>
            <a:pPr algn="just"/>
            <a:endParaRPr lang="es-MX" sz="1600" dirty="0">
              <a:latin typeface="Myrad"/>
            </a:endParaRPr>
          </a:p>
          <a:p>
            <a:pPr marL="285750" indent="-285750" algn="just">
              <a:buFont typeface="Arial" panose="020B0604020202020204" pitchFamily="34" charset="0"/>
              <a:buChar char="•"/>
            </a:pPr>
            <a:r>
              <a:rPr lang="es-MX" sz="1600" dirty="0">
                <a:latin typeface="Myrad"/>
              </a:rPr>
              <a:t>Decreto 332 de 2020 – Participación de Mujeres en la Contratación</a:t>
            </a:r>
          </a:p>
          <a:p>
            <a:pPr marL="285750" indent="-285750" algn="just">
              <a:buFont typeface="Arial" panose="020B0604020202020204" pitchFamily="34" charset="0"/>
              <a:buChar char="•"/>
            </a:pPr>
            <a:r>
              <a:rPr lang="es-MX" sz="1600" dirty="0">
                <a:latin typeface="Myrad"/>
              </a:rPr>
              <a:t>Decreto 310 de 2021- Acuerdo Marco de Precios</a:t>
            </a:r>
          </a:p>
          <a:p>
            <a:pPr marL="285750" indent="-285750" algn="just">
              <a:buFont typeface="Arial" panose="020B0604020202020204" pitchFamily="34" charset="0"/>
              <a:buChar char="•"/>
            </a:pPr>
            <a:r>
              <a:rPr lang="es-MX" sz="1600" dirty="0">
                <a:latin typeface="Myrad"/>
              </a:rPr>
              <a:t>Decreto 399 de 2021 / Decreto 579 de 2021 – Participación Empresas con Mejor año Fiscal de los últimos 3 años</a:t>
            </a:r>
          </a:p>
          <a:p>
            <a:pPr marL="285750" indent="-285750" algn="just">
              <a:buFont typeface="Arial" panose="020B0604020202020204" pitchFamily="34" charset="0"/>
              <a:buChar char="•"/>
            </a:pPr>
            <a:r>
              <a:rPr lang="es-MX" sz="1600" dirty="0">
                <a:latin typeface="Myrad"/>
              </a:rPr>
              <a:t>Decreto 680 de 2021  - Bienes Nacionales Relevantes</a:t>
            </a:r>
          </a:p>
          <a:p>
            <a:pPr marL="285750" indent="-285750" algn="just">
              <a:buFont typeface="Arial" panose="020B0604020202020204" pitchFamily="34" charset="0"/>
              <a:buChar char="•"/>
            </a:pPr>
            <a:r>
              <a:rPr lang="es-MX" sz="1600" dirty="0">
                <a:latin typeface="Myrad"/>
              </a:rPr>
              <a:t>Decreto 1860 de 2021 – Factores Diferenciales para MiPymes y Emprendimientos / F</a:t>
            </a:r>
            <a:r>
              <a:rPr lang="es-CO" sz="1600" dirty="0"/>
              <a:t>omento de ejecución de contratos </a:t>
            </a:r>
          </a:p>
          <a:p>
            <a:pPr marL="285750" indent="-285750" algn="just">
              <a:buFont typeface="Arial" panose="020B0604020202020204" pitchFamily="34" charset="0"/>
              <a:buChar char="•"/>
            </a:pPr>
            <a:r>
              <a:rPr lang="es-CO" sz="1600" dirty="0"/>
              <a:t>con personas de especial protección constitucional </a:t>
            </a:r>
            <a:endParaRPr lang="es-MX" sz="1600" dirty="0">
              <a:latin typeface="Myrad"/>
            </a:endParaRPr>
          </a:p>
          <a:p>
            <a:pPr marL="285750" indent="-285750" algn="just">
              <a:buFont typeface="Arial" panose="020B0604020202020204" pitchFamily="34" charset="0"/>
              <a:buChar char="•"/>
            </a:pPr>
            <a:r>
              <a:rPr lang="es-MX" sz="1600" dirty="0">
                <a:latin typeface="Myrad"/>
              </a:rPr>
              <a:t>Decreto 1041 de 2022- Extender hasta 2023 la Participación de Empresas con Mejor año Fiscal de los últimos 3 años</a:t>
            </a:r>
          </a:p>
          <a:p>
            <a:pPr marL="285750" indent="-285750" algn="just">
              <a:buFont typeface="Arial" panose="020B0604020202020204" pitchFamily="34" charset="0"/>
              <a:buChar char="•"/>
            </a:pPr>
            <a:r>
              <a:rPr lang="es-MX" sz="1600" dirty="0">
                <a:latin typeface="Myrad"/>
              </a:rPr>
              <a:t>Decreto 0142 de 2023 – P</a:t>
            </a:r>
            <a:r>
              <a:rPr lang="es-CO" sz="1600" dirty="0" err="1"/>
              <a:t>romover</a:t>
            </a:r>
            <a:r>
              <a:rPr lang="es-CO" sz="1600" dirty="0"/>
              <a:t> acceso al sistema de Compras Públicas de las MiPymes, las Cooperativas y demás </a:t>
            </a:r>
          </a:p>
          <a:p>
            <a:pPr marL="285750" indent="-285750" algn="just">
              <a:buFont typeface="Arial" panose="020B0604020202020204" pitchFamily="34" charset="0"/>
              <a:buChar char="•"/>
            </a:pPr>
            <a:r>
              <a:rPr lang="es-CO" sz="1600" dirty="0"/>
              <a:t>entidades de la economía solidaria.</a:t>
            </a:r>
            <a:endParaRPr lang="es-MX" sz="1600" dirty="0">
              <a:latin typeface="Myrad"/>
            </a:endParaRPr>
          </a:p>
          <a:p>
            <a:pPr marL="1714500" lvl="3" indent="-342900" algn="just">
              <a:buFont typeface="Arial" panose="020B0604020202020204" pitchFamily="34" charset="0"/>
              <a:buChar char="•"/>
            </a:pPr>
            <a:endParaRPr lang="es-CO" dirty="0">
              <a:latin typeface="Verdana" pitchFamily="34" charset="0"/>
              <a:ea typeface="Verdana" pitchFamily="34" charset="0"/>
            </a:endParaRPr>
          </a:p>
        </p:txBody>
      </p:sp>
    </p:spTree>
    <p:extLst>
      <p:ext uri="{BB962C8B-B14F-4D97-AF65-F5344CB8AC3E}">
        <p14:creationId xmlns:p14="http://schemas.microsoft.com/office/powerpoint/2010/main" val="12720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585107" y="936605"/>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CECD8459-EB48-407F-A49F-B1ABF163F935}"/>
              </a:ext>
            </a:extLst>
          </p:cNvPr>
          <p:cNvSpPr>
            <a:spLocks noChangeArrowheads="1"/>
          </p:cNvSpPr>
          <p:nvPr/>
        </p:nvSpPr>
        <p:spPr bwMode="auto">
          <a:xfrm>
            <a:off x="585107" y="2789579"/>
            <a:ext cx="10515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E4F1D680-6CB4-4EA3-BB43-CB78624CEB0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3" name="Imagen 12">
            <a:extLst>
              <a:ext uri="{FF2B5EF4-FFF2-40B4-BE49-F238E27FC236}">
                <a16:creationId xmlns:a16="http://schemas.microsoft.com/office/drawing/2014/main" id="{8162B9EC-66A2-4172-AF66-1F0AD71A088E}"/>
              </a:ext>
            </a:extLst>
          </p:cNvPr>
          <p:cNvPicPr>
            <a:picLocks noChangeAspect="1"/>
          </p:cNvPicPr>
          <p:nvPr/>
        </p:nvPicPr>
        <p:blipFill rotWithShape="1">
          <a:blip r:embed="rId2"/>
          <a:srcRect t="75717"/>
          <a:stretch/>
        </p:blipFill>
        <p:spPr>
          <a:xfrm>
            <a:off x="0" y="5266699"/>
            <a:ext cx="12192000" cy="1665337"/>
          </a:xfrm>
          <a:prstGeom prst="rect">
            <a:avLst/>
          </a:prstGeom>
        </p:spPr>
      </p:pic>
      <p:graphicFrame>
        <p:nvGraphicFramePr>
          <p:cNvPr id="14" name="Tabla 13">
            <a:extLst>
              <a:ext uri="{FF2B5EF4-FFF2-40B4-BE49-F238E27FC236}">
                <a16:creationId xmlns:a16="http://schemas.microsoft.com/office/drawing/2014/main" id="{71F02A05-8509-4F79-9434-B59CCF4AF3DB}"/>
              </a:ext>
            </a:extLst>
          </p:cNvPr>
          <p:cNvGraphicFramePr>
            <a:graphicFrameLocks noGrp="1"/>
          </p:cNvGraphicFramePr>
          <p:nvPr>
            <p:extLst>
              <p:ext uri="{D42A27DB-BD31-4B8C-83A1-F6EECF244321}">
                <p14:modId xmlns:p14="http://schemas.microsoft.com/office/powerpoint/2010/main" val="4011455857"/>
              </p:ext>
            </p:extLst>
          </p:nvPr>
        </p:nvGraphicFramePr>
        <p:xfrm>
          <a:off x="2895600" y="4610087"/>
          <a:ext cx="6507480" cy="985381"/>
        </p:xfrm>
        <a:graphic>
          <a:graphicData uri="http://schemas.openxmlformats.org/drawingml/2006/table">
            <a:tbl>
              <a:tblPr firstRow="1" firstCol="1" bandRow="1">
                <a:tableStyleId>{5C22544A-7EE6-4342-B048-85BDC9FD1C3A}</a:tableStyleId>
              </a:tblPr>
              <a:tblGrid>
                <a:gridCol w="1363941">
                  <a:extLst>
                    <a:ext uri="{9D8B030D-6E8A-4147-A177-3AD203B41FA5}">
                      <a16:colId xmlns:a16="http://schemas.microsoft.com/office/drawing/2014/main" val="1635004792"/>
                    </a:ext>
                  </a:extLst>
                </a:gridCol>
                <a:gridCol w="5143539">
                  <a:extLst>
                    <a:ext uri="{9D8B030D-6E8A-4147-A177-3AD203B41FA5}">
                      <a16:colId xmlns:a16="http://schemas.microsoft.com/office/drawing/2014/main" val="3841140443"/>
                    </a:ext>
                  </a:extLst>
                </a:gridCol>
              </a:tblGrid>
              <a:tr h="276618">
                <a:tc>
                  <a:txBody>
                    <a:bodyPr/>
                    <a:lstStyle/>
                    <a:p>
                      <a:pPr algn="just">
                        <a:lnSpc>
                          <a:spcPct val="107000"/>
                        </a:lnSpc>
                      </a:pPr>
                      <a:r>
                        <a:rPr lang="es-ES" sz="2000" b="0">
                          <a:solidFill>
                            <a:schemeClr val="tx1"/>
                          </a:solidFill>
                          <a:effectLst/>
                          <a:latin typeface="Myrad"/>
                          <a:ea typeface="Times New Roman" panose="02020603050405020304" pitchFamily="18" charset="0"/>
                          <a:cs typeface="Arial" panose="020B0604020202020204" pitchFamily="34" charset="0"/>
                        </a:rPr>
                        <a:t>PEi =</a:t>
                      </a:r>
                      <a:endParaRPr lang="es-CO" sz="3200" b="1">
                        <a:solidFill>
                          <a:schemeClr val="tx1"/>
                        </a:solidFill>
                        <a:effectLst/>
                        <a:latin typeface="Myrad"/>
                        <a:ea typeface="Times New Roman" panose="02020603050405020304" pitchFamily="18" charset="0"/>
                        <a:cs typeface="Times New Roman" panose="02020603050405020304" pitchFamily="18" charset="0"/>
                      </a:endParaRPr>
                    </a:p>
                  </a:txBody>
                  <a:tcPr marL="44450" marR="44450" marT="0" marB="0" anchor="ctr">
                    <a:solidFill>
                      <a:schemeClr val="accent2"/>
                    </a:solidFill>
                  </a:tcPr>
                </a:tc>
                <a:tc>
                  <a:txBody>
                    <a:bodyPr/>
                    <a:lstStyle/>
                    <a:p>
                      <a:pPr algn="just">
                        <a:lnSpc>
                          <a:spcPct val="107000"/>
                        </a:lnSpc>
                      </a:pPr>
                      <a:r>
                        <a:rPr lang="es-ES" sz="2000" b="0" dirty="0">
                          <a:solidFill>
                            <a:schemeClr val="tx1"/>
                          </a:solidFill>
                          <a:effectLst/>
                          <a:latin typeface="Myrad"/>
                          <a:ea typeface="Times New Roman" panose="02020603050405020304" pitchFamily="18" charset="0"/>
                          <a:cs typeface="Arial" panose="020B0604020202020204" pitchFamily="34" charset="0"/>
                        </a:rPr>
                        <a:t>Puntaje de la propuesta evaluada</a:t>
                      </a:r>
                      <a:endParaRPr lang="es-CO" sz="3200" b="1" dirty="0">
                        <a:solidFill>
                          <a:schemeClr val="tx1"/>
                        </a:solidFill>
                        <a:effectLst/>
                        <a:latin typeface="Myrad"/>
                        <a:ea typeface="Times New Roman" panose="02020603050405020304" pitchFamily="18" charset="0"/>
                        <a:cs typeface="Times New Roman" panose="02020603050405020304" pitchFamily="18"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3980339222"/>
                  </a:ext>
                </a:extLst>
              </a:tr>
              <a:tr h="283352">
                <a:tc>
                  <a:txBody>
                    <a:bodyPr/>
                    <a:lstStyle/>
                    <a:p>
                      <a:pPr algn="just">
                        <a:lnSpc>
                          <a:spcPct val="107000"/>
                        </a:lnSpc>
                      </a:pPr>
                      <a:r>
                        <a:rPr lang="es-ES" sz="2000" b="0">
                          <a:solidFill>
                            <a:schemeClr val="tx1"/>
                          </a:solidFill>
                          <a:effectLst/>
                          <a:latin typeface="Myrad"/>
                          <a:ea typeface="Times New Roman" panose="02020603050405020304" pitchFamily="18" charset="0"/>
                          <a:cs typeface="Arial" panose="020B0604020202020204" pitchFamily="34" charset="0"/>
                        </a:rPr>
                        <a:t>V =</a:t>
                      </a:r>
                      <a:endParaRPr lang="es-CO" sz="3200" b="1">
                        <a:solidFill>
                          <a:schemeClr val="tx1"/>
                        </a:solidFill>
                        <a:effectLst/>
                        <a:latin typeface="Myrad"/>
                        <a:ea typeface="Times New Roman" panose="02020603050405020304" pitchFamily="18" charset="0"/>
                        <a:cs typeface="Times New Roman" panose="02020603050405020304" pitchFamily="18" charset="0"/>
                      </a:endParaRPr>
                    </a:p>
                  </a:txBody>
                  <a:tcPr marL="44450" marR="44450" marT="0" marB="0" anchor="ctr">
                    <a:solidFill>
                      <a:schemeClr val="accent2"/>
                    </a:solidFill>
                  </a:tcPr>
                </a:tc>
                <a:tc>
                  <a:txBody>
                    <a:bodyPr/>
                    <a:lstStyle/>
                    <a:p>
                      <a:pPr algn="just">
                        <a:lnSpc>
                          <a:spcPct val="107000"/>
                        </a:lnSpc>
                      </a:pPr>
                      <a:r>
                        <a:rPr lang="es-CO" sz="2000" b="0">
                          <a:solidFill>
                            <a:schemeClr val="tx1"/>
                          </a:solidFill>
                          <a:effectLst/>
                          <a:latin typeface="Myrad"/>
                          <a:ea typeface="Times New Roman" panose="02020603050405020304" pitchFamily="18" charset="0"/>
                          <a:cs typeface="Arial" panose="020B0604020202020204" pitchFamily="34" charset="0"/>
                        </a:rPr>
                        <a:t>Valor inferior más cercano a la Media </a:t>
                      </a:r>
                      <a:endParaRPr lang="es-CO" sz="3200" b="1">
                        <a:solidFill>
                          <a:schemeClr val="tx1"/>
                        </a:solidFill>
                        <a:effectLst/>
                        <a:latin typeface="Myrad"/>
                        <a:ea typeface="Times New Roman" panose="02020603050405020304" pitchFamily="18" charset="0"/>
                        <a:cs typeface="Times New Roman" panose="02020603050405020304" pitchFamily="18"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2336164834"/>
                  </a:ext>
                </a:extLst>
              </a:tr>
              <a:tr h="362065">
                <a:tc>
                  <a:txBody>
                    <a:bodyPr/>
                    <a:lstStyle/>
                    <a:p>
                      <a:pPr algn="just">
                        <a:lnSpc>
                          <a:spcPct val="107000"/>
                        </a:lnSpc>
                      </a:pPr>
                      <a:r>
                        <a:rPr lang="es-ES" sz="2000" b="0">
                          <a:solidFill>
                            <a:schemeClr val="tx1"/>
                          </a:solidFill>
                          <a:effectLst/>
                          <a:latin typeface="Myrad"/>
                          <a:ea typeface="Times New Roman" panose="02020603050405020304" pitchFamily="18" charset="0"/>
                          <a:cs typeface="Arial" panose="020B0604020202020204" pitchFamily="34" charset="0"/>
                        </a:rPr>
                        <a:t>Vp =</a:t>
                      </a:r>
                      <a:endParaRPr lang="es-CO" sz="3200" b="1">
                        <a:solidFill>
                          <a:schemeClr val="tx1"/>
                        </a:solidFill>
                        <a:effectLst/>
                        <a:latin typeface="Myrad"/>
                        <a:ea typeface="Times New Roman" panose="02020603050405020304" pitchFamily="18" charset="0"/>
                        <a:cs typeface="Times New Roman" panose="02020603050405020304" pitchFamily="18" charset="0"/>
                      </a:endParaRPr>
                    </a:p>
                  </a:txBody>
                  <a:tcPr marL="44450" marR="44450" marT="0" marB="0" anchor="ctr">
                    <a:solidFill>
                      <a:schemeClr val="accent2"/>
                    </a:solidFill>
                  </a:tcPr>
                </a:tc>
                <a:tc>
                  <a:txBody>
                    <a:bodyPr/>
                    <a:lstStyle/>
                    <a:p>
                      <a:pPr algn="just">
                        <a:lnSpc>
                          <a:spcPct val="107000"/>
                        </a:lnSpc>
                      </a:pPr>
                      <a:r>
                        <a:rPr lang="es-ES" sz="2000" b="0" dirty="0">
                          <a:solidFill>
                            <a:schemeClr val="tx1"/>
                          </a:solidFill>
                          <a:effectLst/>
                          <a:latin typeface="Myrad"/>
                          <a:ea typeface="Times New Roman" panose="02020603050405020304" pitchFamily="18" charset="0"/>
                          <a:cs typeface="Arial" panose="020B0604020202020204" pitchFamily="34" charset="0"/>
                        </a:rPr>
                        <a:t>Valor total de la propuesta evaluada</a:t>
                      </a:r>
                      <a:endParaRPr lang="es-CO" sz="3200" b="1" dirty="0">
                        <a:solidFill>
                          <a:schemeClr val="tx1"/>
                        </a:solidFill>
                        <a:effectLst/>
                        <a:latin typeface="Myrad"/>
                        <a:ea typeface="Times New Roman" panose="02020603050405020304" pitchFamily="18" charset="0"/>
                        <a:cs typeface="Times New Roman" panose="02020603050405020304" pitchFamily="18"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3909960446"/>
                  </a:ext>
                </a:extLst>
              </a:tr>
            </a:tbl>
          </a:graphicData>
        </a:graphic>
      </p:graphicFrame>
      <p:sp>
        <p:nvSpPr>
          <p:cNvPr id="11" name="CuadroTexto 10">
            <a:extLst>
              <a:ext uri="{FF2B5EF4-FFF2-40B4-BE49-F238E27FC236}">
                <a16:creationId xmlns:a16="http://schemas.microsoft.com/office/drawing/2014/main" id="{4826A75D-BA9B-4959-96D2-56667BAC5D6F}"/>
              </a:ext>
            </a:extLst>
          </p:cNvPr>
          <p:cNvSpPr txBox="1"/>
          <p:nvPr/>
        </p:nvSpPr>
        <p:spPr>
          <a:xfrm>
            <a:off x="585107" y="1245870"/>
            <a:ext cx="11012533" cy="4053033"/>
          </a:xfrm>
          <a:prstGeom prst="rect">
            <a:avLst/>
          </a:prstGeom>
          <a:noFill/>
        </p:spPr>
        <p:txBody>
          <a:bodyPr wrap="square">
            <a:spAutoFit/>
          </a:bodyPr>
          <a:lstStyle/>
          <a:p>
            <a:pPr algn="just">
              <a:lnSpc>
                <a:spcPct val="107000"/>
              </a:lnSpc>
              <a:spcAft>
                <a:spcPts val="800"/>
              </a:spcAft>
            </a:pPr>
            <a:r>
              <a:rPr lang="es-ES_tradnl" dirty="0">
                <a:effectLst/>
                <a:latin typeface="Myrad"/>
                <a:ea typeface="Calibri" panose="020F0502020204030204" pitchFamily="34" charset="0"/>
                <a:cs typeface="Times New Roman" panose="02020603050405020304" pitchFamily="18" charset="0"/>
              </a:rPr>
              <a:t>Para la aplicación de la fórmula media aritmética, l</a:t>
            </a:r>
            <a:r>
              <a:rPr lang="es-CO" dirty="0">
                <a:effectLst/>
                <a:latin typeface="Myrad"/>
                <a:ea typeface="Calibri" panose="020F0502020204030204" pitchFamily="34" charset="0"/>
                <a:cs typeface="Times New Roman" panose="02020603050405020304" pitchFamily="18" charset="0"/>
              </a:rPr>
              <a:t>a oferta que presente el precio igual o inferior más cercano a la Media Aritmética obtendrá el máximo puntaje, (determinado por la I.E.D.), las demás ofertas serán evaluadas proporcionalmente aplicando las siguientes fórmulas:</a:t>
            </a:r>
          </a:p>
          <a:p>
            <a:pPr algn="just">
              <a:lnSpc>
                <a:spcPct val="107000"/>
              </a:lnSpc>
              <a:spcAft>
                <a:spcPts val="800"/>
              </a:spcAft>
            </a:pPr>
            <a:endParaRPr lang="es-CO" dirty="0">
              <a:latin typeface="Myrad"/>
              <a:ea typeface="Calibri" panose="020F0502020204030204" pitchFamily="34" charset="0"/>
              <a:cs typeface="Times New Roman" panose="02020603050405020304" pitchFamily="18" charset="0"/>
            </a:endParaRPr>
          </a:p>
          <a:p>
            <a:pPr algn="just">
              <a:lnSpc>
                <a:spcPct val="107000"/>
              </a:lnSpc>
              <a:spcAft>
                <a:spcPts val="800"/>
              </a:spcAft>
            </a:pPr>
            <a:r>
              <a:rPr lang="es-CO" dirty="0">
                <a:latin typeface="Myrad"/>
                <a:ea typeface="Calibri" panose="020F0502020204030204" pitchFamily="34" charset="0"/>
                <a:cs typeface="Times New Roman" panose="02020603050405020304" pitchFamily="18" charset="0"/>
              </a:rPr>
              <a:t>a. Para valor por debajo de la media</a:t>
            </a:r>
          </a:p>
          <a:p>
            <a:pPr algn="just">
              <a:lnSpc>
                <a:spcPct val="107000"/>
              </a:lnSpc>
              <a:spcAft>
                <a:spcPts val="800"/>
              </a:spcAft>
            </a:pPr>
            <a:endParaRPr lang="es-CO" dirty="0">
              <a:latin typeface="Myrad"/>
              <a:ea typeface="Calibri" panose="020F0502020204030204" pitchFamily="34" charset="0"/>
              <a:cs typeface="Times New Roman" panose="02020603050405020304" pitchFamily="18" charset="0"/>
            </a:endParaRPr>
          </a:p>
          <a:p>
            <a:pPr algn="just">
              <a:lnSpc>
                <a:spcPct val="107000"/>
              </a:lnSpc>
              <a:spcAft>
                <a:spcPts val="800"/>
              </a:spcAft>
            </a:pPr>
            <a:r>
              <a:rPr lang="es-CO" dirty="0">
                <a:latin typeface="Myrad"/>
                <a:ea typeface="Calibri" panose="020F0502020204030204" pitchFamily="34" charset="0"/>
                <a:cs typeface="Times New Roman" panose="02020603050405020304" pitchFamily="18" charset="0"/>
              </a:rPr>
              <a:t>b. Para valor por encima de la media</a:t>
            </a:r>
          </a:p>
          <a:p>
            <a:pPr algn="just">
              <a:lnSpc>
                <a:spcPct val="107000"/>
              </a:lnSpc>
              <a:spcAft>
                <a:spcPts val="800"/>
              </a:spcAft>
            </a:pPr>
            <a:endParaRPr lang="es-CO" sz="2400" dirty="0">
              <a:effectLst/>
              <a:latin typeface="Myrad"/>
              <a:ea typeface="Calibri" panose="020F0502020204030204" pitchFamily="34" charset="0"/>
              <a:cs typeface="Times New Roman" panose="02020603050405020304" pitchFamily="18" charset="0"/>
            </a:endParaRPr>
          </a:p>
          <a:p>
            <a:pPr algn="just">
              <a:lnSpc>
                <a:spcPct val="107000"/>
              </a:lnSpc>
              <a:spcAft>
                <a:spcPts val="800"/>
              </a:spcAft>
            </a:pPr>
            <a:endParaRPr lang="es-CO" sz="2400" dirty="0">
              <a:latin typeface="Myrad"/>
              <a:ea typeface="Calibri" panose="020F0502020204030204" pitchFamily="34" charset="0"/>
              <a:cs typeface="Times New Roman" panose="02020603050405020304" pitchFamily="18" charset="0"/>
            </a:endParaRPr>
          </a:p>
          <a:p>
            <a:pPr algn="just">
              <a:lnSpc>
                <a:spcPct val="107000"/>
              </a:lnSpc>
              <a:spcAft>
                <a:spcPts val="800"/>
              </a:spcAft>
            </a:pPr>
            <a:r>
              <a:rPr lang="es-CO" sz="2400" dirty="0">
                <a:effectLst/>
                <a:latin typeface="Myrad"/>
                <a:ea typeface="Calibri" panose="020F0502020204030204" pitchFamily="34" charset="0"/>
                <a:cs typeface="Times New Roman" panose="02020603050405020304" pitchFamily="18" charset="0"/>
              </a:rPr>
              <a:t>	  Donde:</a:t>
            </a:r>
          </a:p>
        </p:txBody>
      </p:sp>
      <p:graphicFrame>
        <p:nvGraphicFramePr>
          <p:cNvPr id="21" name="Tabla 20">
            <a:extLst>
              <a:ext uri="{FF2B5EF4-FFF2-40B4-BE49-F238E27FC236}">
                <a16:creationId xmlns:a16="http://schemas.microsoft.com/office/drawing/2014/main" id="{6EEC3E3C-42F8-40C2-910A-575AB0072CB8}"/>
              </a:ext>
            </a:extLst>
          </p:cNvPr>
          <p:cNvGraphicFramePr>
            <a:graphicFrameLocks noGrp="1"/>
          </p:cNvGraphicFramePr>
          <p:nvPr>
            <p:extLst>
              <p:ext uri="{D42A27DB-BD31-4B8C-83A1-F6EECF244321}">
                <p14:modId xmlns:p14="http://schemas.microsoft.com/office/powerpoint/2010/main" val="717305716"/>
              </p:ext>
            </p:extLst>
          </p:nvPr>
        </p:nvGraphicFramePr>
        <p:xfrm>
          <a:off x="5059680" y="2586831"/>
          <a:ext cx="4179253" cy="746864"/>
        </p:xfrm>
        <a:graphic>
          <a:graphicData uri="http://schemas.openxmlformats.org/drawingml/2006/table">
            <a:tbl>
              <a:tblPr firstRow="1" firstCol="1" bandRow="1"/>
              <a:tblGrid>
                <a:gridCol w="1210253">
                  <a:extLst>
                    <a:ext uri="{9D8B030D-6E8A-4147-A177-3AD203B41FA5}">
                      <a16:colId xmlns:a16="http://schemas.microsoft.com/office/drawing/2014/main" val="856404310"/>
                    </a:ext>
                  </a:extLst>
                </a:gridCol>
                <a:gridCol w="2969000">
                  <a:extLst>
                    <a:ext uri="{9D8B030D-6E8A-4147-A177-3AD203B41FA5}">
                      <a16:colId xmlns:a16="http://schemas.microsoft.com/office/drawing/2014/main" val="2118986825"/>
                    </a:ext>
                  </a:extLst>
                </a:gridCol>
              </a:tblGrid>
              <a:tr h="382540">
                <a:tc>
                  <a:txBody>
                    <a:bodyPr/>
                    <a:lstStyle/>
                    <a:p>
                      <a:pPr marL="226060" algn="just">
                        <a:lnSpc>
                          <a:spcPct val="107000"/>
                        </a:lnSpc>
                      </a:pPr>
                      <a:r>
                        <a:rPr lang="es-ES" sz="1800" b="0">
                          <a:effectLst/>
                          <a:latin typeface="Myrad"/>
                          <a:ea typeface="Times New Roman" panose="02020603050405020304" pitchFamily="18" charset="0"/>
                          <a:cs typeface="Arial" panose="020B0604020202020204" pitchFamily="34" charset="0"/>
                        </a:rPr>
                        <a:t>PEi  =</a:t>
                      </a:r>
                      <a:endParaRPr lang="es-CO" sz="1800" b="1">
                        <a:effectLst/>
                        <a:latin typeface="Myrad"/>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6060" algn="just">
                        <a:lnSpc>
                          <a:spcPct val="107000"/>
                        </a:lnSpc>
                      </a:pPr>
                      <a:r>
                        <a:rPr lang="es-ES" sz="1800" b="0" dirty="0">
                          <a:effectLst/>
                          <a:latin typeface="Myrad"/>
                          <a:ea typeface="Times New Roman" panose="02020603050405020304" pitchFamily="18" charset="0"/>
                          <a:cs typeface="Arial" panose="020B0604020202020204" pitchFamily="34" charset="0"/>
                        </a:rPr>
                        <a:t>Puntaje máximo * </a:t>
                      </a:r>
                      <a:r>
                        <a:rPr lang="es-ES" sz="1800" b="0" dirty="0" err="1">
                          <a:effectLst/>
                          <a:latin typeface="Myrad"/>
                          <a:ea typeface="Times New Roman" panose="02020603050405020304" pitchFamily="18" charset="0"/>
                          <a:cs typeface="Arial" panose="020B0604020202020204" pitchFamily="34" charset="0"/>
                        </a:rPr>
                        <a:t>Vp</a:t>
                      </a:r>
                      <a:r>
                        <a:rPr lang="es-ES" sz="1800" b="0" dirty="0">
                          <a:effectLst/>
                          <a:latin typeface="Myrad"/>
                          <a:ea typeface="Times New Roman" panose="02020603050405020304" pitchFamily="18" charset="0"/>
                          <a:cs typeface="Arial" panose="020B0604020202020204" pitchFamily="34" charset="0"/>
                        </a:rPr>
                        <a:t> </a:t>
                      </a:r>
                      <a:endParaRPr lang="es-CO" sz="1800" b="1" dirty="0">
                        <a:effectLst/>
                        <a:latin typeface="Myrad"/>
                        <a:ea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511571"/>
                  </a:ext>
                </a:extLst>
              </a:tr>
              <a:tr h="364324">
                <a:tc>
                  <a:txBody>
                    <a:bodyPr/>
                    <a:lstStyle/>
                    <a:p>
                      <a:pPr>
                        <a:lnSpc>
                          <a:spcPct val="107000"/>
                        </a:lnSpc>
                      </a:pPr>
                      <a:endParaRPr lang="es-CO" sz="1800">
                        <a:effectLst/>
                        <a:latin typeface="Myrad"/>
                        <a:cs typeface="Times New Roman" panose="02020603050405020304" pitchFamily="18" charset="0"/>
                      </a:endParaRPr>
                    </a:p>
                  </a:txBody>
                  <a:tcPr marL="44450" marR="44450" marT="0" marB="0" anchor="ctr">
                    <a:lnL>
                      <a:noFill/>
                    </a:lnL>
                    <a:lnR>
                      <a:noFill/>
                    </a:lnR>
                    <a:lnT>
                      <a:noFill/>
                    </a:lnT>
                    <a:lnB>
                      <a:noFill/>
                    </a:lnB>
                  </a:tcPr>
                </a:tc>
                <a:tc>
                  <a:txBody>
                    <a:bodyPr/>
                    <a:lstStyle/>
                    <a:p>
                      <a:pPr marL="226060" algn="ctr">
                        <a:lnSpc>
                          <a:spcPct val="107000"/>
                        </a:lnSpc>
                      </a:pPr>
                      <a:r>
                        <a:rPr lang="es-ES" sz="1800" b="0" dirty="0">
                          <a:effectLst/>
                          <a:latin typeface="Myrad"/>
                          <a:ea typeface="Times New Roman" panose="02020603050405020304" pitchFamily="18" charset="0"/>
                          <a:cs typeface="Arial" panose="020B0604020202020204" pitchFamily="34" charset="0"/>
                        </a:rPr>
                        <a:t>V</a:t>
                      </a:r>
                      <a:endParaRPr lang="es-CO" sz="1800" b="1" dirty="0">
                        <a:effectLst/>
                        <a:latin typeface="Myrad"/>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2336612"/>
                  </a:ext>
                </a:extLst>
              </a:tr>
            </a:tbl>
          </a:graphicData>
        </a:graphic>
      </p:graphicFrame>
      <p:sp>
        <p:nvSpPr>
          <p:cNvPr id="22" name="Flecha: a la derecha 21">
            <a:extLst>
              <a:ext uri="{FF2B5EF4-FFF2-40B4-BE49-F238E27FC236}">
                <a16:creationId xmlns:a16="http://schemas.microsoft.com/office/drawing/2014/main" id="{372331C2-A5D5-40EF-B08B-12810A0993AB}"/>
              </a:ext>
            </a:extLst>
          </p:cNvPr>
          <p:cNvSpPr/>
          <p:nvPr/>
        </p:nvSpPr>
        <p:spPr>
          <a:xfrm>
            <a:off x="4434840" y="2586831"/>
            <a:ext cx="624840" cy="396240"/>
          </a:xfrm>
          <a:prstGeom prs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a la derecha 22">
            <a:extLst>
              <a:ext uri="{FF2B5EF4-FFF2-40B4-BE49-F238E27FC236}">
                <a16:creationId xmlns:a16="http://schemas.microsoft.com/office/drawing/2014/main" id="{F6CCC001-DAC4-4AB5-AE5E-6E6DBB741F65}"/>
              </a:ext>
            </a:extLst>
          </p:cNvPr>
          <p:cNvSpPr/>
          <p:nvPr/>
        </p:nvSpPr>
        <p:spPr>
          <a:xfrm>
            <a:off x="4419600" y="3440271"/>
            <a:ext cx="624840" cy="396240"/>
          </a:xfrm>
          <a:prstGeom prst="rightArrow">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25" name="Tabla 24">
            <a:extLst>
              <a:ext uri="{FF2B5EF4-FFF2-40B4-BE49-F238E27FC236}">
                <a16:creationId xmlns:a16="http://schemas.microsoft.com/office/drawing/2014/main" id="{60CFB1C5-63D5-4C90-83E0-13B5BED714F5}"/>
              </a:ext>
            </a:extLst>
          </p:cNvPr>
          <p:cNvGraphicFramePr>
            <a:graphicFrameLocks noGrp="1"/>
          </p:cNvGraphicFramePr>
          <p:nvPr>
            <p:extLst>
              <p:ext uri="{D42A27DB-BD31-4B8C-83A1-F6EECF244321}">
                <p14:modId xmlns:p14="http://schemas.microsoft.com/office/powerpoint/2010/main" val="3711204344"/>
              </p:ext>
            </p:extLst>
          </p:nvPr>
        </p:nvGraphicFramePr>
        <p:xfrm>
          <a:off x="5098415" y="3457257"/>
          <a:ext cx="4015105" cy="560960"/>
        </p:xfrm>
        <a:graphic>
          <a:graphicData uri="http://schemas.openxmlformats.org/drawingml/2006/table">
            <a:tbl>
              <a:tblPr firstRow="1" firstCol="1" bandRow="1"/>
              <a:tblGrid>
                <a:gridCol w="1162718">
                  <a:extLst>
                    <a:ext uri="{9D8B030D-6E8A-4147-A177-3AD203B41FA5}">
                      <a16:colId xmlns:a16="http://schemas.microsoft.com/office/drawing/2014/main" val="234556207"/>
                    </a:ext>
                  </a:extLst>
                </a:gridCol>
                <a:gridCol w="2852387">
                  <a:extLst>
                    <a:ext uri="{9D8B030D-6E8A-4147-A177-3AD203B41FA5}">
                      <a16:colId xmlns:a16="http://schemas.microsoft.com/office/drawing/2014/main" val="2285311878"/>
                    </a:ext>
                  </a:extLst>
                </a:gridCol>
              </a:tblGrid>
              <a:tr h="200025">
                <a:tc>
                  <a:txBody>
                    <a:bodyPr/>
                    <a:lstStyle/>
                    <a:p>
                      <a:pPr marL="226060" algn="just" defTabSz="914400" rtl="0" eaLnBrk="1" latinLnBrk="0" hangingPunct="1">
                        <a:lnSpc>
                          <a:spcPct val="107000"/>
                        </a:lnSpc>
                      </a:pPr>
                      <a:r>
                        <a:rPr lang="es-ES" sz="1800" b="0" kern="1200" dirty="0" err="1">
                          <a:solidFill>
                            <a:schemeClr val="tx1"/>
                          </a:solidFill>
                          <a:effectLst/>
                          <a:latin typeface="Myrad"/>
                          <a:ea typeface="Times New Roman" panose="02020603050405020304" pitchFamily="18" charset="0"/>
                          <a:cs typeface="Arial" panose="020B0604020202020204" pitchFamily="34" charset="0"/>
                        </a:rPr>
                        <a:t>PEi</a:t>
                      </a:r>
                      <a:r>
                        <a:rPr lang="es-ES" sz="1800" b="0" kern="1200" dirty="0">
                          <a:solidFill>
                            <a:schemeClr val="tx1"/>
                          </a:solidFill>
                          <a:effectLst/>
                          <a:latin typeface="Myrad"/>
                          <a:ea typeface="Times New Roman" panose="02020603050405020304" pitchFamily="18" charset="0"/>
                          <a:cs typeface="Arial" panose="020B0604020202020204" pitchFamily="34" charset="0"/>
                        </a:rPr>
                        <a:t>  =</a:t>
                      </a:r>
                      <a:endParaRPr lang="es-CO" sz="1800" b="0" kern="1200" dirty="0">
                        <a:solidFill>
                          <a:schemeClr val="tx1"/>
                        </a:solidFill>
                        <a:effectLst/>
                        <a:latin typeface="Myrad"/>
                        <a:ea typeface="Times New Roman" panose="02020603050405020304" pitchFamily="18" charset="0"/>
                        <a:cs typeface="Arial" panose="020B0604020202020204" pitchFamily="34" charset="0"/>
                      </a:endParaRPr>
                    </a:p>
                  </a:txBody>
                  <a:tcPr marL="44450" marR="44450" marT="0" marB="0" anchor="ctr">
                    <a:lnL>
                      <a:noFill/>
                    </a:lnL>
                    <a:lnR>
                      <a:noFill/>
                    </a:lnR>
                    <a:lnT>
                      <a:noFill/>
                    </a:lnT>
                    <a:lnB>
                      <a:noFill/>
                    </a:lnB>
                  </a:tcPr>
                </a:tc>
                <a:tc>
                  <a:txBody>
                    <a:bodyPr/>
                    <a:lstStyle/>
                    <a:p>
                      <a:pPr marL="226060" algn="just" defTabSz="914400" rtl="0" eaLnBrk="1" latinLnBrk="0" hangingPunct="1">
                        <a:lnSpc>
                          <a:spcPct val="107000"/>
                        </a:lnSpc>
                      </a:pPr>
                      <a:r>
                        <a:rPr lang="es-ES" sz="1800" b="0" kern="1200" dirty="0">
                          <a:solidFill>
                            <a:schemeClr val="tx1"/>
                          </a:solidFill>
                          <a:effectLst/>
                          <a:latin typeface="Myrad"/>
                          <a:ea typeface="Times New Roman" panose="02020603050405020304" pitchFamily="18" charset="0"/>
                          <a:cs typeface="Arial" panose="020B0604020202020204" pitchFamily="34" charset="0"/>
                        </a:rPr>
                        <a:t>Puntaje máximo * V</a:t>
                      </a:r>
                      <a:endParaRPr lang="es-CO" sz="1800" b="0" kern="1200" dirty="0">
                        <a:solidFill>
                          <a:schemeClr val="tx1"/>
                        </a:solidFill>
                        <a:effectLst/>
                        <a:latin typeface="Myrad"/>
                        <a:ea typeface="Times New Roman" panose="02020603050405020304" pitchFamily="18"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621791"/>
                  </a:ext>
                </a:extLst>
              </a:tr>
              <a:tr h="190500">
                <a:tc>
                  <a:txBody>
                    <a:bodyPr/>
                    <a:lstStyle/>
                    <a:p>
                      <a:pPr>
                        <a:lnSpc>
                          <a:spcPct val="107000"/>
                        </a:lnSpc>
                      </a:pPr>
                      <a:endParaRPr lang="es-CO" sz="1800">
                        <a:effectLst/>
                        <a:latin typeface="Myrad"/>
                        <a:cs typeface="Times New Roman" panose="02020603050405020304" pitchFamily="18" charset="0"/>
                      </a:endParaRPr>
                    </a:p>
                  </a:txBody>
                  <a:tcPr marL="44450" marR="44450" marT="0" marB="0" anchor="ctr">
                    <a:lnL>
                      <a:noFill/>
                    </a:lnL>
                    <a:lnR>
                      <a:noFill/>
                    </a:lnR>
                    <a:lnT>
                      <a:noFill/>
                    </a:lnT>
                    <a:lnB>
                      <a:noFill/>
                    </a:lnB>
                  </a:tcPr>
                </a:tc>
                <a:tc>
                  <a:txBody>
                    <a:bodyPr/>
                    <a:lstStyle/>
                    <a:p>
                      <a:pPr marL="226060" algn="ctr">
                        <a:lnSpc>
                          <a:spcPct val="107000"/>
                        </a:lnSpc>
                      </a:pPr>
                      <a:r>
                        <a:rPr lang="es-ES" sz="1800" b="0" dirty="0" err="1">
                          <a:effectLst/>
                          <a:latin typeface="Myrad"/>
                          <a:ea typeface="Times New Roman" panose="02020603050405020304" pitchFamily="18" charset="0"/>
                          <a:cs typeface="Arial" panose="020B0604020202020204" pitchFamily="34" charset="0"/>
                        </a:rPr>
                        <a:t>Vp</a:t>
                      </a:r>
                      <a:endParaRPr lang="es-CO" sz="1800" b="1" dirty="0">
                        <a:effectLst/>
                        <a:latin typeface="Myrad"/>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5653061"/>
                  </a:ext>
                </a:extLst>
              </a:tr>
            </a:tbl>
          </a:graphicData>
        </a:graphic>
      </p:graphicFrame>
      <p:sp>
        <p:nvSpPr>
          <p:cNvPr id="2" name="CuadroTexto 1">
            <a:extLst>
              <a:ext uri="{FF2B5EF4-FFF2-40B4-BE49-F238E27FC236}">
                <a16:creationId xmlns:a16="http://schemas.microsoft.com/office/drawing/2014/main" id="{2CB9BC1B-847B-12C3-1304-9FDA317165D8}"/>
              </a:ext>
            </a:extLst>
          </p:cNvPr>
          <p:cNvSpPr txBox="1"/>
          <p:nvPr/>
        </p:nvSpPr>
        <p:spPr>
          <a:xfrm>
            <a:off x="-2299426" y="380999"/>
            <a:ext cx="12191999" cy="1015663"/>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dirty="0">
                <a:solidFill>
                  <a:srgbClr val="FF0000"/>
                </a:solidFill>
                <a:effectLst/>
              </a:rPr>
              <a:t>4.1.2 ALTERNATIVA MEDIA ARITMÉTICA</a:t>
            </a:r>
          </a:p>
          <a:p>
            <a:endParaRPr lang="es-CO" dirty="0"/>
          </a:p>
        </p:txBody>
      </p:sp>
    </p:spTree>
    <p:extLst>
      <p:ext uri="{BB962C8B-B14F-4D97-AF65-F5344CB8AC3E}">
        <p14:creationId xmlns:p14="http://schemas.microsoft.com/office/powerpoint/2010/main" val="468380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686588" y="901998"/>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E4F1D680-6CB4-4EA3-BB43-CB78624CEB0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CuadroTexto 11">
            <a:extLst>
              <a:ext uri="{FF2B5EF4-FFF2-40B4-BE49-F238E27FC236}">
                <a16:creationId xmlns:a16="http://schemas.microsoft.com/office/drawing/2014/main" id="{E192D3AD-AAC4-486A-AC70-2F82689C0D9C}"/>
              </a:ext>
            </a:extLst>
          </p:cNvPr>
          <p:cNvSpPr txBox="1"/>
          <p:nvPr/>
        </p:nvSpPr>
        <p:spPr>
          <a:xfrm>
            <a:off x="-2594066" y="353080"/>
            <a:ext cx="12191999" cy="553998"/>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dirty="0">
                <a:solidFill>
                  <a:srgbClr val="FF0000"/>
                </a:solidFill>
                <a:effectLst/>
              </a:rPr>
              <a:t>4.1.3 EJEMPLO MEDIA ARITMÉTICA</a:t>
            </a:r>
          </a:p>
        </p:txBody>
      </p:sp>
      <p:pic>
        <p:nvPicPr>
          <p:cNvPr id="13" name="Imagen 12">
            <a:extLst>
              <a:ext uri="{FF2B5EF4-FFF2-40B4-BE49-F238E27FC236}">
                <a16:creationId xmlns:a16="http://schemas.microsoft.com/office/drawing/2014/main" id="{8162B9EC-66A2-4172-AF66-1F0AD71A088E}"/>
              </a:ext>
            </a:extLst>
          </p:cNvPr>
          <p:cNvPicPr>
            <a:picLocks noChangeAspect="1"/>
          </p:cNvPicPr>
          <p:nvPr/>
        </p:nvPicPr>
        <p:blipFill rotWithShape="1">
          <a:blip r:embed="rId2"/>
          <a:srcRect t="75717"/>
          <a:stretch/>
        </p:blipFill>
        <p:spPr>
          <a:xfrm>
            <a:off x="0" y="5266699"/>
            <a:ext cx="12192000" cy="1665337"/>
          </a:xfrm>
          <a:prstGeom prst="rect">
            <a:avLst/>
          </a:prstGeom>
        </p:spPr>
      </p:pic>
      <p:pic>
        <p:nvPicPr>
          <p:cNvPr id="15" name="Imagen 7">
            <a:extLst>
              <a:ext uri="{FF2B5EF4-FFF2-40B4-BE49-F238E27FC236}">
                <a16:creationId xmlns:a16="http://schemas.microsoft.com/office/drawing/2014/main" id="{EBC33E44-68DB-449D-B660-0391E590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933" y="1011198"/>
            <a:ext cx="5291455" cy="554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F6B5BCD-F50A-4A48-B389-6C9A78271231}"/>
              </a:ext>
            </a:extLst>
          </p:cNvPr>
          <p:cNvPicPr>
            <a:picLocks noChangeAspect="1"/>
          </p:cNvPicPr>
          <p:nvPr/>
        </p:nvPicPr>
        <p:blipFill rotWithShape="1">
          <a:blip r:embed="rId2"/>
          <a:srcRect t="75717"/>
          <a:stretch/>
        </p:blipFill>
        <p:spPr>
          <a:xfrm>
            <a:off x="0" y="5266699"/>
            <a:ext cx="12192000" cy="1665337"/>
          </a:xfrm>
          <a:prstGeom prst="rect">
            <a:avLst/>
          </a:prstGeom>
        </p:spPr>
      </p:pic>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96725" y="978381"/>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BCA1A6AD-F25D-4C45-BFA3-975F43FCB743}"/>
              </a:ext>
            </a:extLst>
          </p:cNvPr>
          <p:cNvSpPr txBox="1"/>
          <p:nvPr/>
        </p:nvSpPr>
        <p:spPr>
          <a:xfrm>
            <a:off x="409676" y="518786"/>
            <a:ext cx="11693005" cy="523220"/>
          </a:xfrm>
          <a:prstGeom prst="rect">
            <a:avLst/>
          </a:prstGeom>
          <a:noFill/>
        </p:spPr>
        <p:txBody>
          <a:bodyPr wrap="square">
            <a:spAutoFit/>
          </a:bodyPr>
          <a:lstStyle>
            <a:defPPr>
              <a:defRPr lang="es-CO"/>
            </a:defPPr>
            <a:lvl1pPr algn="ctr">
              <a:defRPr sz="3000" b="1">
                <a:solidFill>
                  <a:schemeClr val="accent2">
                    <a:lumMod val="75000"/>
                  </a:schemeClr>
                </a:solidFill>
                <a:effectLst>
                  <a:outerShdw blurRad="38100" dist="38100" dir="2700000" algn="tl">
                    <a:srgbClr val="000000">
                      <a:alpha val="43137"/>
                    </a:srgbClr>
                  </a:outerShdw>
                </a:effectLst>
                <a:latin typeface="Myrad"/>
              </a:defRPr>
            </a:lvl1pPr>
          </a:lstStyle>
          <a:p>
            <a:r>
              <a:rPr lang="es-CO" sz="2800" dirty="0">
                <a:solidFill>
                  <a:srgbClr val="FF0000"/>
                </a:solidFill>
                <a:effectLst/>
              </a:rPr>
              <a:t>4.2.1.1 EJEMPLO MEDIA ARITMÉTICA INCLUYENDO PRESUPUESTO OFICIAL</a:t>
            </a:r>
          </a:p>
        </p:txBody>
      </p:sp>
      <p:graphicFrame>
        <p:nvGraphicFramePr>
          <p:cNvPr id="3" name="Tabla 2">
            <a:extLst>
              <a:ext uri="{FF2B5EF4-FFF2-40B4-BE49-F238E27FC236}">
                <a16:creationId xmlns:a16="http://schemas.microsoft.com/office/drawing/2014/main" id="{1ECE6B50-37FD-4D29-9F4D-0F184687EEAA}"/>
              </a:ext>
            </a:extLst>
          </p:cNvPr>
          <p:cNvGraphicFramePr>
            <a:graphicFrameLocks noGrp="1"/>
          </p:cNvGraphicFramePr>
          <p:nvPr>
            <p:extLst>
              <p:ext uri="{D42A27DB-BD31-4B8C-83A1-F6EECF244321}">
                <p14:modId xmlns:p14="http://schemas.microsoft.com/office/powerpoint/2010/main" val="930463738"/>
              </p:ext>
            </p:extLst>
          </p:nvPr>
        </p:nvGraphicFramePr>
        <p:xfrm>
          <a:off x="685800" y="1254663"/>
          <a:ext cx="4605728" cy="2146761"/>
        </p:xfrm>
        <a:graphic>
          <a:graphicData uri="http://schemas.openxmlformats.org/drawingml/2006/table">
            <a:tbl>
              <a:tblPr>
                <a:tableStyleId>{5C22544A-7EE6-4342-B048-85BDC9FD1C3A}</a:tableStyleId>
              </a:tblPr>
              <a:tblGrid>
                <a:gridCol w="2351516">
                  <a:extLst>
                    <a:ext uri="{9D8B030D-6E8A-4147-A177-3AD203B41FA5}">
                      <a16:colId xmlns:a16="http://schemas.microsoft.com/office/drawing/2014/main" val="3748097750"/>
                    </a:ext>
                  </a:extLst>
                </a:gridCol>
                <a:gridCol w="2254212">
                  <a:extLst>
                    <a:ext uri="{9D8B030D-6E8A-4147-A177-3AD203B41FA5}">
                      <a16:colId xmlns:a16="http://schemas.microsoft.com/office/drawing/2014/main" val="4117382566"/>
                    </a:ext>
                  </a:extLst>
                </a:gridCol>
              </a:tblGrid>
              <a:tr h="401781">
                <a:tc>
                  <a:txBody>
                    <a:bodyPr/>
                    <a:lstStyle/>
                    <a:p>
                      <a:pPr algn="l" fontAlgn="ctr"/>
                      <a:r>
                        <a:rPr lang="es-ES" sz="1400" b="1" i="0" u="none" strike="noStrike" dirty="0">
                          <a:solidFill>
                            <a:srgbClr val="000000"/>
                          </a:solidFill>
                          <a:effectLst/>
                          <a:latin typeface="Myrad"/>
                        </a:rPr>
                        <a:t>PRESUPUESTO OFICIAL</a:t>
                      </a:r>
                      <a:endParaRPr lang="es-CO" sz="14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ES" sz="1400" b="0" i="0" u="none" strike="noStrike" dirty="0">
                          <a:solidFill>
                            <a:srgbClr val="000000"/>
                          </a:solidFill>
                          <a:effectLst/>
                          <a:latin typeface="Myrad"/>
                        </a:rPr>
                        <a:t>180.000.000</a:t>
                      </a:r>
                      <a:endParaRPr lang="es-CO" sz="14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7676390"/>
                  </a:ext>
                </a:extLst>
              </a:tr>
              <a:tr h="401781">
                <a:tc>
                  <a:txBody>
                    <a:bodyPr/>
                    <a:lstStyle/>
                    <a:p>
                      <a:pPr algn="l" fontAlgn="ctr"/>
                      <a:r>
                        <a:rPr lang="es-CO" sz="1400" b="1" u="none" strike="noStrike" dirty="0">
                          <a:effectLst/>
                          <a:latin typeface="Myrad"/>
                        </a:rPr>
                        <a:t> OFERTA 1 </a:t>
                      </a:r>
                      <a:endParaRPr lang="es-CO" sz="14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400" b="0" i="0" u="none" strike="noStrike" dirty="0">
                          <a:solidFill>
                            <a:srgbClr val="000000"/>
                          </a:solidFill>
                          <a:effectLst/>
                          <a:latin typeface="Myrad"/>
                        </a:rPr>
                        <a:t>                                          175.000.000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972691514"/>
                  </a:ext>
                </a:extLst>
              </a:tr>
              <a:tr h="401781">
                <a:tc>
                  <a:txBody>
                    <a:bodyPr/>
                    <a:lstStyle/>
                    <a:p>
                      <a:pPr algn="l" fontAlgn="ctr"/>
                      <a:r>
                        <a:rPr lang="es-CO" sz="1400" b="1" u="none" strike="noStrike" dirty="0">
                          <a:effectLst/>
                          <a:latin typeface="Myrad"/>
                        </a:rPr>
                        <a:t> OFERTA 2 </a:t>
                      </a:r>
                      <a:endParaRPr lang="es-CO" sz="14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400" b="0" i="0" u="none" strike="noStrike" dirty="0">
                          <a:solidFill>
                            <a:srgbClr val="000000"/>
                          </a:solidFill>
                          <a:effectLst/>
                          <a:latin typeface="Myrad"/>
                        </a:rPr>
                        <a:t>                                          160.000.000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003158019"/>
                  </a:ext>
                </a:extLst>
              </a:tr>
              <a:tr h="401781">
                <a:tc>
                  <a:txBody>
                    <a:bodyPr/>
                    <a:lstStyle/>
                    <a:p>
                      <a:pPr algn="l" fontAlgn="ctr"/>
                      <a:r>
                        <a:rPr lang="es-CO" sz="1400" b="1" u="none" strike="noStrike" dirty="0">
                          <a:effectLst/>
                          <a:latin typeface="Myrad"/>
                        </a:rPr>
                        <a:t> OFERTA 3 </a:t>
                      </a:r>
                      <a:endParaRPr lang="es-CO" sz="14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400" b="0" i="0" u="none" strike="noStrike" dirty="0">
                          <a:solidFill>
                            <a:srgbClr val="000000"/>
                          </a:solidFill>
                          <a:effectLst/>
                          <a:latin typeface="Myrad"/>
                        </a:rPr>
                        <a:t>                                          140.000.000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2966498256"/>
                  </a:ext>
                </a:extLst>
              </a:tr>
              <a:tr h="353865">
                <a:tc>
                  <a:txBody>
                    <a:bodyPr/>
                    <a:lstStyle/>
                    <a:p>
                      <a:pPr algn="l" fontAlgn="ctr"/>
                      <a:r>
                        <a:rPr lang="es-CO" sz="1400" b="1" u="none" strike="noStrike" dirty="0">
                          <a:effectLst/>
                          <a:latin typeface="Myrad"/>
                        </a:rPr>
                        <a:t> MEDIA ARITMÉTICA </a:t>
                      </a:r>
                      <a:endParaRPr lang="es-CO" sz="14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400" b="1" i="0" u="none" strike="noStrike" dirty="0">
                          <a:solidFill>
                            <a:srgbClr val="000000"/>
                          </a:solidFill>
                          <a:effectLst/>
                          <a:latin typeface="Myrad"/>
                        </a:rPr>
                        <a:t>                                          163.750.000</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246966534"/>
                  </a:ext>
                </a:extLst>
              </a:tr>
            </a:tbl>
          </a:graphicData>
        </a:graphic>
      </p:graphicFrame>
      <p:graphicFrame>
        <p:nvGraphicFramePr>
          <p:cNvPr id="4" name="Tabla 3">
            <a:extLst>
              <a:ext uri="{FF2B5EF4-FFF2-40B4-BE49-F238E27FC236}">
                <a16:creationId xmlns:a16="http://schemas.microsoft.com/office/drawing/2014/main" id="{DE54CD80-0000-440D-9ADF-5FDE2C8B266A}"/>
              </a:ext>
            </a:extLst>
          </p:cNvPr>
          <p:cNvGraphicFramePr>
            <a:graphicFrameLocks noGrp="1"/>
          </p:cNvGraphicFramePr>
          <p:nvPr>
            <p:extLst>
              <p:ext uri="{D42A27DB-BD31-4B8C-83A1-F6EECF244321}">
                <p14:modId xmlns:p14="http://schemas.microsoft.com/office/powerpoint/2010/main" val="850227454"/>
              </p:ext>
            </p:extLst>
          </p:nvPr>
        </p:nvGraphicFramePr>
        <p:xfrm>
          <a:off x="685799" y="3793635"/>
          <a:ext cx="4605729" cy="2613660"/>
        </p:xfrm>
        <a:graphic>
          <a:graphicData uri="http://schemas.openxmlformats.org/drawingml/2006/table">
            <a:tbl>
              <a:tblPr>
                <a:tableStyleId>{5C22544A-7EE6-4342-B048-85BDC9FD1C3A}</a:tableStyleId>
              </a:tblPr>
              <a:tblGrid>
                <a:gridCol w="1324190">
                  <a:extLst>
                    <a:ext uri="{9D8B030D-6E8A-4147-A177-3AD203B41FA5}">
                      <a16:colId xmlns:a16="http://schemas.microsoft.com/office/drawing/2014/main" val="3898279097"/>
                    </a:ext>
                  </a:extLst>
                </a:gridCol>
                <a:gridCol w="2307178">
                  <a:extLst>
                    <a:ext uri="{9D8B030D-6E8A-4147-A177-3AD203B41FA5}">
                      <a16:colId xmlns:a16="http://schemas.microsoft.com/office/drawing/2014/main" val="3936382644"/>
                    </a:ext>
                  </a:extLst>
                </a:gridCol>
                <a:gridCol w="974361">
                  <a:extLst>
                    <a:ext uri="{9D8B030D-6E8A-4147-A177-3AD203B41FA5}">
                      <a16:colId xmlns:a16="http://schemas.microsoft.com/office/drawing/2014/main" val="3541229142"/>
                    </a:ext>
                  </a:extLst>
                </a:gridCol>
              </a:tblGrid>
              <a:tr h="183474">
                <a:tc>
                  <a:txBody>
                    <a:bodyPr/>
                    <a:lstStyle/>
                    <a:p>
                      <a:pPr algn="l" fontAlgn="ctr"/>
                      <a:endParaRPr lang="es-CO" sz="1300" b="0"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endParaRPr lang="es-CO" sz="1300" b="0" i="0" u="none" strike="noStrike" dirty="0">
                        <a:solidFill>
                          <a:srgbClr val="000000"/>
                        </a:solidFill>
                        <a:effectLst/>
                        <a:latin typeface="Myrad"/>
                      </a:endParaRPr>
                    </a:p>
                  </a:txBody>
                  <a:tcPr marL="9525" marR="9525" marT="9525" marB="0" anchor="ctr">
                    <a:solidFill>
                      <a:schemeClr val="accent2"/>
                    </a:solidFill>
                  </a:tcPr>
                </a:tc>
                <a:tc>
                  <a:txBody>
                    <a:bodyPr/>
                    <a:lstStyle/>
                    <a:p>
                      <a:pPr algn="ctr" fontAlgn="ctr"/>
                      <a:r>
                        <a:rPr lang="es-CO" sz="1300" b="1" u="none" strike="noStrike" dirty="0">
                          <a:effectLst/>
                          <a:latin typeface="Myrad"/>
                        </a:rPr>
                        <a:t> PUNTAJE ASIGNADO </a:t>
                      </a:r>
                      <a:endParaRPr lang="es-CO" sz="1300" b="1" i="0" u="none" strike="noStrike" dirty="0">
                        <a:solidFill>
                          <a:srgbClr val="000000"/>
                        </a:solidFill>
                        <a:effectLst/>
                        <a:latin typeface="Myrad"/>
                      </a:endParaRPr>
                    </a:p>
                  </a:txBody>
                  <a:tcPr marL="9525" marR="9525" marT="9525" marB="0" anchor="ctr">
                    <a:solidFill>
                      <a:schemeClr val="accent2"/>
                    </a:solidFill>
                  </a:tcPr>
                </a:tc>
                <a:extLst>
                  <a:ext uri="{0D108BD9-81ED-4DB2-BD59-A6C34878D82A}">
                    <a16:rowId xmlns:a16="http://schemas.microsoft.com/office/drawing/2014/main" val="2740982473"/>
                  </a:ext>
                </a:extLst>
              </a:tr>
              <a:tr h="571500">
                <a:tc>
                  <a:txBody>
                    <a:bodyPr/>
                    <a:lstStyle/>
                    <a:p>
                      <a:pPr algn="l" fontAlgn="ctr"/>
                      <a:r>
                        <a:rPr lang="es-ES" sz="1300" b="1" u="none" strike="noStrike" dirty="0">
                          <a:effectLst/>
                          <a:latin typeface="Myrad"/>
                        </a:rPr>
                        <a:t> PROPUESTA INFERIOR MAS CERCANA A LA MEDIA:</a:t>
                      </a:r>
                      <a:br>
                        <a:rPr lang="es-ES" sz="1300" b="1" u="none" strike="noStrike" dirty="0">
                          <a:effectLst/>
                          <a:latin typeface="Myrad"/>
                        </a:rPr>
                      </a:br>
                      <a:r>
                        <a:rPr lang="es-ES" sz="1300" b="1" u="none" strike="noStrike" dirty="0">
                          <a:effectLst/>
                          <a:latin typeface="Myrad"/>
                        </a:rPr>
                        <a:t>OFERTA 2 </a:t>
                      </a:r>
                      <a:endParaRPr lang="es-ES" sz="13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300" b="0" i="0" u="none" strike="noStrike" dirty="0">
                          <a:solidFill>
                            <a:srgbClr val="000000"/>
                          </a:solidFill>
                          <a:effectLst/>
                          <a:latin typeface="Myrad"/>
                        </a:rPr>
                        <a:t>                                          160.000.000 </a:t>
                      </a:r>
                    </a:p>
                  </a:txBody>
                  <a:tcPr marL="9525" marR="9525" marT="9525" marB="0" anchor="ctr">
                    <a:solidFill>
                      <a:schemeClr val="accent2">
                        <a:lumMod val="40000"/>
                        <a:lumOff val="60000"/>
                      </a:schemeClr>
                    </a:solidFill>
                  </a:tcPr>
                </a:tc>
                <a:tc>
                  <a:txBody>
                    <a:bodyPr/>
                    <a:lstStyle/>
                    <a:p>
                      <a:pPr algn="ctr" fontAlgn="ctr"/>
                      <a:r>
                        <a:rPr lang="es-CO" sz="1300" b="0" i="0" u="none" strike="noStrike" dirty="0">
                          <a:solidFill>
                            <a:srgbClr val="000000"/>
                          </a:solidFill>
                          <a:effectLst/>
                          <a:latin typeface="Myrad"/>
                        </a:rPr>
                        <a:t>                        10,00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3246460053"/>
                  </a:ext>
                </a:extLst>
              </a:tr>
              <a:tr h="419100">
                <a:tc>
                  <a:txBody>
                    <a:bodyPr/>
                    <a:lstStyle/>
                    <a:p>
                      <a:pPr algn="l" fontAlgn="ctr"/>
                      <a:r>
                        <a:rPr lang="es-CO" sz="1300" b="1" u="none" strike="noStrike" dirty="0">
                          <a:effectLst/>
                          <a:latin typeface="Myrad"/>
                        </a:rPr>
                        <a:t> PARA VALORES POR DEBAJO:</a:t>
                      </a:r>
                      <a:br>
                        <a:rPr lang="es-CO" sz="1300" b="1" u="none" strike="noStrike" dirty="0">
                          <a:effectLst/>
                          <a:latin typeface="Myrad"/>
                        </a:rPr>
                      </a:br>
                      <a:r>
                        <a:rPr lang="es-CO" sz="1300" b="1" u="none" strike="noStrike" dirty="0">
                          <a:effectLst/>
                          <a:latin typeface="Myrad"/>
                        </a:rPr>
                        <a:t>OFERTA 3</a:t>
                      </a:r>
                      <a:endParaRPr lang="es-CO" sz="13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300" b="0" i="0" u="none" strike="noStrike" dirty="0">
                          <a:solidFill>
                            <a:srgbClr val="000000"/>
                          </a:solidFill>
                          <a:effectLst/>
                          <a:latin typeface="Myrad"/>
                        </a:rPr>
                        <a:t> (10*140.000.000)/160.000.000 = </a:t>
                      </a:r>
                    </a:p>
                  </a:txBody>
                  <a:tcPr marL="9525" marR="9525" marT="9525" marB="0" anchor="ctr">
                    <a:solidFill>
                      <a:schemeClr val="accent2">
                        <a:lumMod val="40000"/>
                        <a:lumOff val="60000"/>
                      </a:schemeClr>
                    </a:solidFill>
                  </a:tcPr>
                </a:tc>
                <a:tc>
                  <a:txBody>
                    <a:bodyPr/>
                    <a:lstStyle/>
                    <a:p>
                      <a:pPr algn="ctr" fontAlgn="ctr"/>
                      <a:r>
                        <a:rPr lang="es-CO" sz="1300" b="0" i="0" u="none" strike="noStrike" dirty="0">
                          <a:solidFill>
                            <a:srgbClr val="000000"/>
                          </a:solidFill>
                          <a:effectLst/>
                          <a:latin typeface="Myrad"/>
                        </a:rPr>
                        <a:t>                           8,79</a:t>
                      </a:r>
                    </a:p>
                  </a:txBody>
                  <a:tcPr marL="9525" marR="9525" marT="9525" marB="0" anchor="ctr">
                    <a:solidFill>
                      <a:schemeClr val="accent2">
                        <a:lumMod val="40000"/>
                        <a:lumOff val="60000"/>
                      </a:schemeClr>
                    </a:solidFill>
                  </a:tcPr>
                </a:tc>
                <a:extLst>
                  <a:ext uri="{0D108BD9-81ED-4DB2-BD59-A6C34878D82A}">
                    <a16:rowId xmlns:a16="http://schemas.microsoft.com/office/drawing/2014/main" val="643898720"/>
                  </a:ext>
                </a:extLst>
              </a:tr>
              <a:tr h="419100">
                <a:tc>
                  <a:txBody>
                    <a:bodyPr/>
                    <a:lstStyle/>
                    <a:p>
                      <a:pPr algn="l" fontAlgn="ctr"/>
                      <a:r>
                        <a:rPr lang="es-CO" sz="1300" b="1" u="none" strike="noStrike" dirty="0">
                          <a:effectLst/>
                          <a:latin typeface="Myrad"/>
                        </a:rPr>
                        <a:t> PARA VALORES POR ENCIMA:</a:t>
                      </a:r>
                      <a:br>
                        <a:rPr lang="es-CO" sz="1300" b="1" u="none" strike="noStrike" dirty="0">
                          <a:effectLst/>
                          <a:latin typeface="Myrad"/>
                        </a:rPr>
                      </a:br>
                      <a:r>
                        <a:rPr lang="es-CO" sz="1300" b="1" u="none" strike="noStrike" dirty="0">
                          <a:effectLst/>
                          <a:latin typeface="Myrad"/>
                        </a:rPr>
                        <a:t>OFERTA 1 </a:t>
                      </a:r>
                      <a:endParaRPr lang="es-CO" sz="13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300" b="0" i="0" u="none" strike="noStrike" dirty="0">
                          <a:solidFill>
                            <a:srgbClr val="000000"/>
                          </a:solidFill>
                          <a:effectLst/>
                          <a:latin typeface="Myrad"/>
                        </a:rPr>
                        <a:t> (10*160.000.000)/175.000.000 = </a:t>
                      </a:r>
                    </a:p>
                  </a:txBody>
                  <a:tcPr marL="9525" marR="9525" marT="9525" marB="0" anchor="ctr">
                    <a:solidFill>
                      <a:schemeClr val="accent2">
                        <a:lumMod val="40000"/>
                        <a:lumOff val="60000"/>
                      </a:schemeClr>
                    </a:solidFill>
                  </a:tcPr>
                </a:tc>
                <a:tc>
                  <a:txBody>
                    <a:bodyPr/>
                    <a:lstStyle/>
                    <a:p>
                      <a:pPr algn="ctr" fontAlgn="ctr"/>
                      <a:r>
                        <a:rPr lang="es-CO" sz="1300" b="0" i="0" u="none" strike="noStrike" dirty="0">
                          <a:solidFill>
                            <a:srgbClr val="000000"/>
                          </a:solidFill>
                          <a:effectLst/>
                          <a:latin typeface="Myrad"/>
                        </a:rPr>
                        <a:t>9,14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45583623"/>
                  </a:ext>
                </a:extLst>
              </a:tr>
            </a:tbl>
          </a:graphicData>
        </a:graphic>
      </p:graphicFrame>
      <p:graphicFrame>
        <p:nvGraphicFramePr>
          <p:cNvPr id="5" name="Tabla 4">
            <a:extLst>
              <a:ext uri="{FF2B5EF4-FFF2-40B4-BE49-F238E27FC236}">
                <a16:creationId xmlns:a16="http://schemas.microsoft.com/office/drawing/2014/main" id="{15EBEE5B-B705-48F3-A6B1-32E5F1D3B694}"/>
              </a:ext>
            </a:extLst>
          </p:cNvPr>
          <p:cNvGraphicFramePr>
            <a:graphicFrameLocks noGrp="1"/>
          </p:cNvGraphicFramePr>
          <p:nvPr>
            <p:extLst>
              <p:ext uri="{D42A27DB-BD31-4B8C-83A1-F6EECF244321}">
                <p14:modId xmlns:p14="http://schemas.microsoft.com/office/powerpoint/2010/main" val="4265894529"/>
              </p:ext>
            </p:extLst>
          </p:nvPr>
        </p:nvGraphicFramePr>
        <p:xfrm>
          <a:off x="7959777" y="3401424"/>
          <a:ext cx="3939705" cy="1491615"/>
        </p:xfrm>
        <a:graphic>
          <a:graphicData uri="http://schemas.openxmlformats.org/drawingml/2006/table">
            <a:tbl>
              <a:tblPr>
                <a:tableStyleId>{5C22544A-7EE6-4342-B048-85BDC9FD1C3A}</a:tableStyleId>
              </a:tblPr>
              <a:tblGrid>
                <a:gridCol w="959371">
                  <a:extLst>
                    <a:ext uri="{9D8B030D-6E8A-4147-A177-3AD203B41FA5}">
                      <a16:colId xmlns:a16="http://schemas.microsoft.com/office/drawing/2014/main" val="68962372"/>
                    </a:ext>
                  </a:extLst>
                </a:gridCol>
                <a:gridCol w="944380">
                  <a:extLst>
                    <a:ext uri="{9D8B030D-6E8A-4147-A177-3AD203B41FA5}">
                      <a16:colId xmlns:a16="http://schemas.microsoft.com/office/drawing/2014/main" val="1875452703"/>
                    </a:ext>
                  </a:extLst>
                </a:gridCol>
                <a:gridCol w="1289154">
                  <a:extLst>
                    <a:ext uri="{9D8B030D-6E8A-4147-A177-3AD203B41FA5}">
                      <a16:colId xmlns:a16="http://schemas.microsoft.com/office/drawing/2014/main" val="3007810421"/>
                    </a:ext>
                  </a:extLst>
                </a:gridCol>
                <a:gridCol w="746800">
                  <a:extLst>
                    <a:ext uri="{9D8B030D-6E8A-4147-A177-3AD203B41FA5}">
                      <a16:colId xmlns:a16="http://schemas.microsoft.com/office/drawing/2014/main" val="1157615881"/>
                    </a:ext>
                  </a:extLst>
                </a:gridCol>
              </a:tblGrid>
              <a:tr h="0">
                <a:tc>
                  <a:txBody>
                    <a:bodyPr/>
                    <a:lstStyle/>
                    <a:p>
                      <a:pPr algn="l" fontAlgn="ctr"/>
                      <a:r>
                        <a:rPr lang="es-CO" sz="1600" b="1" u="none" strike="noStrike" dirty="0">
                          <a:effectLst/>
                          <a:latin typeface="Myrad"/>
                        </a:rPr>
                        <a:t> PUESTO 1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OFERTA 2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tc>
                  <a:txBody>
                    <a:bodyPr/>
                    <a:lstStyle/>
                    <a:p>
                      <a:pPr algn="r" fontAlgn="ctr"/>
                      <a:r>
                        <a:rPr lang="es-CO" sz="1600" b="0" i="0" u="none" strike="noStrike" dirty="0">
                          <a:solidFill>
                            <a:srgbClr val="000000"/>
                          </a:solidFill>
                          <a:effectLst/>
                          <a:latin typeface="Myrad"/>
                        </a:rPr>
                        <a:t>           160.000.000 </a:t>
                      </a:r>
                    </a:p>
                  </a:txBody>
                  <a:tcPr marL="9525" marR="9525" marT="9525" marB="0" anchor="ctr">
                    <a:solidFill>
                      <a:schemeClr val="accent2">
                        <a:lumMod val="40000"/>
                        <a:lumOff val="60000"/>
                      </a:schemeClr>
                    </a:solidFill>
                  </a:tcPr>
                </a:tc>
                <a:tc>
                  <a:txBody>
                    <a:bodyPr/>
                    <a:lstStyle/>
                    <a:p>
                      <a:pPr algn="r" fontAlgn="ctr"/>
                      <a:r>
                        <a:rPr lang="es-CO" sz="1600" b="0" i="0" u="none" strike="noStrike">
                          <a:solidFill>
                            <a:srgbClr val="000000"/>
                          </a:solidFill>
                          <a:effectLst/>
                          <a:latin typeface="Myrad"/>
                        </a:rPr>
                        <a:t>             10,00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2631293337"/>
                  </a:ext>
                </a:extLst>
              </a:tr>
              <a:tr h="190500">
                <a:tc>
                  <a:txBody>
                    <a:bodyPr/>
                    <a:lstStyle/>
                    <a:p>
                      <a:pPr algn="l" fontAlgn="ctr"/>
                      <a:r>
                        <a:rPr lang="es-CO" sz="1600" b="1" u="none" strike="noStrike" dirty="0">
                          <a:effectLst/>
                          <a:latin typeface="Myrad"/>
                        </a:rPr>
                        <a:t> PUESTO 2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OFERTA 1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tc>
                  <a:txBody>
                    <a:bodyPr/>
                    <a:lstStyle/>
                    <a:p>
                      <a:pPr algn="r" fontAlgn="ctr"/>
                      <a:r>
                        <a:rPr lang="es-CO" sz="1600" b="0" i="0" u="none" strike="noStrike" dirty="0">
                          <a:solidFill>
                            <a:srgbClr val="000000"/>
                          </a:solidFill>
                          <a:effectLst/>
                          <a:latin typeface="Myrad"/>
                        </a:rPr>
                        <a:t>           175.000.000 </a:t>
                      </a:r>
                    </a:p>
                  </a:txBody>
                  <a:tcPr marL="9525" marR="9525" marT="9525" marB="0" anchor="ctr">
                    <a:solidFill>
                      <a:schemeClr val="accent2">
                        <a:lumMod val="40000"/>
                        <a:lumOff val="60000"/>
                      </a:schemeClr>
                    </a:solidFill>
                  </a:tcPr>
                </a:tc>
                <a:tc>
                  <a:txBody>
                    <a:bodyPr/>
                    <a:lstStyle/>
                    <a:p>
                      <a:pPr algn="r" fontAlgn="ctr"/>
                      <a:r>
                        <a:rPr lang="es-CO" sz="1600" b="0" i="0" u="none" strike="noStrike" dirty="0">
                          <a:solidFill>
                            <a:srgbClr val="000000"/>
                          </a:solidFill>
                          <a:effectLst/>
                          <a:latin typeface="Myrad"/>
                        </a:rPr>
                        <a:t>               9,14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2558174896"/>
                  </a:ext>
                </a:extLst>
              </a:tr>
              <a:tr h="190500">
                <a:tc>
                  <a:txBody>
                    <a:bodyPr/>
                    <a:lstStyle/>
                    <a:p>
                      <a:pPr algn="l" fontAlgn="ctr"/>
                      <a:r>
                        <a:rPr lang="es-CO" sz="1600" b="1" u="none" strike="noStrike" dirty="0">
                          <a:effectLst/>
                          <a:latin typeface="Myrad"/>
                        </a:rPr>
                        <a:t> PUESTO 3 </a:t>
                      </a:r>
                      <a:endParaRPr lang="es-CO" sz="1600" b="1" i="0" u="none" strike="noStrike" dirty="0">
                        <a:solidFill>
                          <a:srgbClr val="000000"/>
                        </a:solidFill>
                        <a:effectLst/>
                        <a:latin typeface="Myrad"/>
                      </a:endParaRPr>
                    </a:p>
                  </a:txBody>
                  <a:tcPr marL="9525" marR="9525" marT="9525" marB="0" anchor="ctr">
                    <a:solidFill>
                      <a:schemeClr val="accent2"/>
                    </a:solidFill>
                  </a:tcPr>
                </a:tc>
                <a:tc>
                  <a:txBody>
                    <a:bodyPr/>
                    <a:lstStyle/>
                    <a:p>
                      <a:pPr algn="l" fontAlgn="ctr"/>
                      <a:r>
                        <a:rPr lang="es-CO" sz="1600" u="none" strike="noStrike" dirty="0">
                          <a:effectLst/>
                          <a:latin typeface="Myrad"/>
                        </a:rPr>
                        <a:t> OFERTA 3 </a:t>
                      </a:r>
                      <a:endParaRPr lang="es-CO" sz="1600" b="0" i="0" u="none" strike="noStrike" dirty="0">
                        <a:solidFill>
                          <a:srgbClr val="000000"/>
                        </a:solidFill>
                        <a:effectLst/>
                        <a:latin typeface="Myrad"/>
                      </a:endParaRPr>
                    </a:p>
                  </a:txBody>
                  <a:tcPr marL="9525" marR="9525" marT="9525" marB="0" anchor="ctr">
                    <a:solidFill>
                      <a:schemeClr val="accent2">
                        <a:lumMod val="40000"/>
                        <a:lumOff val="60000"/>
                      </a:schemeClr>
                    </a:solidFill>
                  </a:tcPr>
                </a:tc>
                <a:tc>
                  <a:txBody>
                    <a:bodyPr/>
                    <a:lstStyle/>
                    <a:p>
                      <a:pPr algn="r" fontAlgn="ctr"/>
                      <a:r>
                        <a:rPr lang="es-CO" sz="1600" b="0" i="0" u="none" strike="noStrike" dirty="0">
                          <a:solidFill>
                            <a:srgbClr val="000000"/>
                          </a:solidFill>
                          <a:effectLst/>
                          <a:latin typeface="Myrad"/>
                        </a:rPr>
                        <a:t>           140.000.000 </a:t>
                      </a:r>
                    </a:p>
                  </a:txBody>
                  <a:tcPr marL="9525" marR="9525" marT="9525" marB="0" anchor="ctr">
                    <a:solidFill>
                      <a:schemeClr val="accent2">
                        <a:lumMod val="40000"/>
                        <a:lumOff val="60000"/>
                      </a:schemeClr>
                    </a:solidFill>
                  </a:tcPr>
                </a:tc>
                <a:tc>
                  <a:txBody>
                    <a:bodyPr/>
                    <a:lstStyle/>
                    <a:p>
                      <a:pPr algn="r" fontAlgn="ctr"/>
                      <a:r>
                        <a:rPr lang="es-CO" sz="1600" b="0" i="0" u="none" strike="noStrike" dirty="0">
                          <a:solidFill>
                            <a:srgbClr val="000000"/>
                          </a:solidFill>
                          <a:effectLst/>
                          <a:latin typeface="Myrad"/>
                        </a:rPr>
                        <a:t>               8,75 </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486360353"/>
                  </a:ext>
                </a:extLst>
              </a:tr>
            </a:tbl>
          </a:graphicData>
        </a:graphic>
      </p:graphicFrame>
      <p:sp>
        <p:nvSpPr>
          <p:cNvPr id="10" name="Cerrar llave 9">
            <a:extLst>
              <a:ext uri="{FF2B5EF4-FFF2-40B4-BE49-F238E27FC236}">
                <a16:creationId xmlns:a16="http://schemas.microsoft.com/office/drawing/2014/main" id="{2F0D2936-5527-4969-AD1A-4DE69673B936}"/>
              </a:ext>
            </a:extLst>
          </p:cNvPr>
          <p:cNvSpPr/>
          <p:nvPr/>
        </p:nvSpPr>
        <p:spPr>
          <a:xfrm>
            <a:off x="5891135" y="1978702"/>
            <a:ext cx="1843790" cy="402011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5" name="CuadroTexto 14">
            <a:extLst>
              <a:ext uri="{FF2B5EF4-FFF2-40B4-BE49-F238E27FC236}">
                <a16:creationId xmlns:a16="http://schemas.microsoft.com/office/drawing/2014/main" id="{1F4D8AA3-E2CA-4F01-A605-C0A50FF11554}"/>
              </a:ext>
            </a:extLst>
          </p:cNvPr>
          <p:cNvSpPr txBox="1"/>
          <p:nvPr/>
        </p:nvSpPr>
        <p:spPr>
          <a:xfrm>
            <a:off x="8256872" y="2805552"/>
            <a:ext cx="3762531" cy="461665"/>
          </a:xfrm>
          <a:prstGeom prst="rect">
            <a:avLst/>
          </a:prstGeom>
          <a:noFill/>
        </p:spPr>
        <p:txBody>
          <a:bodyPr wrap="square">
            <a:spAutoFit/>
          </a:bodyPr>
          <a:lstStyle/>
          <a:p>
            <a:r>
              <a:rPr lang="es-CO" sz="2400" b="1" i="0" u="none" strike="noStrike" dirty="0">
                <a:solidFill>
                  <a:srgbClr val="000000"/>
                </a:solidFill>
                <a:effectLst/>
                <a:latin typeface="Myrad"/>
              </a:rPr>
              <a:t> ORDEN DE ELEGIBILIDAD </a:t>
            </a:r>
            <a:endParaRPr lang="es-CO" dirty="0">
              <a:latin typeface="Myrad"/>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79A1CA1-5C3D-43C4-9687-14F6B5B66364}"/>
                  </a:ext>
                </a:extLst>
              </p:cNvPr>
              <p:cNvSpPr txBox="1"/>
              <p:nvPr/>
            </p:nvSpPr>
            <p:spPr>
              <a:xfrm>
                <a:off x="4170107" y="1254663"/>
                <a:ext cx="6098458"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CO" sz="1800" smtClean="0">
                          <a:effectLst/>
                          <a:latin typeface="Cambria Math" panose="02040503050406030204" pitchFamily="18" charset="0"/>
                          <a:ea typeface="Calibri" panose="020F0502020204030204" pitchFamily="34" charset="0"/>
                          <a:cs typeface="Arial" panose="020B0604020202020204" pitchFamily="34" charset="0"/>
                        </a:rPr>
                        <m:t>M</m:t>
                      </m:r>
                      <m:r>
                        <a:rPr lang="es-CO" sz="1800" smtClean="0">
                          <a:effectLst/>
                          <a:latin typeface="Cambria Math" panose="02040503050406030204" pitchFamily="18" charset="0"/>
                          <a:ea typeface="Calibri" panose="020F0502020204030204" pitchFamily="34" charset="0"/>
                          <a:cs typeface="Arial" panose="020B0604020202020204" pitchFamily="34" charset="0"/>
                        </a:rPr>
                        <m:t>=</m:t>
                      </m:r>
                      <m:f>
                        <m:fPr>
                          <m:ctrlPr>
                            <a:rPr lang="es-CO" sz="1100" i="1">
                              <a:effectLst/>
                              <a:latin typeface="Cambria Math" panose="02040503050406030204" pitchFamily="18" charset="0"/>
                              <a:cs typeface="Arial" panose="020B0604020202020204" pitchFamily="34" charset="0"/>
                            </a:rPr>
                          </m:ctrlPr>
                        </m:fPr>
                        <m:num>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m:t>
                          </m:r>
                          <m:r>
                            <a:rPr lang="es-CO" sz="1800">
                              <a:effectLst/>
                              <a:latin typeface="Cambria Math" panose="02040503050406030204" pitchFamily="18" charset="0"/>
                              <a:ea typeface="Calibri" panose="020F0502020204030204" pitchFamily="34" charset="0"/>
                              <a:cs typeface="Arial" panose="020B0604020202020204" pitchFamily="34" charset="0"/>
                            </a:rPr>
                            <m:t>1+</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m:t>
                          </m:r>
                          <m:r>
                            <a:rPr lang="es-CO" sz="1800">
                              <a:effectLst/>
                              <a:latin typeface="Cambria Math" panose="02040503050406030204" pitchFamily="18" charset="0"/>
                              <a:ea typeface="Calibri" panose="020F0502020204030204" pitchFamily="34" charset="0"/>
                              <a:cs typeface="Arial" panose="020B0604020202020204" pitchFamily="34" charset="0"/>
                            </a:rPr>
                            <m:t>2+</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m:t>
                          </m:r>
                          <m:r>
                            <a:rPr lang="es-CO" sz="1800">
                              <a:effectLst/>
                              <a:latin typeface="Cambria Math" panose="02040503050406030204" pitchFamily="18" charset="0"/>
                              <a:ea typeface="Calibri" panose="020F0502020204030204" pitchFamily="34" charset="0"/>
                              <a:cs typeface="Arial" panose="020B0604020202020204" pitchFamily="34" charset="0"/>
                            </a:rPr>
                            <m:t>3+…+</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An</m:t>
                          </m:r>
                          <m:r>
                            <a:rPr lang="es-CO" sz="1800">
                              <a:effectLst/>
                              <a:latin typeface="Cambria Math" panose="02040503050406030204" pitchFamily="18" charset="0"/>
                              <a:ea typeface="Calibri" panose="020F0502020204030204" pitchFamily="34" charset="0"/>
                              <a:cs typeface="Arial" panose="020B0604020202020204" pitchFamily="34" charset="0"/>
                            </a:rPr>
                            <m:t>+</m:t>
                          </m:r>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Pto</m:t>
                          </m:r>
                        </m:num>
                        <m:den>
                          <m:r>
                            <m:rPr>
                              <m:sty m:val="p"/>
                            </m:rPr>
                            <a:rPr lang="es-CO" sz="1800">
                              <a:effectLst/>
                              <a:latin typeface="Cambria Math" panose="02040503050406030204" pitchFamily="18" charset="0"/>
                              <a:ea typeface="Calibri" panose="020F0502020204030204" pitchFamily="34" charset="0"/>
                              <a:cs typeface="Arial" panose="020B0604020202020204" pitchFamily="34" charset="0"/>
                            </a:rPr>
                            <m:t>n</m:t>
                          </m:r>
                        </m:den>
                      </m:f>
                    </m:oMath>
                  </m:oMathPara>
                </a14:m>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2" name="CuadroTexto 11">
                <a:extLst>
                  <a:ext uri="{FF2B5EF4-FFF2-40B4-BE49-F238E27FC236}">
                    <a16:creationId xmlns:a16="http://schemas.microsoft.com/office/drawing/2014/main" id="{B79A1CA1-5C3D-43C4-9687-14F6B5B66364}"/>
                  </a:ext>
                </a:extLst>
              </p:cNvPr>
              <p:cNvSpPr txBox="1">
                <a:spLocks noRot="1" noChangeAspect="1" noMove="1" noResize="1" noEditPoints="1" noAdjustHandles="1" noChangeArrowheads="1" noChangeShapeType="1" noTextEdit="1"/>
              </p:cNvSpPr>
              <p:nvPr/>
            </p:nvSpPr>
            <p:spPr>
              <a:xfrm>
                <a:off x="4170107" y="1254663"/>
                <a:ext cx="6098458" cy="610936"/>
              </a:xfrm>
              <a:prstGeom prst="rect">
                <a:avLst/>
              </a:prstGeom>
              <a:blipFill>
                <a:blip r:embed="rId3"/>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917279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009D82-19F2-5049-A5F5-642778F36F15}"/>
              </a:ext>
            </a:extLst>
          </p:cNvPr>
          <p:cNvPicPr>
            <a:picLocks noChangeAspect="1"/>
          </p:cNvPicPr>
          <p:nvPr/>
        </p:nvPicPr>
        <p:blipFill>
          <a:blip r:embed="rId2"/>
          <a:stretch>
            <a:fillRect/>
          </a:stretch>
        </p:blipFill>
        <p:spPr>
          <a:xfrm>
            <a:off x="3651250" y="5384212"/>
            <a:ext cx="5111750" cy="864187"/>
          </a:xfrm>
          <a:prstGeom prst="rect">
            <a:avLst/>
          </a:prstGeom>
        </p:spPr>
      </p:pic>
      <p:pic>
        <p:nvPicPr>
          <p:cNvPr id="5" name="Imagen 4">
            <a:extLst>
              <a:ext uri="{FF2B5EF4-FFF2-40B4-BE49-F238E27FC236}">
                <a16:creationId xmlns:a16="http://schemas.microsoft.com/office/drawing/2014/main" id="{F085398D-84D8-2840-B016-A28B29ED5E53}"/>
              </a:ext>
            </a:extLst>
          </p:cNvPr>
          <p:cNvPicPr>
            <a:picLocks noChangeAspect="1"/>
          </p:cNvPicPr>
          <p:nvPr/>
        </p:nvPicPr>
        <p:blipFill>
          <a:blip r:embed="rId3"/>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AD9DFA90-89D7-4AE3-A117-7D3777AAF01D}"/>
              </a:ext>
            </a:extLst>
          </p:cNvPr>
          <p:cNvSpPr txBox="1"/>
          <p:nvPr/>
        </p:nvSpPr>
        <p:spPr>
          <a:xfrm>
            <a:off x="1842052" y="4237528"/>
            <a:ext cx="8594034" cy="646331"/>
          </a:xfrm>
          <a:prstGeom prst="rect">
            <a:avLst/>
          </a:prstGeom>
          <a:noFill/>
        </p:spPr>
        <p:txBody>
          <a:bodyPr wrap="square">
            <a:spAutoFit/>
          </a:bodyPr>
          <a:lstStyle/>
          <a:p>
            <a:pPr lvl="0"/>
            <a:r>
              <a:rPr lang="es-CO" dirty="0">
                <a:solidFill>
                  <a:prstClr val="white"/>
                </a:solidFill>
              </a:rPr>
              <a:t>Correo consultas contratación</a:t>
            </a:r>
            <a:r>
              <a:rPr lang="es-CO" dirty="0">
                <a:solidFill>
                  <a:prstClr val="black"/>
                </a:solidFill>
              </a:rPr>
              <a:t>: </a:t>
            </a:r>
            <a:r>
              <a:rPr lang="es-CO" dirty="0">
                <a:solidFill>
                  <a:prstClr val="black"/>
                </a:solidFill>
                <a:hlinkClick r:id="rId4"/>
              </a:rPr>
              <a:t>contratacioncolegios@educacionbogota.gov.co</a:t>
            </a:r>
            <a:endParaRPr lang="es-CO" dirty="0">
              <a:solidFill>
                <a:prstClr val="black"/>
              </a:solidFill>
            </a:endParaRPr>
          </a:p>
          <a:p>
            <a:pPr lvl="0"/>
            <a:r>
              <a:rPr lang="es-CO" dirty="0">
                <a:solidFill>
                  <a:prstClr val="white"/>
                </a:solidFill>
              </a:rPr>
              <a:t>Enlace </a:t>
            </a:r>
            <a:r>
              <a:rPr lang="es-CO" dirty="0" err="1">
                <a:solidFill>
                  <a:prstClr val="white"/>
                </a:solidFill>
              </a:rPr>
              <a:t>intrased</a:t>
            </a:r>
            <a:r>
              <a:rPr lang="es-CO" dirty="0">
                <a:solidFill>
                  <a:prstClr val="white"/>
                </a:solidFill>
              </a:rPr>
              <a:t> FSE</a:t>
            </a:r>
            <a:r>
              <a:rPr lang="es-CO" dirty="0">
                <a:solidFill>
                  <a:prstClr val="black"/>
                </a:solidFill>
              </a:rPr>
              <a:t>: </a:t>
            </a:r>
            <a:r>
              <a:rPr lang="es-ES_tradnl" dirty="0">
                <a:solidFill>
                  <a:prstClr val="black"/>
                </a:solidFill>
              </a:rPr>
              <a:t> </a:t>
            </a:r>
            <a:r>
              <a:rPr lang="es-ES_tradnl" u="sng" dirty="0">
                <a:solidFill>
                  <a:prstClr val="black"/>
                </a:solidFill>
                <a:hlinkClick r:id="rId5"/>
              </a:rPr>
              <a:t>https://www.educacionbogota.edu.co/intrased/servicios-intrased/</a:t>
            </a:r>
            <a:r>
              <a:rPr lang="es-ES_tradnl" dirty="0">
                <a:solidFill>
                  <a:prstClr val="black"/>
                </a:solidFill>
              </a:rPr>
              <a:t> </a:t>
            </a:r>
            <a:endParaRPr lang="es-CO" dirty="0">
              <a:solidFill>
                <a:prstClr val="black"/>
              </a:solidFill>
            </a:endParaRPr>
          </a:p>
        </p:txBody>
      </p:sp>
    </p:spTree>
    <p:extLst>
      <p:ext uri="{BB962C8B-B14F-4D97-AF65-F5344CB8AC3E}">
        <p14:creationId xmlns:p14="http://schemas.microsoft.com/office/powerpoint/2010/main" val="176466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1007992" y="752229"/>
            <a:ext cx="102978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
        <p:nvSpPr>
          <p:cNvPr id="9" name="CuadroTexto 8">
            <a:extLst>
              <a:ext uri="{FF2B5EF4-FFF2-40B4-BE49-F238E27FC236}">
                <a16:creationId xmlns:a16="http://schemas.microsoft.com/office/drawing/2014/main" id="{708F8FF2-AC3E-48C8-8CA2-DE710E9606B3}"/>
              </a:ext>
            </a:extLst>
          </p:cNvPr>
          <p:cNvSpPr txBox="1"/>
          <p:nvPr/>
        </p:nvSpPr>
        <p:spPr>
          <a:xfrm>
            <a:off x="886164" y="485353"/>
            <a:ext cx="11343086" cy="5539978"/>
          </a:xfrm>
          <a:prstGeom prst="rect">
            <a:avLst/>
          </a:prstGeom>
          <a:noFill/>
        </p:spPr>
        <p:txBody>
          <a:bodyPr wrap="square">
            <a:spAutoFit/>
          </a:bodyPr>
          <a:lstStyle/>
          <a:p>
            <a:pPr lvl="3" algn="just"/>
            <a:endParaRPr lang="es-MX" dirty="0">
              <a:latin typeface="Myrad"/>
            </a:endParaRPr>
          </a:p>
          <a:p>
            <a:pPr algn="just"/>
            <a:r>
              <a:rPr lang="es-MX" sz="1600" b="1" dirty="0">
                <a:latin typeface="Myrad"/>
              </a:rPr>
              <a:t>4. SECRETARÍA DE EDUCACIÓN DEL DISTRITO, </a:t>
            </a:r>
            <a:r>
              <a:rPr lang="es-CO" sz="1600" dirty="0">
                <a:latin typeface="Myrad"/>
                <a:hlinkClick r:id="rId3"/>
              </a:rPr>
              <a:t>https://www.educacionbogota.edu.co/intrased/servicios-intrased/</a:t>
            </a:r>
            <a:r>
              <a:rPr lang="es-CO" sz="1600" dirty="0">
                <a:latin typeface="Myrad"/>
              </a:rPr>
              <a:t>  </a:t>
            </a:r>
            <a:r>
              <a:rPr lang="es-ES" sz="1600" dirty="0"/>
              <a:t>Sitio en </a:t>
            </a:r>
          </a:p>
          <a:p>
            <a:pPr algn="just"/>
            <a:r>
              <a:rPr lang="es-ES" sz="1600" dirty="0"/>
              <a:t>la </a:t>
            </a:r>
            <a:r>
              <a:rPr lang="es-ES" sz="1600" dirty="0" err="1"/>
              <a:t>intrased</a:t>
            </a:r>
            <a:r>
              <a:rPr lang="es-ES" sz="1600" dirty="0"/>
              <a:t> para consultar la gestión contractual. El sitio se encuentra en permanente actualización</a:t>
            </a:r>
          </a:p>
          <a:p>
            <a:endParaRPr lang="es-ES" sz="1600" b="1" dirty="0">
              <a:latin typeface="Myrad"/>
            </a:endParaRPr>
          </a:p>
          <a:p>
            <a:r>
              <a:rPr lang="es-ES" sz="1600" b="1" dirty="0">
                <a:latin typeface="Myrad"/>
              </a:rPr>
              <a:t>5. AGENCIA NACIONAL DE CONTRATACIÓN “COLOMBIA COMPRA EFICIENTE”</a:t>
            </a:r>
          </a:p>
          <a:p>
            <a:r>
              <a:rPr lang="es-ES" sz="1600" b="1" dirty="0">
                <a:latin typeface="Myrad"/>
              </a:rPr>
              <a:t>DECRETO 4170 DE 2011. </a:t>
            </a:r>
            <a:r>
              <a:rPr lang="es-ES" sz="1600" dirty="0">
                <a:latin typeface="Myrad"/>
              </a:rPr>
              <a:t>La Agencia Nacional de Contratación Pública - Colombia Compra Eficiente (ANCP - CCE), es el ente rector en materia de contratación pública. Su objetivo es desarrollar e impulsar políticas públicas y herramientas para los procesos de compra y contratación estatal, con el fin de generar una mayor eficiencia, transparencia y optimización de los recursos del Estado.</a:t>
            </a:r>
          </a:p>
          <a:p>
            <a:endParaRPr lang="es-ES" sz="1600" dirty="0">
              <a:latin typeface="Myrad"/>
            </a:endParaRPr>
          </a:p>
          <a:p>
            <a:r>
              <a:rPr lang="es-ES" sz="1600" dirty="0">
                <a:latin typeface="Myrad"/>
              </a:rPr>
              <a:t>En concordancia con su misión, la entidad ha puesto a disposición tres (3) plataformas que son:</a:t>
            </a:r>
          </a:p>
          <a:p>
            <a:pPr marL="457200" indent="-457200">
              <a:buAutoNum type="arabicPeriod"/>
            </a:pPr>
            <a:r>
              <a:rPr lang="es-ES" sz="1600" dirty="0">
                <a:latin typeface="Myrad"/>
              </a:rPr>
              <a:t>Tienda Virtual del Estado Colombiano (Grandes Superficies y acuerdos marco vigentes)</a:t>
            </a:r>
          </a:p>
          <a:p>
            <a:pPr marL="457200" indent="-457200">
              <a:buFontTx/>
              <a:buAutoNum type="arabicPeriod"/>
            </a:pPr>
            <a:r>
              <a:rPr lang="es-ES" sz="1600" dirty="0">
                <a:latin typeface="Myrad"/>
              </a:rPr>
              <a:t>SECOP I (</a:t>
            </a:r>
            <a:r>
              <a:rPr lang="es-ES" sz="1600" dirty="0">
                <a:solidFill>
                  <a:srgbClr val="FF0000"/>
                </a:solidFill>
                <a:latin typeface="Myrad"/>
              </a:rPr>
              <a:t>Plataforma de transparencia y publicidad</a:t>
            </a:r>
            <a:r>
              <a:rPr lang="es-ES" sz="1600" dirty="0">
                <a:latin typeface="Myrad"/>
              </a:rPr>
              <a:t>).</a:t>
            </a:r>
          </a:p>
          <a:p>
            <a:pPr marL="457200" indent="-457200">
              <a:buFontTx/>
              <a:buAutoNum type="arabicPeriod"/>
            </a:pPr>
            <a:r>
              <a:rPr lang="es-ES" sz="1600" dirty="0">
                <a:latin typeface="Myrad"/>
              </a:rPr>
              <a:t>SECOP II (</a:t>
            </a:r>
            <a:r>
              <a:rPr lang="es-ES" sz="1600" dirty="0">
                <a:solidFill>
                  <a:srgbClr val="FF0000"/>
                </a:solidFill>
                <a:latin typeface="Myrad"/>
              </a:rPr>
              <a:t>Plataforma Transaccional – transparencia y publicidad</a:t>
            </a:r>
            <a:r>
              <a:rPr lang="es-ES" sz="1600" dirty="0">
                <a:latin typeface="Myrad"/>
              </a:rPr>
              <a:t>).</a:t>
            </a:r>
          </a:p>
          <a:p>
            <a:pPr marL="342900" indent="-342900">
              <a:buFont typeface="Wingdings" panose="05000000000000000000" pitchFamily="2" charset="2"/>
              <a:buChar char="ü"/>
            </a:pPr>
            <a:endParaRPr lang="es-ES" sz="1600" dirty="0">
              <a:latin typeface="Myrad"/>
            </a:endParaRPr>
          </a:p>
          <a:p>
            <a:r>
              <a:rPr lang="es-ES" sz="1600" dirty="0">
                <a:latin typeface="Myrad"/>
              </a:rPr>
              <a:t>Adicionalmente, la Agencia en su función de impulsar políticas públicas y herramientas ha generado una serie de manuales y guías, entre las que se destacan:</a:t>
            </a:r>
          </a:p>
          <a:p>
            <a:endParaRPr lang="es-ES" sz="1600" dirty="0">
              <a:latin typeface="Myrad"/>
            </a:endParaRPr>
          </a:p>
          <a:p>
            <a:pPr marL="342900" indent="-342900">
              <a:buFont typeface="Wingdings" panose="05000000000000000000" pitchFamily="2" charset="2"/>
              <a:buChar char="ü"/>
            </a:pPr>
            <a:r>
              <a:rPr lang="es-ES" sz="1600" dirty="0">
                <a:latin typeface="Myrad"/>
              </a:rPr>
              <a:t>Manual para determinar y verificar los requisitos habilitantes en los Procesos de Contratación.</a:t>
            </a:r>
          </a:p>
          <a:p>
            <a:pPr marL="342900" indent="-342900">
              <a:buFont typeface="Wingdings" panose="05000000000000000000" pitchFamily="2" charset="2"/>
              <a:buChar char="ü"/>
            </a:pPr>
            <a:r>
              <a:rPr lang="es-ES" sz="1600" dirty="0">
                <a:latin typeface="Myrad"/>
              </a:rPr>
              <a:t>Guía para la Elaboración de Estudios de Sector </a:t>
            </a:r>
            <a:r>
              <a:rPr lang="es-CO" sz="1600" b="0" i="0" dirty="0">
                <a:effectLst/>
                <a:latin typeface="Segoe UI" panose="020B0502040204020203" pitchFamily="34" charset="0"/>
                <a:hlinkClick r:id="rId4" tooltip="https://colombiacompra.gov.co/manuales-guias-y-pliegos-tipo/manuales-y-guias/guia-para-la-elaboracion-de-estudios-de-sector"/>
              </a:rPr>
              <a:t>https://colombiacompra.gov.co/manuales-guias-y-pliegos-tipo/manuales-y-guias/guia-para-la-elaboracion-de-estudios-de-sector</a:t>
            </a:r>
            <a:endParaRPr lang="es-CO" sz="1600" b="0" i="0" dirty="0">
              <a:effectLst/>
              <a:latin typeface="Segoe UI" panose="020B0502040204020203" pitchFamily="34" charset="0"/>
            </a:endParaRPr>
          </a:p>
          <a:p>
            <a:pPr marL="342900" indent="-342900">
              <a:buFont typeface="Wingdings" panose="05000000000000000000" pitchFamily="2" charset="2"/>
              <a:buChar char="ü"/>
            </a:pPr>
            <a:endParaRPr lang="es-ES" sz="2400" dirty="0"/>
          </a:p>
        </p:txBody>
      </p:sp>
      <p:sp>
        <p:nvSpPr>
          <p:cNvPr id="2" name="CuadroTexto 1">
            <a:extLst>
              <a:ext uri="{FF2B5EF4-FFF2-40B4-BE49-F238E27FC236}">
                <a16:creationId xmlns:a16="http://schemas.microsoft.com/office/drawing/2014/main" id="{0771A184-D7A3-E115-8D24-83D93E95150C}"/>
              </a:ext>
            </a:extLst>
          </p:cNvPr>
          <p:cNvSpPr txBox="1"/>
          <p:nvPr/>
        </p:nvSpPr>
        <p:spPr>
          <a:xfrm>
            <a:off x="-2364205" y="303709"/>
            <a:ext cx="10856241" cy="553998"/>
          </a:xfrm>
          <a:prstGeom prst="rect">
            <a:avLst/>
          </a:prstGeom>
          <a:noFill/>
        </p:spPr>
        <p:txBody>
          <a:bodyPr wrap="square" rtlCol="0">
            <a:spAutoFit/>
          </a:bodyPr>
          <a:lstStyle/>
          <a:p>
            <a:pPr algn="ctr"/>
            <a:r>
              <a:rPr lang="es-CO" sz="3000" b="1" dirty="0">
                <a:solidFill>
                  <a:srgbClr val="FF0000"/>
                </a:solidFill>
                <a:latin typeface="Myrad"/>
              </a:rPr>
              <a:t>1.1  MARCO NORMATIVO</a:t>
            </a:r>
            <a:endParaRPr lang="es-ES_tradnl" sz="3000" b="1" dirty="0">
              <a:solidFill>
                <a:srgbClr val="FF0000"/>
              </a:solidFill>
              <a:latin typeface="Myrad"/>
            </a:endParaRPr>
          </a:p>
        </p:txBody>
      </p:sp>
    </p:spTree>
    <p:extLst>
      <p:ext uri="{BB962C8B-B14F-4D97-AF65-F5344CB8AC3E}">
        <p14:creationId xmlns:p14="http://schemas.microsoft.com/office/powerpoint/2010/main" val="128690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79392" y="752229"/>
            <a:ext cx="102978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
        <p:nvSpPr>
          <p:cNvPr id="9" name="CuadroTexto 8">
            <a:extLst>
              <a:ext uri="{FF2B5EF4-FFF2-40B4-BE49-F238E27FC236}">
                <a16:creationId xmlns:a16="http://schemas.microsoft.com/office/drawing/2014/main" id="{708F8FF2-AC3E-48C8-8CA2-DE710E9606B3}"/>
              </a:ext>
            </a:extLst>
          </p:cNvPr>
          <p:cNvSpPr txBox="1"/>
          <p:nvPr/>
        </p:nvSpPr>
        <p:spPr>
          <a:xfrm>
            <a:off x="686354" y="581393"/>
            <a:ext cx="11000079" cy="4647426"/>
          </a:xfrm>
          <a:prstGeom prst="rect">
            <a:avLst/>
          </a:prstGeom>
          <a:noFill/>
        </p:spPr>
        <p:txBody>
          <a:bodyPr wrap="square">
            <a:spAutoFit/>
          </a:bodyPr>
          <a:lstStyle/>
          <a:p>
            <a:pPr algn="just"/>
            <a:endParaRPr lang="es-ES" sz="1400" b="1" dirty="0">
              <a:latin typeface="Myrad"/>
            </a:endParaRPr>
          </a:p>
          <a:p>
            <a:r>
              <a:rPr lang="es-ES" sz="2400" b="1" dirty="0">
                <a:latin typeface="Myrad"/>
              </a:rPr>
              <a:t>6. AGENCIA NACIONAL DE CONTRATACIÓN “COLOMBIA COMPRA EFICIENTE”</a:t>
            </a:r>
          </a:p>
          <a:p>
            <a:endParaRPr lang="es-ES" sz="2400" b="1" dirty="0">
              <a:latin typeface="Myrad"/>
            </a:endParaRPr>
          </a:p>
          <a:p>
            <a:pPr marL="342900" indent="-342900">
              <a:buFont typeface="Wingdings" panose="05000000000000000000" pitchFamily="2" charset="2"/>
              <a:buChar char="ü"/>
            </a:pPr>
            <a:r>
              <a:rPr lang="es-ES" sz="2400" dirty="0">
                <a:latin typeface="Myrad"/>
              </a:rPr>
              <a:t>Manual para determinar y verificar los requisitos habilitantes en los Procesos de Contratación.</a:t>
            </a:r>
          </a:p>
          <a:p>
            <a:pPr marL="342900" indent="-342900">
              <a:buFont typeface="Wingdings" panose="05000000000000000000" pitchFamily="2" charset="2"/>
              <a:buChar char="ü"/>
            </a:pPr>
            <a:r>
              <a:rPr lang="es-ES" sz="2400" dirty="0">
                <a:latin typeface="Myrad"/>
              </a:rPr>
              <a:t>Guía para la Elaboración de Estudios de Sector</a:t>
            </a:r>
          </a:p>
          <a:p>
            <a:pPr marL="285750" indent="-285750">
              <a:buFont typeface="Wingdings" panose="05000000000000000000" pitchFamily="2" charset="2"/>
              <a:buChar char="ü"/>
            </a:pPr>
            <a:r>
              <a:rPr lang="es-MX" sz="2400" dirty="0">
                <a:latin typeface="Myrad"/>
              </a:rPr>
              <a:t>Guía para las Entidades Estatales con régimen especial de contratación CCE </a:t>
            </a:r>
            <a:r>
              <a:rPr lang="es-MX" sz="2400" dirty="0">
                <a:latin typeface="Myrad"/>
                <a:hlinkClick r:id="rId3"/>
              </a:rPr>
              <a:t>https://www.colombiacompra.gov.co/sites/cce_public/files/cce_documents/cce_guia_regimen_especial.pdf</a:t>
            </a:r>
            <a:r>
              <a:rPr lang="es-MX" sz="2400" dirty="0">
                <a:latin typeface="Myrad"/>
              </a:rPr>
              <a:t> ) </a:t>
            </a:r>
            <a:r>
              <a:rPr lang="es-ES" sz="2400" dirty="0">
                <a:latin typeface="Myrad"/>
                <a:ea typeface="Verdana" panose="020B0604030504040204" pitchFamily="34" charset="0"/>
              </a:rPr>
              <a:t>Pese a que los regímenes especiales (no están obligados por el estatuto de contratación a realizar el estudio del sector, se recomienda realizarlo en virtud de los principios de la función administrativa, y en especial de la responsabilidad, economía, transparencia y eficacia.</a:t>
            </a:r>
            <a:endParaRPr lang="es-ES" sz="2000" dirty="0">
              <a:latin typeface="Myrad"/>
              <a:ea typeface="Verdana" panose="020B0604030504040204" pitchFamily="34" charset="0"/>
            </a:endParaRPr>
          </a:p>
          <a:p>
            <a:pPr algn="just"/>
            <a:endParaRPr lang="es-CO" dirty="0">
              <a:latin typeface="Verdana" pitchFamily="34" charset="0"/>
              <a:ea typeface="Verdana" pitchFamily="34" charset="0"/>
              <a:cs typeface="Verdana" pitchFamily="34" charset="0"/>
            </a:endParaRPr>
          </a:p>
        </p:txBody>
      </p:sp>
      <p:sp>
        <p:nvSpPr>
          <p:cNvPr id="2" name="CuadroTexto 1">
            <a:extLst>
              <a:ext uri="{FF2B5EF4-FFF2-40B4-BE49-F238E27FC236}">
                <a16:creationId xmlns:a16="http://schemas.microsoft.com/office/drawing/2014/main" id="{84D00F55-81E9-32A6-9928-2737942F6D16}"/>
              </a:ext>
            </a:extLst>
          </p:cNvPr>
          <p:cNvSpPr txBox="1"/>
          <p:nvPr/>
        </p:nvSpPr>
        <p:spPr>
          <a:xfrm>
            <a:off x="-2628365" y="266915"/>
            <a:ext cx="10856241" cy="553998"/>
          </a:xfrm>
          <a:prstGeom prst="rect">
            <a:avLst/>
          </a:prstGeom>
          <a:noFill/>
        </p:spPr>
        <p:txBody>
          <a:bodyPr wrap="square" rtlCol="0">
            <a:spAutoFit/>
          </a:bodyPr>
          <a:lstStyle/>
          <a:p>
            <a:pPr algn="ctr"/>
            <a:r>
              <a:rPr lang="es-CO" sz="3000" b="1" dirty="0">
                <a:solidFill>
                  <a:srgbClr val="FF0000"/>
                </a:solidFill>
                <a:latin typeface="Myrad"/>
              </a:rPr>
              <a:t>1.1  MARCO NORMATIVO</a:t>
            </a:r>
            <a:endParaRPr lang="es-ES_tradnl" sz="3000" b="1" dirty="0">
              <a:solidFill>
                <a:srgbClr val="FF0000"/>
              </a:solidFill>
              <a:latin typeface="Myrad"/>
            </a:endParaRPr>
          </a:p>
        </p:txBody>
      </p:sp>
    </p:spTree>
    <p:extLst>
      <p:ext uri="{BB962C8B-B14F-4D97-AF65-F5344CB8AC3E}">
        <p14:creationId xmlns:p14="http://schemas.microsoft.com/office/powerpoint/2010/main" val="20163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2827409" y="292591"/>
            <a:ext cx="10856241" cy="553998"/>
          </a:xfrm>
          <a:prstGeom prst="rect">
            <a:avLst/>
          </a:prstGeom>
          <a:noFill/>
        </p:spPr>
        <p:txBody>
          <a:bodyPr wrap="square" rtlCol="0">
            <a:spAutoFit/>
          </a:bodyPr>
          <a:lstStyle/>
          <a:p>
            <a:pPr algn="ctr"/>
            <a:r>
              <a:rPr lang="es-CO" sz="3000" b="1" dirty="0">
                <a:solidFill>
                  <a:srgbClr val="FF0000"/>
                </a:solidFill>
                <a:latin typeface="Myrad"/>
              </a:rPr>
              <a:t>1.2 CUANTÍAS FSE 2023</a:t>
            </a:r>
            <a:endParaRPr lang="es-ES_tradnl" sz="3000" b="1" dirty="0">
              <a:solidFill>
                <a:srgbClr val="FF0000"/>
              </a:solidFill>
              <a:latin typeface="Myrad"/>
            </a:endParaRPr>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47623" y="809256"/>
            <a:ext cx="102978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graphicFrame>
        <p:nvGraphicFramePr>
          <p:cNvPr id="4" name="Tabla 7">
            <a:extLst>
              <a:ext uri="{FF2B5EF4-FFF2-40B4-BE49-F238E27FC236}">
                <a16:creationId xmlns:a16="http://schemas.microsoft.com/office/drawing/2014/main" id="{55BFD218-E8F5-4C8F-AD1D-D415E5680802}"/>
              </a:ext>
            </a:extLst>
          </p:cNvPr>
          <p:cNvGraphicFramePr>
            <a:graphicFrameLocks noGrp="1"/>
          </p:cNvGraphicFramePr>
          <p:nvPr>
            <p:extLst>
              <p:ext uri="{D42A27DB-BD31-4B8C-83A1-F6EECF244321}">
                <p14:modId xmlns:p14="http://schemas.microsoft.com/office/powerpoint/2010/main" val="48084929"/>
              </p:ext>
            </p:extLst>
          </p:nvPr>
        </p:nvGraphicFramePr>
        <p:xfrm>
          <a:off x="747623" y="846589"/>
          <a:ext cx="10123576" cy="5090160"/>
        </p:xfrm>
        <a:graphic>
          <a:graphicData uri="http://schemas.openxmlformats.org/drawingml/2006/table">
            <a:tbl>
              <a:tblPr firstRow="1" bandRow="1">
                <a:tableStyleId>{21E4AEA4-8DFA-4A89-87EB-49C32662AFE0}</a:tableStyleId>
              </a:tblPr>
              <a:tblGrid>
                <a:gridCol w="896089">
                  <a:extLst>
                    <a:ext uri="{9D8B030D-6E8A-4147-A177-3AD203B41FA5}">
                      <a16:colId xmlns:a16="http://schemas.microsoft.com/office/drawing/2014/main" val="1633115500"/>
                    </a:ext>
                  </a:extLst>
                </a:gridCol>
                <a:gridCol w="1040657">
                  <a:extLst>
                    <a:ext uri="{9D8B030D-6E8A-4147-A177-3AD203B41FA5}">
                      <a16:colId xmlns:a16="http://schemas.microsoft.com/office/drawing/2014/main" val="527488590"/>
                    </a:ext>
                  </a:extLst>
                </a:gridCol>
                <a:gridCol w="1297475">
                  <a:extLst>
                    <a:ext uri="{9D8B030D-6E8A-4147-A177-3AD203B41FA5}">
                      <a16:colId xmlns:a16="http://schemas.microsoft.com/office/drawing/2014/main" val="2043579680"/>
                    </a:ext>
                  </a:extLst>
                </a:gridCol>
                <a:gridCol w="1610659">
                  <a:extLst>
                    <a:ext uri="{9D8B030D-6E8A-4147-A177-3AD203B41FA5}">
                      <a16:colId xmlns:a16="http://schemas.microsoft.com/office/drawing/2014/main" val="2873116341"/>
                    </a:ext>
                  </a:extLst>
                </a:gridCol>
                <a:gridCol w="2078297">
                  <a:extLst>
                    <a:ext uri="{9D8B030D-6E8A-4147-A177-3AD203B41FA5}">
                      <a16:colId xmlns:a16="http://schemas.microsoft.com/office/drawing/2014/main" val="2000566450"/>
                    </a:ext>
                  </a:extLst>
                </a:gridCol>
                <a:gridCol w="3200399">
                  <a:extLst>
                    <a:ext uri="{9D8B030D-6E8A-4147-A177-3AD203B41FA5}">
                      <a16:colId xmlns:a16="http://schemas.microsoft.com/office/drawing/2014/main" val="2656046736"/>
                    </a:ext>
                  </a:extLst>
                </a:gridCol>
              </a:tblGrid>
              <a:tr h="311857">
                <a:tc gridSpan="2">
                  <a:txBody>
                    <a:bodyPr/>
                    <a:lstStyle/>
                    <a:p>
                      <a:pPr algn="ctr"/>
                      <a:r>
                        <a:rPr lang="es-ES" sz="1600" dirty="0"/>
                        <a:t>SMMLV</a:t>
                      </a:r>
                      <a:endParaRPr lang="es-CO" sz="1600" dirty="0"/>
                    </a:p>
                  </a:txBody>
                  <a:tcPr/>
                </a:tc>
                <a:tc hMerge="1">
                  <a:txBody>
                    <a:bodyPr/>
                    <a:lstStyle/>
                    <a:p>
                      <a:r>
                        <a:rPr lang="es-ES" dirty="0"/>
                        <a:t>SMMLV</a:t>
                      </a:r>
                      <a:endParaRPr lang="es-CO" dirty="0"/>
                    </a:p>
                  </a:txBody>
                  <a:tcPr/>
                </a:tc>
                <a:tc>
                  <a:txBody>
                    <a:bodyPr/>
                    <a:lstStyle/>
                    <a:p>
                      <a:pPr algn="ctr"/>
                      <a:r>
                        <a:rPr lang="es-ES" sz="1600" dirty="0"/>
                        <a:t>Valor desde</a:t>
                      </a:r>
                      <a:endParaRPr lang="es-CO" sz="1600" dirty="0"/>
                    </a:p>
                  </a:txBody>
                  <a:tcPr/>
                </a:tc>
                <a:tc>
                  <a:txBody>
                    <a:bodyPr/>
                    <a:lstStyle/>
                    <a:p>
                      <a:pPr algn="ctr"/>
                      <a:r>
                        <a:rPr lang="es-ES" sz="1600" dirty="0"/>
                        <a:t>Valor hasta</a:t>
                      </a:r>
                      <a:endParaRPr lang="es-CO" sz="1600" dirty="0"/>
                    </a:p>
                  </a:txBody>
                  <a:tcPr/>
                </a:tc>
                <a:tc>
                  <a:txBody>
                    <a:bodyPr/>
                    <a:lstStyle/>
                    <a:p>
                      <a:pPr algn="ctr"/>
                      <a:r>
                        <a:rPr lang="es-MX" sz="1600" dirty="0"/>
                        <a:t>Modalidades</a:t>
                      </a:r>
                      <a:endParaRPr lang="es-CO" sz="1600" dirty="0"/>
                    </a:p>
                  </a:txBody>
                  <a:tcPr/>
                </a:tc>
                <a:tc>
                  <a:txBody>
                    <a:bodyPr/>
                    <a:lstStyle/>
                    <a:p>
                      <a:pPr algn="ctr"/>
                      <a:r>
                        <a:rPr lang="es-ES" sz="1600" dirty="0"/>
                        <a:t>Documentos Previos Financieros</a:t>
                      </a:r>
                      <a:endParaRPr lang="es-CO" sz="1600" dirty="0"/>
                    </a:p>
                  </a:txBody>
                  <a:tcPr/>
                </a:tc>
                <a:extLst>
                  <a:ext uri="{0D108BD9-81ED-4DB2-BD59-A6C34878D82A}">
                    <a16:rowId xmlns:a16="http://schemas.microsoft.com/office/drawing/2014/main" val="3762701889"/>
                  </a:ext>
                </a:extLst>
              </a:tr>
              <a:tr h="1445882">
                <a:tc gridSpan="2">
                  <a:txBody>
                    <a:bodyPr/>
                    <a:lstStyle/>
                    <a:p>
                      <a:pPr algn="ctr"/>
                      <a:endParaRPr lang="es-ES" sz="1600" dirty="0"/>
                    </a:p>
                    <a:p>
                      <a:pPr algn="ctr"/>
                      <a:endParaRPr lang="es-ES" sz="1600" dirty="0"/>
                    </a:p>
                    <a:p>
                      <a:pPr algn="ctr"/>
                      <a:endParaRPr lang="es-ES" sz="1600" dirty="0"/>
                    </a:p>
                    <a:p>
                      <a:pPr algn="ctr"/>
                      <a:r>
                        <a:rPr lang="es-ES" sz="1600" dirty="0"/>
                        <a:t>Menor a 20 SMMLV</a:t>
                      </a:r>
                      <a:endParaRPr lang="es-CO" sz="1600" dirty="0"/>
                    </a:p>
                  </a:txBody>
                  <a:tcPr/>
                </a:tc>
                <a:tc hMerge="1">
                  <a:txBody>
                    <a:bodyPr/>
                    <a:lstStyle/>
                    <a:p>
                      <a:r>
                        <a:rPr lang="es-ES" dirty="0"/>
                        <a:t>Hasta 20 SMMLV</a:t>
                      </a:r>
                      <a:endParaRPr lang="es-CO" dirty="0"/>
                    </a:p>
                  </a:txBody>
                  <a:tcPr/>
                </a:tc>
                <a:tc>
                  <a:txBody>
                    <a:bodyPr/>
                    <a:lstStyle/>
                    <a:p>
                      <a:pPr algn="ctr"/>
                      <a:endParaRPr lang="es-ES" sz="1600" dirty="0"/>
                    </a:p>
                    <a:p>
                      <a:pPr algn="ctr"/>
                      <a:endParaRPr lang="es-ES" sz="1600" dirty="0"/>
                    </a:p>
                    <a:p>
                      <a:pPr algn="ctr"/>
                      <a:endParaRPr lang="es-ES" sz="1600" dirty="0"/>
                    </a:p>
                    <a:p>
                      <a:pPr algn="ctr"/>
                      <a:r>
                        <a:rPr lang="es-ES" sz="1600" dirty="0"/>
                        <a:t>$0</a:t>
                      </a:r>
                      <a:endParaRPr lang="es-CO" sz="1600" dirty="0"/>
                    </a:p>
                  </a:txBody>
                  <a:tcPr/>
                </a:tc>
                <a:tc>
                  <a:txBody>
                    <a:bodyPr/>
                    <a:lstStyle/>
                    <a:p>
                      <a:pPr algn="ctr"/>
                      <a:endParaRPr lang="es-ES" sz="1600" dirty="0"/>
                    </a:p>
                    <a:p>
                      <a:pPr algn="ctr"/>
                      <a:endParaRPr lang="es-ES" sz="1600" dirty="0"/>
                    </a:p>
                    <a:p>
                      <a:pPr algn="ctr"/>
                      <a:endParaRPr lang="es-E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a:t>
                      </a:r>
                      <a:r>
                        <a:rPr lang="es-CO" sz="1600" b="0" i="0" u="none" strike="noStrike" kern="1200" baseline="0" dirty="0">
                          <a:solidFill>
                            <a:schemeClr val="dk1"/>
                          </a:solidFill>
                          <a:latin typeface="+mn-lt"/>
                          <a:ea typeface="+mn-ea"/>
                          <a:cs typeface="+mn-cs"/>
                        </a:rPr>
                        <a:t>23.199.999 	</a:t>
                      </a:r>
                    </a:p>
                    <a:p>
                      <a:pPr algn="ctr"/>
                      <a:endParaRPr lang="es-CO" sz="1600" dirty="0"/>
                    </a:p>
                  </a:txBody>
                  <a:tcPr/>
                </a:tc>
                <a:tc>
                  <a:txBody>
                    <a:bodyPr/>
                    <a:lstStyle/>
                    <a:p>
                      <a:pPr algn="l"/>
                      <a:r>
                        <a:rPr lang="es-ES" sz="1600" b="1" dirty="0"/>
                        <a:t>CONTRATACIÓN RÉGIMEN ESPECIAL</a:t>
                      </a:r>
                      <a:endParaRPr lang="es-CO" sz="1600" b="1" dirty="0"/>
                    </a:p>
                    <a:p>
                      <a:pPr algn="l"/>
                      <a:r>
                        <a:rPr lang="es-CO" sz="1600" dirty="0"/>
                        <a:t>Manual de Contratación del Colegio</a:t>
                      </a:r>
                      <a:endParaRPr lang="es-ES" sz="1600" dirty="0"/>
                    </a:p>
                  </a:txBody>
                  <a:tcPr/>
                </a:tc>
                <a:tc>
                  <a:txBody>
                    <a:bodyPr/>
                    <a:lstStyle/>
                    <a:p>
                      <a:pPr marL="0" indent="0" algn="l">
                        <a:buFont typeface="Arial" panose="020B0604020202020204" pitchFamily="34" charset="0"/>
                        <a:buNone/>
                      </a:pPr>
                      <a:endParaRPr lang="es-ES" sz="1600" dirty="0"/>
                    </a:p>
                    <a:p>
                      <a:pPr marL="285750" indent="-285750" algn="l">
                        <a:buFont typeface="Arial" panose="020B0604020202020204" pitchFamily="34" charset="0"/>
                        <a:buChar char="•"/>
                      </a:pPr>
                      <a:r>
                        <a:rPr lang="es-ES" sz="1600" dirty="0"/>
                        <a:t>Ficha técnica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t>Estudios de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t>Estudios de mercado</a:t>
                      </a:r>
                    </a:p>
                  </a:txBody>
                  <a:tcPr/>
                </a:tc>
                <a:extLst>
                  <a:ext uri="{0D108BD9-81ED-4DB2-BD59-A6C34878D82A}">
                    <a16:rowId xmlns:a16="http://schemas.microsoft.com/office/drawing/2014/main" val="4259820156"/>
                  </a:ext>
                </a:extLst>
              </a:tr>
              <a:tr h="765467">
                <a:tc>
                  <a:txBody>
                    <a:bodyPr/>
                    <a:lstStyle/>
                    <a:p>
                      <a:pPr algn="ctr"/>
                      <a:r>
                        <a:rPr lang="es-ES" sz="1600" dirty="0"/>
                        <a:t>= </a:t>
                      </a:r>
                      <a:r>
                        <a:rPr lang="es-ES" sz="1600" dirty="0" err="1"/>
                        <a:t>ó</a:t>
                      </a:r>
                      <a:r>
                        <a:rPr lang="es-ES" sz="1600" dirty="0"/>
                        <a:t> &gt; 20 SMMLV</a:t>
                      </a:r>
                      <a:endParaRPr lang="es-CO" sz="1600" dirty="0"/>
                    </a:p>
                  </a:txBody>
                  <a:tcPr/>
                </a:tc>
                <a:tc>
                  <a:txBody>
                    <a:bodyPr/>
                    <a:lstStyle/>
                    <a:p>
                      <a:pPr algn="ctr"/>
                      <a:r>
                        <a:rPr lang="es-ES" sz="1600" dirty="0"/>
                        <a:t>Hasta 28 SMMLV</a:t>
                      </a:r>
                      <a:endParaRPr lang="es-CO"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$23.200.000</a:t>
                      </a:r>
                      <a:endParaRPr lang="es-CO" sz="1600" dirty="0"/>
                    </a:p>
                    <a:p>
                      <a:pPr algn="ctr"/>
                      <a:endParaRPr lang="es-CO" sz="1600" dirty="0"/>
                    </a:p>
                  </a:txBody>
                  <a:tcPr/>
                </a:tc>
                <a:tc>
                  <a:txBody>
                    <a:bodyPr/>
                    <a:lstStyle/>
                    <a:p>
                      <a:pPr algn="ctr"/>
                      <a:r>
                        <a:rPr lang="es-ES" sz="1600" dirty="0"/>
                        <a:t>$32.480.000</a:t>
                      </a:r>
                      <a:endParaRPr lang="es-CO" sz="1600" dirty="0"/>
                    </a:p>
                  </a:txBody>
                  <a:tcPr/>
                </a:tc>
                <a:tc>
                  <a:txBody>
                    <a:bodyPr/>
                    <a:lstStyle/>
                    <a:p>
                      <a:pPr algn="l"/>
                      <a:r>
                        <a:rPr lang="es-ES" sz="1600" b="1" dirty="0"/>
                        <a:t>MÍNIMA CUANTÍA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Ley 80 de 1993</a:t>
                      </a:r>
                    </a:p>
                    <a:p>
                      <a:pPr algn="l"/>
                      <a:endParaRPr lang="es-CO"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mn-lt"/>
                          <a:ea typeface="+mn-ea"/>
                          <a:cs typeface="+mn-cs"/>
                        </a:rPr>
                        <a:t>Ficha técnica </a:t>
                      </a: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Estudios de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Estudios de mercado</a:t>
                      </a:r>
                    </a:p>
                  </a:txBody>
                  <a:tcPr/>
                </a:tc>
                <a:extLst>
                  <a:ext uri="{0D108BD9-81ED-4DB2-BD59-A6C34878D82A}">
                    <a16:rowId xmlns:a16="http://schemas.microsoft.com/office/drawing/2014/main" val="3977238284"/>
                  </a:ext>
                </a:extLst>
              </a:tr>
              <a:tr h="1219077">
                <a:tc>
                  <a:txBody>
                    <a:bodyPr/>
                    <a:lstStyle/>
                    <a:p>
                      <a:pPr algn="ctr"/>
                      <a:endParaRPr lang="es-ES" sz="1600" dirty="0"/>
                    </a:p>
                    <a:p>
                      <a:pPr algn="ctr"/>
                      <a:r>
                        <a:rPr lang="es-ES" sz="1600" dirty="0"/>
                        <a:t>&gt;28 SMMLV</a:t>
                      </a:r>
                      <a:endParaRPr lang="es-CO" sz="1600" dirty="0"/>
                    </a:p>
                  </a:txBody>
                  <a:tcPr/>
                </a:tc>
                <a:tc>
                  <a:txBody>
                    <a:bodyPr/>
                    <a:lstStyle/>
                    <a:p>
                      <a:pPr algn="ctr"/>
                      <a:endParaRPr lang="es-ES" sz="1600" dirty="0"/>
                    </a:p>
                    <a:p>
                      <a:pPr algn="ctr"/>
                      <a:r>
                        <a:rPr lang="es-ES" sz="1600" dirty="0"/>
                        <a:t>Hasta 280 SMMLV</a:t>
                      </a:r>
                      <a:endParaRPr lang="es-CO"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$32.480.001</a:t>
                      </a:r>
                      <a:endParaRPr lang="es-CO" sz="1600" dirty="0"/>
                    </a:p>
                  </a:txBody>
                  <a:tcPr/>
                </a:tc>
                <a:tc>
                  <a:txBody>
                    <a:bodyPr/>
                    <a:lstStyle/>
                    <a:p>
                      <a:pPr algn="ctr"/>
                      <a:endParaRPr lang="es-ES" sz="1600" dirty="0"/>
                    </a:p>
                    <a:p>
                      <a:pPr algn="ctr"/>
                      <a:endParaRPr lang="es-ES" sz="1600" dirty="0"/>
                    </a:p>
                    <a:p>
                      <a:pPr algn="ctr"/>
                      <a:r>
                        <a:rPr lang="es-ES" sz="1600" dirty="0"/>
                        <a:t>$324.800.000</a:t>
                      </a:r>
                    </a:p>
                  </a:txBody>
                  <a:tcPr/>
                </a:tc>
                <a:tc>
                  <a:txBody>
                    <a:bodyPr/>
                    <a:lstStyle/>
                    <a:p>
                      <a:pPr algn="l"/>
                      <a:r>
                        <a:rPr lang="es-ES" sz="1600" b="1" dirty="0"/>
                        <a:t>SELECCIÓN ABREVIADA</a:t>
                      </a:r>
                    </a:p>
                    <a:p>
                      <a:pPr algn="l"/>
                      <a:r>
                        <a:rPr lang="es-ES" sz="1600" b="1" dirty="0"/>
                        <a:t>MENOR CUANTÍA</a:t>
                      </a:r>
                    </a:p>
                    <a:p>
                      <a:pPr algn="l"/>
                      <a:r>
                        <a:rPr lang="es-ES" sz="1600" dirty="0"/>
                        <a:t>Ley 80 de 1993</a:t>
                      </a:r>
                    </a:p>
                    <a:p>
                      <a:pPr algn="l"/>
                      <a:endParaRPr lang="es-CO"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mn-lt"/>
                          <a:ea typeface="+mn-ea"/>
                          <a:cs typeface="+mn-cs"/>
                        </a:rPr>
                        <a:t>Ficha técnica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Estudios de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Estudios de mercado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Indicadores financieros</a:t>
                      </a:r>
                    </a:p>
                  </a:txBody>
                  <a:tcPr/>
                </a:tc>
                <a:extLst>
                  <a:ext uri="{0D108BD9-81ED-4DB2-BD59-A6C34878D82A}">
                    <a16:rowId xmlns:a16="http://schemas.microsoft.com/office/drawing/2014/main" val="4006108361"/>
                  </a:ext>
                </a:extLst>
              </a:tr>
              <a:tr h="992272">
                <a:tc>
                  <a:txBody>
                    <a:bodyPr/>
                    <a:lstStyle/>
                    <a:p>
                      <a:pPr algn="ctr"/>
                      <a:endParaRPr lang="es-ES" sz="1600" dirty="0"/>
                    </a:p>
                    <a:p>
                      <a:pPr algn="ctr"/>
                      <a:r>
                        <a:rPr lang="es-ES" sz="1600" dirty="0"/>
                        <a:t>&gt;280 SMMLV</a:t>
                      </a:r>
                      <a:endParaRPr lang="es-CO" sz="1600" dirty="0"/>
                    </a:p>
                  </a:txBody>
                  <a:tcPr/>
                </a:tc>
                <a:tc>
                  <a:txBody>
                    <a:bodyPr/>
                    <a:lstStyle/>
                    <a:p>
                      <a:pPr algn="ctr"/>
                      <a:endParaRPr lang="es-E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$324.80.001</a:t>
                      </a:r>
                      <a:endParaRPr lang="es-CO" sz="1600" dirty="0"/>
                    </a:p>
                  </a:txBody>
                  <a:tcPr/>
                </a:tc>
                <a:tc>
                  <a:txBody>
                    <a:bodyPr/>
                    <a:lstStyle/>
                    <a:p>
                      <a:pPr algn="ctr"/>
                      <a:endParaRPr lang="es-ES" sz="1600" dirty="0"/>
                    </a:p>
                    <a:p>
                      <a:pPr algn="ctr"/>
                      <a:endParaRPr lang="es-ES" sz="1600" dirty="0"/>
                    </a:p>
                  </a:txBody>
                  <a:tcPr/>
                </a:tc>
                <a:tc>
                  <a:txBody>
                    <a:bodyPr/>
                    <a:lstStyle/>
                    <a:p>
                      <a:pPr algn="l"/>
                      <a:r>
                        <a:rPr lang="es-ES" sz="1600" b="1" dirty="0"/>
                        <a:t>LICITACIÓN PÚBLICA</a:t>
                      </a:r>
                    </a:p>
                    <a:p>
                      <a:pPr algn="l"/>
                      <a:r>
                        <a:rPr lang="es-ES" sz="1600" dirty="0"/>
                        <a:t>Ley 80 de 1993</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mn-lt"/>
                          <a:ea typeface="+mn-ea"/>
                          <a:cs typeface="+mn-cs"/>
                        </a:rPr>
                        <a:t>Ficha técnica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Estudios de sector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Estudios de mercado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Indicadores financieros</a:t>
                      </a:r>
                    </a:p>
                  </a:txBody>
                  <a:tcPr/>
                </a:tc>
                <a:extLst>
                  <a:ext uri="{0D108BD9-81ED-4DB2-BD59-A6C34878D82A}">
                    <a16:rowId xmlns:a16="http://schemas.microsoft.com/office/drawing/2014/main" val="2685352692"/>
                  </a:ext>
                </a:extLst>
              </a:tr>
            </a:tbl>
          </a:graphicData>
        </a:graphic>
      </p:graphicFrame>
    </p:spTree>
    <p:extLst>
      <p:ext uri="{BB962C8B-B14F-4D97-AF65-F5344CB8AC3E}">
        <p14:creationId xmlns:p14="http://schemas.microsoft.com/office/powerpoint/2010/main" val="324328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657471" y="2689980"/>
            <a:ext cx="10856241"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O" sz="7200" b="1" dirty="0">
                <a:solidFill>
                  <a:schemeClr val="accent2">
                    <a:lumMod val="75000"/>
                  </a:schemeClr>
                </a:solidFill>
                <a:effectLst>
                  <a:outerShdw blurRad="38100" dist="38100" dir="2700000" algn="tl">
                    <a:srgbClr val="000000">
                      <a:alpha val="43137"/>
                    </a:srgbClr>
                  </a:outerShdw>
                </a:effectLst>
                <a:latin typeface="Myrad"/>
              </a:rPr>
              <a:t>2. ESTUDIO DEL SECTOR </a:t>
            </a:r>
          </a:p>
          <a:p>
            <a:pPr algn="ctr"/>
            <a:r>
              <a:rPr lang="es-CO" sz="7200" b="1" dirty="0">
                <a:solidFill>
                  <a:schemeClr val="accent1">
                    <a:lumMod val="75000"/>
                  </a:schemeClr>
                </a:solidFill>
                <a:effectLst>
                  <a:outerShdw blurRad="38100" dist="38100" dir="2700000" algn="tl">
                    <a:srgbClr val="000000">
                      <a:alpha val="43137"/>
                    </a:srgbClr>
                  </a:outerShdw>
                </a:effectLst>
                <a:latin typeface="Myrad"/>
              </a:rPr>
              <a:t>“Principio de Planeación” </a:t>
            </a:r>
            <a:endParaRPr lang="es-ES_tradnl" sz="7200" b="1" dirty="0">
              <a:solidFill>
                <a:schemeClr val="accent1">
                  <a:lumMod val="75000"/>
                </a:schemeClr>
              </a:solidFill>
              <a:effectLst>
                <a:outerShdw blurRad="38100" dist="38100" dir="2700000" algn="tl">
                  <a:srgbClr val="000000">
                    <a:alpha val="43137"/>
                  </a:srgbClr>
                </a:outerShdw>
              </a:effectLst>
              <a:latin typeface="Myrad"/>
            </a:endParaRPr>
          </a:p>
        </p:txBody>
      </p: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192663"/>
            <a:ext cx="12192000" cy="1665337"/>
          </a:xfrm>
          <a:prstGeom prst="rect">
            <a:avLst/>
          </a:prstGeom>
        </p:spPr>
      </p:pic>
    </p:spTree>
    <p:extLst>
      <p:ext uri="{BB962C8B-B14F-4D97-AF65-F5344CB8AC3E}">
        <p14:creationId xmlns:p14="http://schemas.microsoft.com/office/powerpoint/2010/main" val="290686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CFAD39B-5699-4921-9A56-56120C85ADBD}"/>
              </a:ext>
            </a:extLst>
          </p:cNvPr>
          <p:cNvSpPr/>
          <p:nvPr/>
        </p:nvSpPr>
        <p:spPr>
          <a:xfrm>
            <a:off x="5013593" y="2800460"/>
            <a:ext cx="6884480" cy="898083"/>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851782" y="825417"/>
            <a:ext cx="1035063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22159"/>
            <a:ext cx="12192000" cy="1665337"/>
          </a:xfrm>
          <a:prstGeom prst="rect">
            <a:avLst/>
          </a:prstGeom>
        </p:spPr>
      </p:pic>
      <p:sp>
        <p:nvSpPr>
          <p:cNvPr id="7" name="CuadroTexto 6">
            <a:extLst>
              <a:ext uri="{FF2B5EF4-FFF2-40B4-BE49-F238E27FC236}">
                <a16:creationId xmlns:a16="http://schemas.microsoft.com/office/drawing/2014/main" id="{76BD422F-BBF5-4642-B88D-C0EF119AA951}"/>
              </a:ext>
            </a:extLst>
          </p:cNvPr>
          <p:cNvSpPr txBox="1"/>
          <p:nvPr/>
        </p:nvSpPr>
        <p:spPr>
          <a:xfrm>
            <a:off x="-1373258" y="338739"/>
            <a:ext cx="10531011" cy="553998"/>
          </a:xfrm>
          <a:prstGeom prst="rect">
            <a:avLst/>
          </a:prstGeom>
          <a:noFill/>
        </p:spPr>
        <p:txBody>
          <a:bodyPr wrap="square">
            <a:spAutoFit/>
          </a:bodyPr>
          <a:lstStyle/>
          <a:p>
            <a:pPr algn="ctr"/>
            <a:r>
              <a:rPr lang="es-CO" sz="3000" b="1" dirty="0">
                <a:solidFill>
                  <a:srgbClr val="FF0000"/>
                </a:solidFill>
                <a:latin typeface="Myrad"/>
              </a:rPr>
              <a:t>2.1 ESTUDIO DEL SECTOR Y DE COSTOS</a:t>
            </a:r>
            <a:r>
              <a:rPr lang="es-ES_tradnl" sz="2400" b="1" dirty="0">
                <a:solidFill>
                  <a:srgbClr val="FF0000"/>
                </a:solidFill>
                <a:latin typeface="Myrad"/>
              </a:rPr>
              <a:t> </a:t>
            </a:r>
          </a:p>
        </p:txBody>
      </p:sp>
      <p:sp>
        <p:nvSpPr>
          <p:cNvPr id="6" name="Rectangle 3">
            <a:extLst>
              <a:ext uri="{FF2B5EF4-FFF2-40B4-BE49-F238E27FC236}">
                <a16:creationId xmlns:a16="http://schemas.microsoft.com/office/drawing/2014/main" id="{6C460602-D4C6-47B5-90CB-C2D218B67F6A}"/>
              </a:ext>
            </a:extLst>
          </p:cNvPr>
          <p:cNvSpPr/>
          <p:nvPr/>
        </p:nvSpPr>
        <p:spPr>
          <a:xfrm>
            <a:off x="4946791" y="1390033"/>
            <a:ext cx="6951282" cy="11054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10" name="Rectangle 7">
            <a:extLst>
              <a:ext uri="{FF2B5EF4-FFF2-40B4-BE49-F238E27FC236}">
                <a16:creationId xmlns:a16="http://schemas.microsoft.com/office/drawing/2014/main" id="{968F663E-5906-483D-9AF5-F254E83167F9}"/>
              </a:ext>
            </a:extLst>
          </p:cNvPr>
          <p:cNvSpPr/>
          <p:nvPr/>
        </p:nvSpPr>
        <p:spPr>
          <a:xfrm>
            <a:off x="4933345" y="3885280"/>
            <a:ext cx="6937634" cy="1557332"/>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12" name="Isosceles Triangle 26">
            <a:extLst>
              <a:ext uri="{FF2B5EF4-FFF2-40B4-BE49-F238E27FC236}">
                <a16:creationId xmlns:a16="http://schemas.microsoft.com/office/drawing/2014/main" id="{66DEE7C5-AA78-442C-AB3C-A1448586AF0F}"/>
              </a:ext>
            </a:extLst>
          </p:cNvPr>
          <p:cNvSpPr/>
          <p:nvPr/>
        </p:nvSpPr>
        <p:spPr>
          <a:xfrm rot="16200000">
            <a:off x="2910264" y="1658796"/>
            <a:ext cx="2308510" cy="1791841"/>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13" name="Isosceles Triangle 49">
            <a:extLst>
              <a:ext uri="{FF2B5EF4-FFF2-40B4-BE49-F238E27FC236}">
                <a16:creationId xmlns:a16="http://schemas.microsoft.com/office/drawing/2014/main" id="{71F4581B-7EC8-4FA5-BB6F-5C8319B5942D}"/>
              </a:ext>
            </a:extLst>
          </p:cNvPr>
          <p:cNvSpPr/>
          <p:nvPr/>
        </p:nvSpPr>
        <p:spPr>
          <a:xfrm rot="16200000">
            <a:off x="3251426" y="3738620"/>
            <a:ext cx="1663375" cy="1776117"/>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ea typeface="+mj-ea"/>
            </a:endParaRPr>
          </a:p>
        </p:txBody>
      </p:sp>
      <p:sp>
        <p:nvSpPr>
          <p:cNvPr id="17" name="TextBox 22">
            <a:extLst>
              <a:ext uri="{FF2B5EF4-FFF2-40B4-BE49-F238E27FC236}">
                <a16:creationId xmlns:a16="http://schemas.microsoft.com/office/drawing/2014/main" id="{82F1FC52-C7C9-4A06-ABEB-00C64007C336}"/>
              </a:ext>
            </a:extLst>
          </p:cNvPr>
          <p:cNvSpPr txBox="1"/>
          <p:nvPr/>
        </p:nvSpPr>
        <p:spPr>
          <a:xfrm>
            <a:off x="4998355" y="1360025"/>
            <a:ext cx="6899718" cy="1200329"/>
          </a:xfrm>
          <a:prstGeom prst="rect">
            <a:avLst/>
          </a:prstGeom>
          <a:noFill/>
        </p:spPr>
        <p:txBody>
          <a:bodyPr wrap="square" rtlCol="0">
            <a:spAutoFit/>
          </a:bodyPr>
          <a:lstStyle/>
          <a:p>
            <a:pPr algn="just"/>
            <a:r>
              <a:rPr lang="es-MX" dirty="0">
                <a:latin typeface="Myrad"/>
              </a:rPr>
              <a:t>Documento que hace parte de la </a:t>
            </a:r>
            <a:r>
              <a:rPr lang="es-MX" dirty="0">
                <a:solidFill>
                  <a:srgbClr val="FF0000"/>
                </a:solidFill>
                <a:latin typeface="Myrad"/>
              </a:rPr>
              <a:t>ETAPA DE PLANEACIÓN,</a:t>
            </a:r>
            <a:r>
              <a:rPr lang="es-MX" dirty="0">
                <a:latin typeface="Myrad"/>
              </a:rPr>
              <a:t> que permite realizar  el análisis para conocer el sector relativo al objeto del proceso de adquisiciones de bienes o servicios desde las perspectivas:  legal, comercial, </a:t>
            </a:r>
            <a:r>
              <a:rPr lang="es-MX" b="1" dirty="0">
                <a:latin typeface="Myrad"/>
              </a:rPr>
              <a:t>financiera</a:t>
            </a:r>
            <a:r>
              <a:rPr lang="es-MX" dirty="0">
                <a:latin typeface="Myrad"/>
              </a:rPr>
              <a:t>, organizacional, técnica, y de análisis de riesgo.</a:t>
            </a:r>
          </a:p>
        </p:txBody>
      </p:sp>
      <p:grpSp>
        <p:nvGrpSpPr>
          <p:cNvPr id="19" name="Group 37">
            <a:extLst>
              <a:ext uri="{FF2B5EF4-FFF2-40B4-BE49-F238E27FC236}">
                <a16:creationId xmlns:a16="http://schemas.microsoft.com/office/drawing/2014/main" id="{4D5E2CFA-E031-44BD-ADF5-D98BC9BED95B}"/>
              </a:ext>
            </a:extLst>
          </p:cNvPr>
          <p:cNvGrpSpPr/>
          <p:nvPr/>
        </p:nvGrpSpPr>
        <p:grpSpPr>
          <a:xfrm rot="20670820">
            <a:off x="2047121" y="3606433"/>
            <a:ext cx="1003753" cy="997673"/>
            <a:chOff x="1064519" y="1872500"/>
            <a:chExt cx="1561257" cy="1445520"/>
          </a:xfrm>
        </p:grpSpPr>
        <p:sp>
          <p:nvSpPr>
            <p:cNvPr id="20" name="Freeform: Shape 38">
              <a:extLst>
                <a:ext uri="{FF2B5EF4-FFF2-40B4-BE49-F238E27FC236}">
                  <a16:creationId xmlns:a16="http://schemas.microsoft.com/office/drawing/2014/main" id="{F85EA7FF-5AC8-4896-AC0C-39807919DC77}"/>
                </a:ext>
              </a:extLst>
            </p:cNvPr>
            <p:cNvSpPr/>
            <p:nvPr/>
          </p:nvSpPr>
          <p:spPr>
            <a:xfrm>
              <a:off x="1634779" y="2819951"/>
              <a:ext cx="110877" cy="179829"/>
            </a:xfrm>
            <a:custGeom>
              <a:avLst/>
              <a:gdLst>
                <a:gd name="connsiteX0" fmla="*/ 95575 w 110877"/>
                <a:gd name="connsiteY0" fmla="*/ 170244 h 179829"/>
                <a:gd name="connsiteX1" fmla="*/ 68653 w 110877"/>
                <a:gd name="connsiteY1" fmla="*/ 178699 h 179829"/>
                <a:gd name="connsiteX2" fmla="*/ 41280 w 110877"/>
                <a:gd name="connsiteY2" fmla="*/ 164423 h 179829"/>
                <a:gd name="connsiteX3" fmla="*/ 1260 w 110877"/>
                <a:gd name="connsiteY3" fmla="*/ 37088 h 179829"/>
                <a:gd name="connsiteX4" fmla="*/ 15536 w 110877"/>
                <a:gd name="connsiteY4" fmla="*/ 9715 h 179829"/>
                <a:gd name="connsiteX5" fmla="*/ 42458 w 110877"/>
                <a:gd name="connsiteY5" fmla="*/ 1260 h 179829"/>
                <a:gd name="connsiteX6" fmla="*/ 69831 w 110877"/>
                <a:gd name="connsiteY6" fmla="*/ 15536 h 179829"/>
                <a:gd name="connsiteX7" fmla="*/ 109851 w 110877"/>
                <a:gd name="connsiteY7" fmla="*/ 142872 h 179829"/>
                <a:gd name="connsiteX8" fmla="*/ 95575 w 110877"/>
                <a:gd name="connsiteY8" fmla="*/ 170244 h 1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7" h="179829">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chemeClr val="accent1"/>
            </a:solidFill>
            <a:ln w="9525" cap="flat">
              <a:noFill/>
              <a:prstDash val="solid"/>
              <a:miter/>
            </a:ln>
          </p:spPr>
          <p:txBody>
            <a:bodyPr rtlCol="0" anchor="ctr"/>
            <a:lstStyle/>
            <a:p>
              <a:endParaRPr lang="en-US"/>
            </a:p>
          </p:txBody>
        </p:sp>
        <p:sp>
          <p:nvSpPr>
            <p:cNvPr id="21" name="Freeform: Shape 39">
              <a:extLst>
                <a:ext uri="{FF2B5EF4-FFF2-40B4-BE49-F238E27FC236}">
                  <a16:creationId xmlns:a16="http://schemas.microsoft.com/office/drawing/2014/main" id="{CB1A701D-F12B-4754-892E-D927F37C76A0}"/>
                </a:ext>
              </a:extLst>
            </p:cNvPr>
            <p:cNvSpPr/>
            <p:nvPr/>
          </p:nvSpPr>
          <p:spPr>
            <a:xfrm>
              <a:off x="2539846" y="2271312"/>
              <a:ext cx="85930" cy="302834"/>
            </a:xfrm>
            <a:custGeom>
              <a:avLst/>
              <a:gdLst>
                <a:gd name="connsiteX0" fmla="*/ 17377 w 85929"/>
                <a:gd name="connsiteY0" fmla="*/ 260 h 302833"/>
                <a:gd name="connsiteX1" fmla="*/ 1646 w 85929"/>
                <a:gd name="connsiteY1" fmla="*/ 145163 h 302833"/>
                <a:gd name="connsiteX2" fmla="*/ 260 w 85929"/>
                <a:gd name="connsiteY2" fmla="*/ 145163 h 302833"/>
                <a:gd name="connsiteX3" fmla="*/ 953 w 85929"/>
                <a:gd name="connsiteY3" fmla="*/ 151434 h 302833"/>
                <a:gd name="connsiteX4" fmla="*/ 260 w 85929"/>
                <a:gd name="connsiteY4" fmla="*/ 157706 h 302833"/>
                <a:gd name="connsiteX5" fmla="*/ 1646 w 85929"/>
                <a:gd name="connsiteY5" fmla="*/ 157706 h 302833"/>
                <a:gd name="connsiteX6" fmla="*/ 17377 w 85929"/>
                <a:gd name="connsiteY6" fmla="*/ 302643 h 302833"/>
                <a:gd name="connsiteX7" fmla="*/ 85843 w 85929"/>
                <a:gd name="connsiteY7" fmla="*/ 244433 h 302833"/>
                <a:gd name="connsiteX8" fmla="*/ 85843 w 85929"/>
                <a:gd name="connsiteY8" fmla="*/ 157706 h 302833"/>
                <a:gd name="connsiteX9" fmla="*/ 85843 w 85929"/>
                <a:gd name="connsiteY9" fmla="*/ 145163 h 302833"/>
                <a:gd name="connsiteX10" fmla="*/ 85843 w 85929"/>
                <a:gd name="connsiteY10" fmla="*/ 58436 h 3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29" h="302833">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chemeClr val="accent1">
                <a:lumMod val="50000"/>
              </a:schemeClr>
            </a:solidFill>
            <a:ln w="9525" cap="flat">
              <a:noFill/>
              <a:prstDash val="solid"/>
              <a:miter/>
            </a:ln>
          </p:spPr>
          <p:txBody>
            <a:bodyPr rtlCol="0" anchor="ctr"/>
            <a:lstStyle/>
            <a:p>
              <a:endParaRPr lang="en-US"/>
            </a:p>
          </p:txBody>
        </p:sp>
        <p:sp>
          <p:nvSpPr>
            <p:cNvPr id="22" name="Freeform: Shape 40">
              <a:extLst>
                <a:ext uri="{FF2B5EF4-FFF2-40B4-BE49-F238E27FC236}">
                  <a16:creationId xmlns:a16="http://schemas.microsoft.com/office/drawing/2014/main" id="{6E94B738-3069-4D4B-A4AB-87137E305D02}"/>
                </a:ext>
              </a:extLst>
            </p:cNvPr>
            <p:cNvSpPr/>
            <p:nvPr/>
          </p:nvSpPr>
          <p:spPr>
            <a:xfrm>
              <a:off x="1326355" y="2477085"/>
              <a:ext cx="459448" cy="840935"/>
            </a:xfrm>
            <a:custGeom>
              <a:avLst/>
              <a:gdLst>
                <a:gd name="connsiteX0" fmla="*/ 423750 w 459447"/>
                <a:gd name="connsiteY0" fmla="*/ 795051 h 840935"/>
                <a:gd name="connsiteX1" fmla="*/ 284980 w 459447"/>
                <a:gd name="connsiteY1" fmla="*/ 838674 h 840935"/>
                <a:gd name="connsiteX2" fmla="*/ 221122 w 459447"/>
                <a:gd name="connsiteY2" fmla="*/ 805342 h 840935"/>
                <a:gd name="connsiteX3" fmla="*/ 2590 w 459447"/>
                <a:gd name="connsiteY3" fmla="*/ 110072 h 840935"/>
                <a:gd name="connsiteX4" fmla="*/ 35922 w 459447"/>
                <a:gd name="connsiteY4" fmla="*/ 46213 h 840935"/>
                <a:gd name="connsiteX5" fmla="*/ 174692 w 459447"/>
                <a:gd name="connsiteY5" fmla="*/ 2590 h 840935"/>
                <a:gd name="connsiteX6" fmla="*/ 238551 w 459447"/>
                <a:gd name="connsiteY6" fmla="*/ 35922 h 840935"/>
                <a:gd name="connsiteX7" fmla="*/ 457048 w 459447"/>
                <a:gd name="connsiteY7" fmla="*/ 731227 h 840935"/>
                <a:gd name="connsiteX8" fmla="*/ 423750 w 459447"/>
                <a:gd name="connsiteY8" fmla="*/ 795051 h 84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447" h="840935">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23" name="Freeform: Shape 41">
              <a:extLst>
                <a:ext uri="{FF2B5EF4-FFF2-40B4-BE49-F238E27FC236}">
                  <a16:creationId xmlns:a16="http://schemas.microsoft.com/office/drawing/2014/main" id="{ECC2F1D9-A2FE-4708-944C-E615A5F598B6}"/>
                </a:ext>
              </a:extLst>
            </p:cNvPr>
            <p:cNvSpPr/>
            <p:nvPr/>
          </p:nvSpPr>
          <p:spPr>
            <a:xfrm>
              <a:off x="1471820" y="1927904"/>
              <a:ext cx="1038782" cy="989580"/>
            </a:xfrm>
            <a:custGeom>
              <a:avLst/>
              <a:gdLst>
                <a:gd name="connsiteX0" fmla="*/ 541133 w 1038782"/>
                <a:gd name="connsiteY0" fmla="*/ 221633 h 989580"/>
                <a:gd name="connsiteX1" fmla="*/ 260 w 1038782"/>
                <a:gd name="connsiteY1" fmla="*/ 221633 h 989580"/>
                <a:gd name="connsiteX2" fmla="*/ 260 w 1038782"/>
                <a:gd name="connsiteY2" fmla="*/ 487393 h 989580"/>
                <a:gd name="connsiteX3" fmla="*/ 260 w 1038782"/>
                <a:gd name="connsiteY3" fmla="*/ 502326 h 989580"/>
                <a:gd name="connsiteX4" fmla="*/ 260 w 1038782"/>
                <a:gd name="connsiteY4" fmla="*/ 768086 h 989580"/>
                <a:gd name="connsiteX5" fmla="*/ 541133 w 1038782"/>
                <a:gd name="connsiteY5" fmla="*/ 768086 h 989580"/>
                <a:gd name="connsiteX6" fmla="*/ 1038626 w 1038782"/>
                <a:gd name="connsiteY6" fmla="*/ 989459 h 989580"/>
                <a:gd name="connsiteX7" fmla="*/ 1038626 w 1038782"/>
                <a:gd name="connsiteY7" fmla="*/ 502326 h 989580"/>
                <a:gd name="connsiteX8" fmla="*/ 1038626 w 1038782"/>
                <a:gd name="connsiteY8" fmla="*/ 487393 h 989580"/>
                <a:gd name="connsiteX9" fmla="*/ 1038626 w 1038782"/>
                <a:gd name="connsiteY9" fmla="*/ 260 h 989580"/>
                <a:gd name="connsiteX10" fmla="*/ 541133 w 1038782"/>
                <a:gd name="connsiteY10" fmla="*/ 221633 h 9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8782" h="98958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accent1"/>
            </a:solidFill>
            <a:ln w="9525" cap="flat">
              <a:noFill/>
              <a:prstDash val="solid"/>
              <a:miter/>
            </a:ln>
          </p:spPr>
          <p:txBody>
            <a:bodyPr rtlCol="0" anchor="ctr"/>
            <a:lstStyle/>
            <a:p>
              <a:endParaRPr lang="en-US"/>
            </a:p>
          </p:txBody>
        </p:sp>
        <p:sp>
          <p:nvSpPr>
            <p:cNvPr id="24" name="Freeform: Shape 42">
              <a:extLst>
                <a:ext uri="{FF2B5EF4-FFF2-40B4-BE49-F238E27FC236}">
                  <a16:creationId xmlns:a16="http://schemas.microsoft.com/office/drawing/2014/main" id="{93E3ACF2-9783-45BF-8595-2552C943DD58}"/>
                </a:ext>
              </a:extLst>
            </p:cNvPr>
            <p:cNvSpPr/>
            <p:nvPr/>
          </p:nvSpPr>
          <p:spPr>
            <a:xfrm>
              <a:off x="2510221" y="1872500"/>
              <a:ext cx="59597" cy="1100458"/>
            </a:xfrm>
            <a:custGeom>
              <a:avLst/>
              <a:gdLst>
                <a:gd name="connsiteX0" fmla="*/ 41562 w 59596"/>
                <a:gd name="connsiteY0" fmla="*/ 1100267 h 1100457"/>
                <a:gd name="connsiteX1" fmla="*/ 18277 w 59596"/>
                <a:gd name="connsiteY1" fmla="*/ 1100267 h 1100457"/>
                <a:gd name="connsiteX2" fmla="*/ 260 w 59596"/>
                <a:gd name="connsiteY2" fmla="*/ 1082250 h 1100457"/>
                <a:gd name="connsiteX3" fmla="*/ 260 w 59596"/>
                <a:gd name="connsiteY3" fmla="*/ 18277 h 1100457"/>
                <a:gd name="connsiteX4" fmla="*/ 18277 w 59596"/>
                <a:gd name="connsiteY4" fmla="*/ 260 h 1100457"/>
                <a:gd name="connsiteX5" fmla="*/ 41562 w 59596"/>
                <a:gd name="connsiteY5" fmla="*/ 260 h 1100457"/>
                <a:gd name="connsiteX6" fmla="*/ 59579 w 59596"/>
                <a:gd name="connsiteY6" fmla="*/ 18277 h 1100457"/>
                <a:gd name="connsiteX7" fmla="*/ 59579 w 59596"/>
                <a:gd name="connsiteY7" fmla="*/ 1082250 h 1100457"/>
                <a:gd name="connsiteX8" fmla="*/ 41562 w 59596"/>
                <a:gd name="connsiteY8" fmla="*/ 1100267 h 1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6" h="1100457">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25" name="Freeform: Shape 43">
              <a:extLst>
                <a:ext uri="{FF2B5EF4-FFF2-40B4-BE49-F238E27FC236}">
                  <a16:creationId xmlns:a16="http://schemas.microsoft.com/office/drawing/2014/main" id="{A89772FA-B15C-49F3-B7D9-1A407838284C}"/>
                </a:ext>
              </a:extLst>
            </p:cNvPr>
            <p:cNvSpPr/>
            <p:nvPr/>
          </p:nvSpPr>
          <p:spPr>
            <a:xfrm>
              <a:off x="1064519" y="2288498"/>
              <a:ext cx="126123" cy="267492"/>
            </a:xfrm>
            <a:custGeom>
              <a:avLst/>
              <a:gdLst>
                <a:gd name="connsiteX0" fmla="*/ 260 w 126122"/>
                <a:gd name="connsiteY0" fmla="*/ 260 h 267491"/>
                <a:gd name="connsiteX1" fmla="*/ 126071 w 126122"/>
                <a:gd name="connsiteY1" fmla="*/ 260 h 267491"/>
                <a:gd name="connsiteX2" fmla="*/ 126071 w 126122"/>
                <a:gd name="connsiteY2" fmla="*/ 267266 h 267491"/>
                <a:gd name="connsiteX3" fmla="*/ 260 w 126122"/>
                <a:gd name="connsiteY3" fmla="*/ 267266 h 267491"/>
              </a:gdLst>
              <a:ahLst/>
              <a:cxnLst>
                <a:cxn ang="0">
                  <a:pos x="connsiteX0" y="connsiteY0"/>
                </a:cxn>
                <a:cxn ang="0">
                  <a:pos x="connsiteX1" y="connsiteY1"/>
                </a:cxn>
                <a:cxn ang="0">
                  <a:pos x="connsiteX2" y="connsiteY2"/>
                </a:cxn>
                <a:cxn ang="0">
                  <a:pos x="connsiteX3" y="connsiteY3"/>
                </a:cxn>
              </a:cxnLst>
              <a:rect l="l" t="t" r="r" b="b"/>
              <a:pathLst>
                <a:path w="126122" h="267491">
                  <a:moveTo>
                    <a:pt x="260" y="260"/>
                  </a:moveTo>
                  <a:lnTo>
                    <a:pt x="126071" y="260"/>
                  </a:lnTo>
                  <a:lnTo>
                    <a:pt x="126071" y="267266"/>
                  </a:lnTo>
                  <a:lnTo>
                    <a:pt x="260" y="267266"/>
                  </a:lnTo>
                  <a:close/>
                </a:path>
              </a:pathLst>
            </a:custGeom>
            <a:solidFill>
              <a:schemeClr val="accent1">
                <a:lumMod val="50000"/>
              </a:schemeClr>
            </a:solidFill>
            <a:ln w="9525" cap="flat">
              <a:noFill/>
              <a:prstDash val="solid"/>
              <a:miter/>
            </a:ln>
          </p:spPr>
          <p:txBody>
            <a:bodyPr rtlCol="0" anchor="ctr"/>
            <a:lstStyle/>
            <a:p>
              <a:endParaRPr lang="en-US"/>
            </a:p>
          </p:txBody>
        </p:sp>
        <p:sp>
          <p:nvSpPr>
            <p:cNvPr id="26" name="Freeform: Shape 44">
              <a:extLst>
                <a:ext uri="{FF2B5EF4-FFF2-40B4-BE49-F238E27FC236}">
                  <a16:creationId xmlns:a16="http://schemas.microsoft.com/office/drawing/2014/main" id="{D8C727C8-801D-4AA6-9537-8FB983F20206}"/>
                </a:ext>
              </a:extLst>
            </p:cNvPr>
            <p:cNvSpPr/>
            <p:nvPr/>
          </p:nvSpPr>
          <p:spPr>
            <a:xfrm>
              <a:off x="1122660" y="2149278"/>
              <a:ext cx="349610" cy="545724"/>
            </a:xfrm>
            <a:custGeom>
              <a:avLst/>
              <a:gdLst>
                <a:gd name="connsiteX0" fmla="*/ 132620 w 349610"/>
                <a:gd name="connsiteY0" fmla="*/ 260 h 545724"/>
                <a:gd name="connsiteX1" fmla="*/ 260 w 349610"/>
                <a:gd name="connsiteY1" fmla="*/ 78463 h 545724"/>
                <a:gd name="connsiteX2" fmla="*/ 260 w 349610"/>
                <a:gd name="connsiteY2" fmla="*/ 269727 h 545724"/>
                <a:gd name="connsiteX3" fmla="*/ 260 w 349610"/>
                <a:gd name="connsiteY3" fmla="*/ 276206 h 545724"/>
                <a:gd name="connsiteX4" fmla="*/ 260 w 349610"/>
                <a:gd name="connsiteY4" fmla="*/ 467469 h 545724"/>
                <a:gd name="connsiteX5" fmla="*/ 132620 w 349610"/>
                <a:gd name="connsiteY5" fmla="*/ 545673 h 545724"/>
                <a:gd name="connsiteX6" fmla="*/ 349420 w 349610"/>
                <a:gd name="connsiteY6" fmla="*/ 545673 h 545724"/>
                <a:gd name="connsiteX7" fmla="*/ 349420 w 349610"/>
                <a:gd name="connsiteY7" fmla="*/ 276206 h 545724"/>
                <a:gd name="connsiteX8" fmla="*/ 349420 w 349610"/>
                <a:gd name="connsiteY8" fmla="*/ 269727 h 545724"/>
                <a:gd name="connsiteX9" fmla="*/ 349420 w 349610"/>
                <a:gd name="connsiteY9" fmla="*/ 260 h 5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610" h="545724">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chemeClr val="accent1">
                <a:lumMod val="75000"/>
              </a:schemeClr>
            </a:solidFill>
            <a:ln w="9525" cap="flat">
              <a:noFill/>
              <a:prstDash val="solid"/>
              <a:miter/>
            </a:ln>
          </p:spPr>
          <p:txBody>
            <a:bodyPr rtlCol="0" anchor="ctr"/>
            <a:lstStyle/>
            <a:p>
              <a:endParaRPr lang="en-US"/>
            </a:p>
          </p:txBody>
        </p:sp>
      </p:grpSp>
      <p:grpSp>
        <p:nvGrpSpPr>
          <p:cNvPr id="27" name="Group 11">
            <a:extLst>
              <a:ext uri="{FF2B5EF4-FFF2-40B4-BE49-F238E27FC236}">
                <a16:creationId xmlns:a16="http://schemas.microsoft.com/office/drawing/2014/main" id="{B85EAAEE-0AD2-4917-83E3-920E5E3054CC}"/>
              </a:ext>
            </a:extLst>
          </p:cNvPr>
          <p:cNvGrpSpPr/>
          <p:nvPr/>
        </p:nvGrpSpPr>
        <p:grpSpPr>
          <a:xfrm>
            <a:off x="678655" y="3872644"/>
            <a:ext cx="1516056" cy="2082408"/>
            <a:chOff x="1126074" y="2670966"/>
            <a:chExt cx="2734161" cy="3573152"/>
          </a:xfrm>
        </p:grpSpPr>
        <p:sp>
          <p:nvSpPr>
            <p:cNvPr id="28" name="Freeform 15">
              <a:extLst>
                <a:ext uri="{FF2B5EF4-FFF2-40B4-BE49-F238E27FC236}">
                  <a16:creationId xmlns:a16="http://schemas.microsoft.com/office/drawing/2014/main" id="{D7E36948-A3EA-4C74-ADC3-896637A635D5}"/>
                </a:ext>
              </a:extLst>
            </p:cNvPr>
            <p:cNvSpPr/>
            <p:nvPr/>
          </p:nvSpPr>
          <p:spPr>
            <a:xfrm rot="1258431">
              <a:off x="3177475" y="3781009"/>
              <a:ext cx="682760" cy="881775"/>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9" name="Freeform 18">
              <a:extLst>
                <a:ext uri="{FF2B5EF4-FFF2-40B4-BE49-F238E27FC236}">
                  <a16:creationId xmlns:a16="http://schemas.microsoft.com/office/drawing/2014/main" id="{60D5CDDE-5D75-4F77-AE4B-2BD1833576CC}"/>
                </a:ext>
              </a:extLst>
            </p:cNvPr>
            <p:cNvSpPr>
              <a:spLocks/>
            </p:cNvSpPr>
            <p:nvPr/>
          </p:nvSpPr>
          <p:spPr bwMode="auto">
            <a:xfrm rot="20940928" flipH="1">
              <a:off x="1126074" y="2670966"/>
              <a:ext cx="1656184" cy="1909514"/>
            </a:xfrm>
            <a:custGeom>
              <a:avLst/>
              <a:gdLst>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697686 w 1656184"/>
                <a:gd name="connsiteY95" fmla="*/ 1708838 h 1909514"/>
                <a:gd name="connsiteX96" fmla="*/ 1413007 w 1656184"/>
                <a:gd name="connsiteY96" fmla="*/ 1487444 h 1909514"/>
                <a:gd name="connsiteX97" fmla="*/ 1412429 w 1656184"/>
                <a:gd name="connsiteY97" fmla="*/ 1485195 h 1909514"/>
                <a:gd name="connsiteX98" fmla="*/ 1405111 w 1656184"/>
                <a:gd name="connsiteY98" fmla="*/ 1455538 h 1909514"/>
                <a:gd name="connsiteX99" fmla="*/ 1398918 w 1656184"/>
                <a:gd name="connsiteY99" fmla="*/ 1425881 h 1909514"/>
                <a:gd name="connsiteX100" fmla="*/ 1394978 w 1656184"/>
                <a:gd name="connsiteY100" fmla="*/ 1398549 h 1909514"/>
                <a:gd name="connsiteX101" fmla="*/ 1392163 w 1656184"/>
                <a:gd name="connsiteY101" fmla="*/ 1372381 h 1909514"/>
                <a:gd name="connsiteX102" fmla="*/ 1391037 w 1656184"/>
                <a:gd name="connsiteY102" fmla="*/ 1350865 h 1909514"/>
                <a:gd name="connsiteX103" fmla="*/ 1392163 w 1656184"/>
                <a:gd name="connsiteY103" fmla="*/ 1332837 h 1909514"/>
                <a:gd name="connsiteX104" fmla="*/ 1401171 w 1656184"/>
                <a:gd name="connsiteY104" fmla="*/ 1295039 h 1909514"/>
                <a:gd name="connsiteX105" fmla="*/ 1412429 w 1656184"/>
                <a:gd name="connsiteY105" fmla="*/ 1260148 h 1909514"/>
                <a:gd name="connsiteX106" fmla="*/ 1426503 w 1656184"/>
                <a:gd name="connsiteY106" fmla="*/ 1227001 h 1909514"/>
                <a:gd name="connsiteX107" fmla="*/ 1443954 w 1656184"/>
                <a:gd name="connsiteY107" fmla="*/ 1197926 h 1909514"/>
                <a:gd name="connsiteX108" fmla="*/ 1469849 w 1656184"/>
                <a:gd name="connsiteY108" fmla="*/ 1161872 h 1909514"/>
                <a:gd name="connsiteX109" fmla="*/ 1496308 w 1656184"/>
                <a:gd name="connsiteY109" fmla="*/ 1125818 h 1909514"/>
                <a:gd name="connsiteX110" fmla="*/ 1522767 w 1656184"/>
                <a:gd name="connsiteY110" fmla="*/ 1090926 h 1909514"/>
                <a:gd name="connsiteX111" fmla="*/ 1549788 w 1656184"/>
                <a:gd name="connsiteY111" fmla="*/ 1053710 h 1909514"/>
                <a:gd name="connsiteX112" fmla="*/ 1573995 w 1656184"/>
                <a:gd name="connsiteY112" fmla="*/ 1015911 h 1909514"/>
                <a:gd name="connsiteX113" fmla="*/ 1597637 w 1656184"/>
                <a:gd name="connsiteY113" fmla="*/ 976949 h 1909514"/>
                <a:gd name="connsiteX114" fmla="*/ 1617341 w 1656184"/>
                <a:gd name="connsiteY114" fmla="*/ 934499 h 1909514"/>
                <a:gd name="connsiteX115" fmla="*/ 1633666 w 1656184"/>
                <a:gd name="connsiteY115" fmla="*/ 889140 h 1909514"/>
                <a:gd name="connsiteX116" fmla="*/ 1646051 w 1656184"/>
                <a:gd name="connsiteY116" fmla="*/ 836222 h 1909514"/>
                <a:gd name="connsiteX117" fmla="*/ 1652807 w 1656184"/>
                <a:gd name="connsiteY117" fmla="*/ 782141 h 1909514"/>
                <a:gd name="connsiteX118" fmla="*/ 1656184 w 1656184"/>
                <a:gd name="connsiteY118" fmla="*/ 726897 h 1909514"/>
                <a:gd name="connsiteX119" fmla="*/ 1655059 w 1656184"/>
                <a:gd name="connsiteY119" fmla="*/ 671072 h 1909514"/>
                <a:gd name="connsiteX120" fmla="*/ 1651118 w 1656184"/>
                <a:gd name="connsiteY120" fmla="*/ 616409 h 1909514"/>
                <a:gd name="connsiteX121" fmla="*/ 1642674 w 1656184"/>
                <a:gd name="connsiteY121" fmla="*/ 563490 h 1909514"/>
                <a:gd name="connsiteX122" fmla="*/ 1631415 w 1656184"/>
                <a:gd name="connsiteY122" fmla="*/ 511736 h 1909514"/>
                <a:gd name="connsiteX123" fmla="*/ 1617341 w 1656184"/>
                <a:gd name="connsiteY123" fmla="*/ 464051 h 1909514"/>
                <a:gd name="connsiteX124" fmla="*/ 1601579 w 1656184"/>
                <a:gd name="connsiteY124" fmla="*/ 420438 h 1909514"/>
                <a:gd name="connsiteX125" fmla="*/ 1583565 w 1656184"/>
                <a:gd name="connsiteY125" fmla="*/ 381475 h 1909514"/>
                <a:gd name="connsiteX126" fmla="*/ 1556543 w 1656184"/>
                <a:gd name="connsiteY126" fmla="*/ 334954 h 1909514"/>
                <a:gd name="connsiteX127" fmla="*/ 1527270 w 1656184"/>
                <a:gd name="connsiteY127" fmla="*/ 290759 h 1909514"/>
                <a:gd name="connsiteX128" fmla="*/ 1494056 w 1656184"/>
                <a:gd name="connsiteY128" fmla="*/ 249471 h 1909514"/>
                <a:gd name="connsiteX129" fmla="*/ 1458590 w 1656184"/>
                <a:gd name="connsiteY129" fmla="*/ 209928 h 1909514"/>
                <a:gd name="connsiteX130" fmla="*/ 1419747 w 1656184"/>
                <a:gd name="connsiteY130" fmla="*/ 174455 h 1909514"/>
                <a:gd name="connsiteX131" fmla="*/ 1376400 w 1656184"/>
                <a:gd name="connsiteY131" fmla="*/ 141309 h 1909514"/>
                <a:gd name="connsiteX132" fmla="*/ 1331365 w 1656184"/>
                <a:gd name="connsiteY132" fmla="*/ 111652 h 1909514"/>
                <a:gd name="connsiteX133" fmla="*/ 1283515 w 1656184"/>
                <a:gd name="connsiteY133" fmla="*/ 85483 h 1909514"/>
                <a:gd name="connsiteX134" fmla="*/ 1231161 w 1656184"/>
                <a:gd name="connsiteY134" fmla="*/ 63386 h 1909514"/>
                <a:gd name="connsiteX135" fmla="*/ 1177119 w 1656184"/>
                <a:gd name="connsiteY135" fmla="*/ 43033 h 1909514"/>
                <a:gd name="connsiteX136" fmla="*/ 1118572 w 1656184"/>
                <a:gd name="connsiteY136" fmla="*/ 27332 h 1909514"/>
                <a:gd name="connsiteX137" fmla="*/ 1057210 w 1656184"/>
                <a:gd name="connsiteY137" fmla="*/ 14538 h 1909514"/>
                <a:gd name="connsiteX138" fmla="*/ 993036 w 1656184"/>
                <a:gd name="connsiteY138" fmla="*/ 5815 h 1909514"/>
                <a:gd name="connsiteX139" fmla="*/ 925482 w 1656184"/>
                <a:gd name="connsiteY139" fmla="*/ 582 h 1909514"/>
                <a:gd name="connsiteX140" fmla="*/ 853425 w 1656184"/>
                <a:gd name="connsiteY140"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699234 w 1656184"/>
                <a:gd name="connsiteY94" fmla="*/ 1702328 h 1909514"/>
                <a:gd name="connsiteX95" fmla="*/ 1413007 w 1656184"/>
                <a:gd name="connsiteY95" fmla="*/ 1487444 h 1909514"/>
                <a:gd name="connsiteX96" fmla="*/ 1412429 w 1656184"/>
                <a:gd name="connsiteY96" fmla="*/ 1485195 h 1909514"/>
                <a:gd name="connsiteX97" fmla="*/ 1405111 w 1656184"/>
                <a:gd name="connsiteY97" fmla="*/ 1455538 h 1909514"/>
                <a:gd name="connsiteX98" fmla="*/ 1398918 w 1656184"/>
                <a:gd name="connsiteY98" fmla="*/ 1425881 h 1909514"/>
                <a:gd name="connsiteX99" fmla="*/ 1394978 w 1656184"/>
                <a:gd name="connsiteY99" fmla="*/ 1398549 h 1909514"/>
                <a:gd name="connsiteX100" fmla="*/ 1392163 w 1656184"/>
                <a:gd name="connsiteY100" fmla="*/ 1372381 h 1909514"/>
                <a:gd name="connsiteX101" fmla="*/ 1391037 w 1656184"/>
                <a:gd name="connsiteY101" fmla="*/ 1350865 h 1909514"/>
                <a:gd name="connsiteX102" fmla="*/ 1392163 w 1656184"/>
                <a:gd name="connsiteY102" fmla="*/ 1332837 h 1909514"/>
                <a:gd name="connsiteX103" fmla="*/ 1401171 w 1656184"/>
                <a:gd name="connsiteY103" fmla="*/ 1295039 h 1909514"/>
                <a:gd name="connsiteX104" fmla="*/ 1412429 w 1656184"/>
                <a:gd name="connsiteY104" fmla="*/ 1260148 h 1909514"/>
                <a:gd name="connsiteX105" fmla="*/ 1426503 w 1656184"/>
                <a:gd name="connsiteY105" fmla="*/ 1227001 h 1909514"/>
                <a:gd name="connsiteX106" fmla="*/ 1443954 w 1656184"/>
                <a:gd name="connsiteY106" fmla="*/ 1197926 h 1909514"/>
                <a:gd name="connsiteX107" fmla="*/ 1469849 w 1656184"/>
                <a:gd name="connsiteY107" fmla="*/ 1161872 h 1909514"/>
                <a:gd name="connsiteX108" fmla="*/ 1496308 w 1656184"/>
                <a:gd name="connsiteY108" fmla="*/ 1125818 h 1909514"/>
                <a:gd name="connsiteX109" fmla="*/ 1522767 w 1656184"/>
                <a:gd name="connsiteY109" fmla="*/ 1090926 h 1909514"/>
                <a:gd name="connsiteX110" fmla="*/ 1549788 w 1656184"/>
                <a:gd name="connsiteY110" fmla="*/ 1053710 h 1909514"/>
                <a:gd name="connsiteX111" fmla="*/ 1573995 w 1656184"/>
                <a:gd name="connsiteY111" fmla="*/ 1015911 h 1909514"/>
                <a:gd name="connsiteX112" fmla="*/ 1597637 w 1656184"/>
                <a:gd name="connsiteY112" fmla="*/ 976949 h 1909514"/>
                <a:gd name="connsiteX113" fmla="*/ 1617341 w 1656184"/>
                <a:gd name="connsiteY113" fmla="*/ 934499 h 1909514"/>
                <a:gd name="connsiteX114" fmla="*/ 1633666 w 1656184"/>
                <a:gd name="connsiteY114" fmla="*/ 889140 h 1909514"/>
                <a:gd name="connsiteX115" fmla="*/ 1646051 w 1656184"/>
                <a:gd name="connsiteY115" fmla="*/ 836222 h 1909514"/>
                <a:gd name="connsiteX116" fmla="*/ 1652807 w 1656184"/>
                <a:gd name="connsiteY116" fmla="*/ 782141 h 1909514"/>
                <a:gd name="connsiteX117" fmla="*/ 1656184 w 1656184"/>
                <a:gd name="connsiteY117" fmla="*/ 726897 h 1909514"/>
                <a:gd name="connsiteX118" fmla="*/ 1655059 w 1656184"/>
                <a:gd name="connsiteY118" fmla="*/ 671072 h 1909514"/>
                <a:gd name="connsiteX119" fmla="*/ 1651118 w 1656184"/>
                <a:gd name="connsiteY119" fmla="*/ 616409 h 1909514"/>
                <a:gd name="connsiteX120" fmla="*/ 1642674 w 1656184"/>
                <a:gd name="connsiteY120" fmla="*/ 563490 h 1909514"/>
                <a:gd name="connsiteX121" fmla="*/ 1631415 w 1656184"/>
                <a:gd name="connsiteY121" fmla="*/ 511736 h 1909514"/>
                <a:gd name="connsiteX122" fmla="*/ 1617341 w 1656184"/>
                <a:gd name="connsiteY122" fmla="*/ 464051 h 1909514"/>
                <a:gd name="connsiteX123" fmla="*/ 1601579 w 1656184"/>
                <a:gd name="connsiteY123" fmla="*/ 420438 h 1909514"/>
                <a:gd name="connsiteX124" fmla="*/ 1583565 w 1656184"/>
                <a:gd name="connsiteY124" fmla="*/ 381475 h 1909514"/>
                <a:gd name="connsiteX125" fmla="*/ 1556543 w 1656184"/>
                <a:gd name="connsiteY125" fmla="*/ 334954 h 1909514"/>
                <a:gd name="connsiteX126" fmla="*/ 1527270 w 1656184"/>
                <a:gd name="connsiteY126" fmla="*/ 290759 h 1909514"/>
                <a:gd name="connsiteX127" fmla="*/ 1494056 w 1656184"/>
                <a:gd name="connsiteY127" fmla="*/ 249471 h 1909514"/>
                <a:gd name="connsiteX128" fmla="*/ 1458590 w 1656184"/>
                <a:gd name="connsiteY128" fmla="*/ 209928 h 1909514"/>
                <a:gd name="connsiteX129" fmla="*/ 1419747 w 1656184"/>
                <a:gd name="connsiteY129" fmla="*/ 174455 h 1909514"/>
                <a:gd name="connsiteX130" fmla="*/ 1376400 w 1656184"/>
                <a:gd name="connsiteY130" fmla="*/ 141309 h 1909514"/>
                <a:gd name="connsiteX131" fmla="*/ 1331365 w 1656184"/>
                <a:gd name="connsiteY131" fmla="*/ 111652 h 1909514"/>
                <a:gd name="connsiteX132" fmla="*/ 1283515 w 1656184"/>
                <a:gd name="connsiteY132" fmla="*/ 85483 h 1909514"/>
                <a:gd name="connsiteX133" fmla="*/ 1231161 w 1656184"/>
                <a:gd name="connsiteY133" fmla="*/ 63386 h 1909514"/>
                <a:gd name="connsiteX134" fmla="*/ 1177119 w 1656184"/>
                <a:gd name="connsiteY134" fmla="*/ 43033 h 1909514"/>
                <a:gd name="connsiteX135" fmla="*/ 1118572 w 1656184"/>
                <a:gd name="connsiteY135" fmla="*/ 27332 h 1909514"/>
                <a:gd name="connsiteX136" fmla="*/ 1057210 w 1656184"/>
                <a:gd name="connsiteY136" fmla="*/ 14538 h 1909514"/>
                <a:gd name="connsiteX137" fmla="*/ 993036 w 1656184"/>
                <a:gd name="connsiteY137" fmla="*/ 5815 h 1909514"/>
                <a:gd name="connsiteX138" fmla="*/ 925482 w 1656184"/>
                <a:gd name="connsiteY138" fmla="*/ 582 h 1909514"/>
                <a:gd name="connsiteX139" fmla="*/ 853425 w 1656184"/>
                <a:gd name="connsiteY139" fmla="*/ 0 h 1909514"/>
                <a:gd name="connsiteX0" fmla="*/ 853425 w 1656184"/>
                <a:gd name="connsiteY0" fmla="*/ 0 h 1909514"/>
                <a:gd name="connsiteX1" fmla="*/ 789249 w 1656184"/>
                <a:gd name="connsiteY1" fmla="*/ 5234 h 1909514"/>
                <a:gd name="connsiteX2" fmla="*/ 628247 w 1656184"/>
                <a:gd name="connsiteY2" fmla="*/ 41869 h 1909514"/>
                <a:gd name="connsiteX3" fmla="*/ 580396 w 1656184"/>
                <a:gd name="connsiteY3" fmla="*/ 59896 h 1909514"/>
                <a:gd name="connsiteX4" fmla="*/ 533110 w 1656184"/>
                <a:gd name="connsiteY4" fmla="*/ 80250 h 1909514"/>
                <a:gd name="connsiteX5" fmla="*/ 486948 w 1656184"/>
                <a:gd name="connsiteY5" fmla="*/ 104673 h 1909514"/>
                <a:gd name="connsiteX6" fmla="*/ 444164 w 1656184"/>
                <a:gd name="connsiteY6" fmla="*/ 132005 h 1909514"/>
                <a:gd name="connsiteX7" fmla="*/ 403069 w 1656184"/>
                <a:gd name="connsiteY7" fmla="*/ 162825 h 1909514"/>
                <a:gd name="connsiteX8" fmla="*/ 365352 w 1656184"/>
                <a:gd name="connsiteY8" fmla="*/ 196553 h 1909514"/>
                <a:gd name="connsiteX9" fmla="*/ 330449 w 1656184"/>
                <a:gd name="connsiteY9" fmla="*/ 233188 h 1909514"/>
                <a:gd name="connsiteX10" fmla="*/ 298924 w 1656184"/>
                <a:gd name="connsiteY10" fmla="*/ 273313 h 1909514"/>
                <a:gd name="connsiteX11" fmla="*/ 271340 w 1656184"/>
                <a:gd name="connsiteY11" fmla="*/ 315764 h 1909514"/>
                <a:gd name="connsiteX12" fmla="*/ 247696 w 1656184"/>
                <a:gd name="connsiteY12" fmla="*/ 361123 h 1909514"/>
                <a:gd name="connsiteX13" fmla="*/ 227993 w 1656184"/>
                <a:gd name="connsiteY13" fmla="*/ 409970 h 1909514"/>
                <a:gd name="connsiteX14" fmla="*/ 196468 w 1656184"/>
                <a:gd name="connsiteY14" fmla="*/ 544301 h 1909514"/>
                <a:gd name="connsiteX15" fmla="*/ 193653 w 1656184"/>
                <a:gd name="connsiteY15" fmla="*/ 576865 h 1909514"/>
                <a:gd name="connsiteX16" fmla="*/ 192528 w 1656184"/>
                <a:gd name="connsiteY16" fmla="*/ 607686 h 1909514"/>
                <a:gd name="connsiteX17" fmla="*/ 193653 w 1656184"/>
                <a:gd name="connsiteY17" fmla="*/ 636180 h 1909514"/>
                <a:gd name="connsiteX18" fmla="*/ 194216 w 1656184"/>
                <a:gd name="connsiteY18" fmla="*/ 664674 h 1909514"/>
                <a:gd name="connsiteX19" fmla="*/ 194216 w 1656184"/>
                <a:gd name="connsiteY19" fmla="*/ 691424 h 1909514"/>
                <a:gd name="connsiteX20" fmla="*/ 191402 w 1656184"/>
                <a:gd name="connsiteY20" fmla="*/ 716430 h 1909514"/>
                <a:gd name="connsiteX21" fmla="*/ 182958 w 1656184"/>
                <a:gd name="connsiteY21" fmla="*/ 742016 h 1909514"/>
                <a:gd name="connsiteX22" fmla="*/ 167758 w 1656184"/>
                <a:gd name="connsiteY22" fmla="*/ 772837 h 1909514"/>
                <a:gd name="connsiteX23" fmla="*/ 149181 w 1656184"/>
                <a:gd name="connsiteY23" fmla="*/ 801331 h 1909514"/>
                <a:gd name="connsiteX24" fmla="*/ 128915 w 1656184"/>
                <a:gd name="connsiteY24" fmla="*/ 826336 h 1909514"/>
                <a:gd name="connsiteX25" fmla="*/ 107523 w 1656184"/>
                <a:gd name="connsiteY25" fmla="*/ 851923 h 1909514"/>
                <a:gd name="connsiteX26" fmla="*/ 85005 w 1656184"/>
                <a:gd name="connsiteY26" fmla="*/ 875184 h 1909514"/>
                <a:gd name="connsiteX27" fmla="*/ 62487 w 1656184"/>
                <a:gd name="connsiteY27" fmla="*/ 898445 h 1909514"/>
                <a:gd name="connsiteX28" fmla="*/ 41095 w 1656184"/>
                <a:gd name="connsiteY28" fmla="*/ 924031 h 1909514"/>
                <a:gd name="connsiteX29" fmla="*/ 33777 w 1656184"/>
                <a:gd name="connsiteY29" fmla="*/ 931009 h 1909514"/>
                <a:gd name="connsiteX30" fmla="*/ 24769 w 1656184"/>
                <a:gd name="connsiteY30" fmla="*/ 939732 h 1909514"/>
                <a:gd name="connsiteX31" fmla="*/ 15200 w 1656184"/>
                <a:gd name="connsiteY31" fmla="*/ 950199 h 1909514"/>
                <a:gd name="connsiteX32" fmla="*/ 7319 w 1656184"/>
                <a:gd name="connsiteY32" fmla="*/ 960666 h 1909514"/>
                <a:gd name="connsiteX33" fmla="*/ 2252 w 1656184"/>
                <a:gd name="connsiteY33" fmla="*/ 973460 h 1909514"/>
                <a:gd name="connsiteX34" fmla="*/ 0 w 1656184"/>
                <a:gd name="connsiteY34" fmla="*/ 987416 h 1909514"/>
                <a:gd name="connsiteX35" fmla="*/ 2815 w 1656184"/>
                <a:gd name="connsiteY35" fmla="*/ 1001955 h 1909514"/>
                <a:gd name="connsiteX36" fmla="*/ 10133 w 1656184"/>
                <a:gd name="connsiteY36" fmla="*/ 1015911 h 1909514"/>
                <a:gd name="connsiteX37" fmla="*/ 22518 w 1656184"/>
                <a:gd name="connsiteY37" fmla="*/ 1027541 h 1909514"/>
                <a:gd name="connsiteX38" fmla="*/ 36592 w 1656184"/>
                <a:gd name="connsiteY38" fmla="*/ 1035682 h 1909514"/>
                <a:gd name="connsiteX39" fmla="*/ 54043 w 1656184"/>
                <a:gd name="connsiteY39" fmla="*/ 1043243 h 1909514"/>
                <a:gd name="connsiteX40" fmla="*/ 72621 w 1656184"/>
                <a:gd name="connsiteY40" fmla="*/ 1049639 h 1909514"/>
                <a:gd name="connsiteX41" fmla="*/ 91197 w 1656184"/>
                <a:gd name="connsiteY41" fmla="*/ 1056035 h 1909514"/>
                <a:gd name="connsiteX42" fmla="*/ 109212 w 1656184"/>
                <a:gd name="connsiteY42" fmla="*/ 1062432 h 1909514"/>
                <a:gd name="connsiteX43" fmla="*/ 126663 w 1656184"/>
                <a:gd name="connsiteY43" fmla="*/ 1069992 h 1909514"/>
                <a:gd name="connsiteX44" fmla="*/ 142425 w 1656184"/>
                <a:gd name="connsiteY44" fmla="*/ 1078133 h 1909514"/>
                <a:gd name="connsiteX45" fmla="*/ 153685 w 1656184"/>
                <a:gd name="connsiteY45" fmla="*/ 1088601 h 1909514"/>
                <a:gd name="connsiteX46" fmla="*/ 150306 w 1656184"/>
                <a:gd name="connsiteY46" fmla="*/ 1102557 h 1909514"/>
                <a:gd name="connsiteX47" fmla="*/ 144114 w 1656184"/>
                <a:gd name="connsiteY47" fmla="*/ 1115351 h 1909514"/>
                <a:gd name="connsiteX48" fmla="*/ 137921 w 1656184"/>
                <a:gd name="connsiteY48" fmla="*/ 1128725 h 1909514"/>
                <a:gd name="connsiteX49" fmla="*/ 131166 w 1656184"/>
                <a:gd name="connsiteY49" fmla="*/ 1141518 h 1909514"/>
                <a:gd name="connsiteX50" fmla="*/ 124974 w 1656184"/>
                <a:gd name="connsiteY50" fmla="*/ 1154312 h 1909514"/>
                <a:gd name="connsiteX51" fmla="*/ 120471 w 1656184"/>
                <a:gd name="connsiteY51" fmla="*/ 1167105 h 1909514"/>
                <a:gd name="connsiteX52" fmla="*/ 118781 w 1656184"/>
                <a:gd name="connsiteY52" fmla="*/ 1178735 h 1909514"/>
                <a:gd name="connsiteX53" fmla="*/ 119907 w 1656184"/>
                <a:gd name="connsiteY53" fmla="*/ 1191529 h 1909514"/>
                <a:gd name="connsiteX54" fmla="*/ 126100 w 1656184"/>
                <a:gd name="connsiteY54" fmla="*/ 1203159 h 1909514"/>
                <a:gd name="connsiteX55" fmla="*/ 137359 w 1656184"/>
                <a:gd name="connsiteY55" fmla="*/ 1214790 h 1909514"/>
                <a:gd name="connsiteX56" fmla="*/ 153685 w 1656184"/>
                <a:gd name="connsiteY56" fmla="*/ 1226420 h 1909514"/>
                <a:gd name="connsiteX57" fmla="*/ 150306 w 1656184"/>
                <a:gd name="connsiteY57" fmla="*/ 1235725 h 1909514"/>
                <a:gd name="connsiteX58" fmla="*/ 145240 w 1656184"/>
                <a:gd name="connsiteY58" fmla="*/ 1245029 h 1909514"/>
                <a:gd name="connsiteX59" fmla="*/ 141300 w 1656184"/>
                <a:gd name="connsiteY59" fmla="*/ 1256077 h 1909514"/>
                <a:gd name="connsiteX60" fmla="*/ 140174 w 1656184"/>
                <a:gd name="connsiteY60" fmla="*/ 1267708 h 1909514"/>
                <a:gd name="connsiteX61" fmla="*/ 142425 w 1656184"/>
                <a:gd name="connsiteY61" fmla="*/ 1279339 h 1909514"/>
                <a:gd name="connsiteX62" fmla="*/ 148618 w 1656184"/>
                <a:gd name="connsiteY62" fmla="*/ 1289806 h 1909514"/>
                <a:gd name="connsiteX63" fmla="*/ 156499 w 1656184"/>
                <a:gd name="connsiteY63" fmla="*/ 1297947 h 1909514"/>
                <a:gd name="connsiteX64" fmla="*/ 166632 w 1656184"/>
                <a:gd name="connsiteY64" fmla="*/ 1305506 h 1909514"/>
                <a:gd name="connsiteX65" fmla="*/ 176765 w 1656184"/>
                <a:gd name="connsiteY65" fmla="*/ 1310740 h 1909514"/>
                <a:gd name="connsiteX66" fmla="*/ 186335 w 1656184"/>
                <a:gd name="connsiteY66" fmla="*/ 1317137 h 1909514"/>
                <a:gd name="connsiteX67" fmla="*/ 195343 w 1656184"/>
                <a:gd name="connsiteY67" fmla="*/ 1325860 h 1909514"/>
                <a:gd name="connsiteX68" fmla="*/ 200408 w 1656184"/>
                <a:gd name="connsiteY68" fmla="*/ 1335164 h 1909514"/>
                <a:gd name="connsiteX69" fmla="*/ 205475 w 1656184"/>
                <a:gd name="connsiteY69" fmla="*/ 1352028 h 1909514"/>
                <a:gd name="connsiteX70" fmla="*/ 205475 w 1656184"/>
                <a:gd name="connsiteY70" fmla="*/ 1371218 h 1909514"/>
                <a:gd name="connsiteX71" fmla="*/ 203787 w 1656184"/>
                <a:gd name="connsiteY71" fmla="*/ 1389245 h 1909514"/>
                <a:gd name="connsiteX72" fmla="*/ 199283 w 1656184"/>
                <a:gd name="connsiteY72" fmla="*/ 1407854 h 1909514"/>
                <a:gd name="connsiteX73" fmla="*/ 195343 w 1656184"/>
                <a:gd name="connsiteY73" fmla="*/ 1425881 h 1909514"/>
                <a:gd name="connsiteX74" fmla="*/ 192528 w 1656184"/>
                <a:gd name="connsiteY74" fmla="*/ 1442163 h 1909514"/>
                <a:gd name="connsiteX75" fmla="*/ 190276 w 1656184"/>
                <a:gd name="connsiteY75" fmla="*/ 1465424 h 1909514"/>
                <a:gd name="connsiteX76" fmla="*/ 192528 w 1656184"/>
                <a:gd name="connsiteY76" fmla="*/ 1486358 h 1909514"/>
                <a:gd name="connsiteX77" fmla="*/ 198719 w 1656184"/>
                <a:gd name="connsiteY77" fmla="*/ 1505548 h 1909514"/>
                <a:gd name="connsiteX78" fmla="*/ 206601 w 1656184"/>
                <a:gd name="connsiteY78" fmla="*/ 1522413 h 1909514"/>
                <a:gd name="connsiteX79" fmla="*/ 217860 w 1656184"/>
                <a:gd name="connsiteY79" fmla="*/ 1535787 h 1909514"/>
                <a:gd name="connsiteX80" fmla="*/ 232497 w 1656184"/>
                <a:gd name="connsiteY80" fmla="*/ 1548581 h 1909514"/>
                <a:gd name="connsiteX81" fmla="*/ 246570 w 1656184"/>
                <a:gd name="connsiteY81" fmla="*/ 1559048 h 1909514"/>
                <a:gd name="connsiteX82" fmla="*/ 262896 w 1656184"/>
                <a:gd name="connsiteY82" fmla="*/ 1567771 h 1909514"/>
                <a:gd name="connsiteX83" fmla="*/ 279221 w 1656184"/>
                <a:gd name="connsiteY83" fmla="*/ 1575331 h 1909514"/>
                <a:gd name="connsiteX84" fmla="*/ 295546 w 1656184"/>
                <a:gd name="connsiteY84" fmla="*/ 1579401 h 1909514"/>
                <a:gd name="connsiteX85" fmla="*/ 325383 w 1656184"/>
                <a:gd name="connsiteY85" fmla="*/ 1584635 h 1909514"/>
                <a:gd name="connsiteX86" fmla="*/ 356908 w 1656184"/>
                <a:gd name="connsiteY86" fmla="*/ 1586961 h 1909514"/>
                <a:gd name="connsiteX87" fmla="*/ 390121 w 1656184"/>
                <a:gd name="connsiteY87" fmla="*/ 1585798 h 1909514"/>
                <a:gd name="connsiteX88" fmla="*/ 422772 w 1656184"/>
                <a:gd name="connsiteY88" fmla="*/ 1582309 h 1909514"/>
                <a:gd name="connsiteX89" fmla="*/ 455423 w 1656184"/>
                <a:gd name="connsiteY89" fmla="*/ 1578238 h 1909514"/>
                <a:gd name="connsiteX90" fmla="*/ 486385 w 1656184"/>
                <a:gd name="connsiteY90" fmla="*/ 1571841 h 1909514"/>
                <a:gd name="connsiteX91" fmla="*/ 513969 w 1656184"/>
                <a:gd name="connsiteY91" fmla="*/ 1564281 h 1909514"/>
                <a:gd name="connsiteX92" fmla="*/ 529900 w 1656184"/>
                <a:gd name="connsiteY92" fmla="*/ 1558923 h 1909514"/>
                <a:gd name="connsiteX93" fmla="*/ 627355 w 1656184"/>
                <a:gd name="connsiteY93" fmla="*/ 1909514 h 1909514"/>
                <a:gd name="connsiteX94" fmla="*/ 1413007 w 1656184"/>
                <a:gd name="connsiteY94" fmla="*/ 1487444 h 1909514"/>
                <a:gd name="connsiteX95" fmla="*/ 1412429 w 1656184"/>
                <a:gd name="connsiteY95" fmla="*/ 1485195 h 1909514"/>
                <a:gd name="connsiteX96" fmla="*/ 1405111 w 1656184"/>
                <a:gd name="connsiteY96" fmla="*/ 1455538 h 1909514"/>
                <a:gd name="connsiteX97" fmla="*/ 1398918 w 1656184"/>
                <a:gd name="connsiteY97" fmla="*/ 1425881 h 1909514"/>
                <a:gd name="connsiteX98" fmla="*/ 1394978 w 1656184"/>
                <a:gd name="connsiteY98" fmla="*/ 1398549 h 1909514"/>
                <a:gd name="connsiteX99" fmla="*/ 1392163 w 1656184"/>
                <a:gd name="connsiteY99" fmla="*/ 1372381 h 1909514"/>
                <a:gd name="connsiteX100" fmla="*/ 1391037 w 1656184"/>
                <a:gd name="connsiteY100" fmla="*/ 1350865 h 1909514"/>
                <a:gd name="connsiteX101" fmla="*/ 1392163 w 1656184"/>
                <a:gd name="connsiteY101" fmla="*/ 1332837 h 1909514"/>
                <a:gd name="connsiteX102" fmla="*/ 1401171 w 1656184"/>
                <a:gd name="connsiteY102" fmla="*/ 1295039 h 1909514"/>
                <a:gd name="connsiteX103" fmla="*/ 1412429 w 1656184"/>
                <a:gd name="connsiteY103" fmla="*/ 1260148 h 1909514"/>
                <a:gd name="connsiteX104" fmla="*/ 1426503 w 1656184"/>
                <a:gd name="connsiteY104" fmla="*/ 1227001 h 1909514"/>
                <a:gd name="connsiteX105" fmla="*/ 1443954 w 1656184"/>
                <a:gd name="connsiteY105" fmla="*/ 1197926 h 1909514"/>
                <a:gd name="connsiteX106" fmla="*/ 1469849 w 1656184"/>
                <a:gd name="connsiteY106" fmla="*/ 1161872 h 1909514"/>
                <a:gd name="connsiteX107" fmla="*/ 1496308 w 1656184"/>
                <a:gd name="connsiteY107" fmla="*/ 1125818 h 1909514"/>
                <a:gd name="connsiteX108" fmla="*/ 1522767 w 1656184"/>
                <a:gd name="connsiteY108" fmla="*/ 1090926 h 1909514"/>
                <a:gd name="connsiteX109" fmla="*/ 1549788 w 1656184"/>
                <a:gd name="connsiteY109" fmla="*/ 1053710 h 1909514"/>
                <a:gd name="connsiteX110" fmla="*/ 1573995 w 1656184"/>
                <a:gd name="connsiteY110" fmla="*/ 1015911 h 1909514"/>
                <a:gd name="connsiteX111" fmla="*/ 1597637 w 1656184"/>
                <a:gd name="connsiteY111" fmla="*/ 976949 h 1909514"/>
                <a:gd name="connsiteX112" fmla="*/ 1617341 w 1656184"/>
                <a:gd name="connsiteY112" fmla="*/ 934499 h 1909514"/>
                <a:gd name="connsiteX113" fmla="*/ 1633666 w 1656184"/>
                <a:gd name="connsiteY113" fmla="*/ 889140 h 1909514"/>
                <a:gd name="connsiteX114" fmla="*/ 1646051 w 1656184"/>
                <a:gd name="connsiteY114" fmla="*/ 836222 h 1909514"/>
                <a:gd name="connsiteX115" fmla="*/ 1652807 w 1656184"/>
                <a:gd name="connsiteY115" fmla="*/ 782141 h 1909514"/>
                <a:gd name="connsiteX116" fmla="*/ 1656184 w 1656184"/>
                <a:gd name="connsiteY116" fmla="*/ 726897 h 1909514"/>
                <a:gd name="connsiteX117" fmla="*/ 1655059 w 1656184"/>
                <a:gd name="connsiteY117" fmla="*/ 671072 h 1909514"/>
                <a:gd name="connsiteX118" fmla="*/ 1651118 w 1656184"/>
                <a:gd name="connsiteY118" fmla="*/ 616409 h 1909514"/>
                <a:gd name="connsiteX119" fmla="*/ 1642674 w 1656184"/>
                <a:gd name="connsiteY119" fmla="*/ 563490 h 1909514"/>
                <a:gd name="connsiteX120" fmla="*/ 1631415 w 1656184"/>
                <a:gd name="connsiteY120" fmla="*/ 511736 h 1909514"/>
                <a:gd name="connsiteX121" fmla="*/ 1617341 w 1656184"/>
                <a:gd name="connsiteY121" fmla="*/ 464051 h 1909514"/>
                <a:gd name="connsiteX122" fmla="*/ 1601579 w 1656184"/>
                <a:gd name="connsiteY122" fmla="*/ 420438 h 1909514"/>
                <a:gd name="connsiteX123" fmla="*/ 1583565 w 1656184"/>
                <a:gd name="connsiteY123" fmla="*/ 381475 h 1909514"/>
                <a:gd name="connsiteX124" fmla="*/ 1556543 w 1656184"/>
                <a:gd name="connsiteY124" fmla="*/ 334954 h 1909514"/>
                <a:gd name="connsiteX125" fmla="*/ 1527270 w 1656184"/>
                <a:gd name="connsiteY125" fmla="*/ 290759 h 1909514"/>
                <a:gd name="connsiteX126" fmla="*/ 1494056 w 1656184"/>
                <a:gd name="connsiteY126" fmla="*/ 249471 h 1909514"/>
                <a:gd name="connsiteX127" fmla="*/ 1458590 w 1656184"/>
                <a:gd name="connsiteY127" fmla="*/ 209928 h 1909514"/>
                <a:gd name="connsiteX128" fmla="*/ 1419747 w 1656184"/>
                <a:gd name="connsiteY128" fmla="*/ 174455 h 1909514"/>
                <a:gd name="connsiteX129" fmla="*/ 1376400 w 1656184"/>
                <a:gd name="connsiteY129" fmla="*/ 141309 h 1909514"/>
                <a:gd name="connsiteX130" fmla="*/ 1331365 w 1656184"/>
                <a:gd name="connsiteY130" fmla="*/ 111652 h 1909514"/>
                <a:gd name="connsiteX131" fmla="*/ 1283515 w 1656184"/>
                <a:gd name="connsiteY131" fmla="*/ 85483 h 1909514"/>
                <a:gd name="connsiteX132" fmla="*/ 1231161 w 1656184"/>
                <a:gd name="connsiteY132" fmla="*/ 63386 h 1909514"/>
                <a:gd name="connsiteX133" fmla="*/ 1177119 w 1656184"/>
                <a:gd name="connsiteY133" fmla="*/ 43033 h 1909514"/>
                <a:gd name="connsiteX134" fmla="*/ 1118572 w 1656184"/>
                <a:gd name="connsiteY134" fmla="*/ 27332 h 1909514"/>
                <a:gd name="connsiteX135" fmla="*/ 1057210 w 1656184"/>
                <a:gd name="connsiteY135" fmla="*/ 14538 h 1909514"/>
                <a:gd name="connsiteX136" fmla="*/ 993036 w 1656184"/>
                <a:gd name="connsiteY136" fmla="*/ 5815 h 1909514"/>
                <a:gd name="connsiteX137" fmla="*/ 925482 w 1656184"/>
                <a:gd name="connsiteY137" fmla="*/ 582 h 1909514"/>
                <a:gd name="connsiteX138" fmla="*/ 853425 w 1656184"/>
                <a:gd name="connsiteY138" fmla="*/ 0 h 190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656184" h="1909514">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30" name="Freeform 11">
              <a:extLst>
                <a:ext uri="{FF2B5EF4-FFF2-40B4-BE49-F238E27FC236}">
                  <a16:creationId xmlns:a16="http://schemas.microsoft.com/office/drawing/2014/main" id="{7230835D-BE31-4CAE-A12D-C40F0E8E9AB2}"/>
                </a:ext>
              </a:extLst>
            </p:cNvPr>
            <p:cNvSpPr/>
            <p:nvPr/>
          </p:nvSpPr>
          <p:spPr>
            <a:xfrm>
              <a:off x="1358088" y="4198964"/>
              <a:ext cx="1089158" cy="611109"/>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10547 w 1094108"/>
                <a:gd name="connsiteY2" fmla="*/ 293729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30550 h 611110"/>
                <a:gd name="connsiteX1" fmla="*/ 119888 w 1094108"/>
                <a:gd name="connsiteY1" fmla="*/ 0 h 611110"/>
                <a:gd name="connsiteX2" fmla="*/ 1010547 w 1094108"/>
                <a:gd name="connsiteY2" fmla="*/ 323428 h 611110"/>
                <a:gd name="connsiteX3" fmla="*/ 1094108 w 1094108"/>
                <a:gd name="connsiteY3" fmla="*/ 441972 h 611110"/>
                <a:gd name="connsiteX4" fmla="*/ 1078252 w 1094108"/>
                <a:gd name="connsiteY4" fmla="*/ 547683 h 611110"/>
                <a:gd name="connsiteX5" fmla="*/ 1014825 w 1094108"/>
                <a:gd name="connsiteY5" fmla="*/ 510684 h 611110"/>
                <a:gd name="connsiteX6" fmla="*/ 998968 w 1094108"/>
                <a:gd name="connsiteY6" fmla="*/ 611110 h 611110"/>
                <a:gd name="connsiteX7" fmla="*/ 0 w 1094108"/>
                <a:gd name="connsiteY7" fmla="*/ 230550 h 611110"/>
                <a:gd name="connsiteX0" fmla="*/ 0 w 1089158"/>
                <a:gd name="connsiteY0" fmla="*/ 210751 h 611110"/>
                <a:gd name="connsiteX1" fmla="*/ 114938 w 1089158"/>
                <a:gd name="connsiteY1" fmla="*/ 0 h 611110"/>
                <a:gd name="connsiteX2" fmla="*/ 1005597 w 1089158"/>
                <a:gd name="connsiteY2" fmla="*/ 323428 h 611110"/>
                <a:gd name="connsiteX3" fmla="*/ 1089158 w 1089158"/>
                <a:gd name="connsiteY3" fmla="*/ 441972 h 611110"/>
                <a:gd name="connsiteX4" fmla="*/ 1073302 w 1089158"/>
                <a:gd name="connsiteY4" fmla="*/ 547683 h 611110"/>
                <a:gd name="connsiteX5" fmla="*/ 1009875 w 1089158"/>
                <a:gd name="connsiteY5" fmla="*/ 510684 h 611110"/>
                <a:gd name="connsiteX6" fmla="*/ 994018 w 1089158"/>
                <a:gd name="connsiteY6" fmla="*/ 611110 h 611110"/>
                <a:gd name="connsiteX7" fmla="*/ 0 w 1089158"/>
                <a:gd name="connsiteY7" fmla="*/ 210751 h 61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158" h="61111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Freeform 14">
              <a:extLst>
                <a:ext uri="{FF2B5EF4-FFF2-40B4-BE49-F238E27FC236}">
                  <a16:creationId xmlns:a16="http://schemas.microsoft.com/office/drawing/2014/main" id="{84AEBD33-0B0E-4B05-A65C-13049FA20FC0}"/>
                </a:ext>
              </a:extLst>
            </p:cNvPr>
            <p:cNvSpPr/>
            <p:nvPr/>
          </p:nvSpPr>
          <p:spPr>
            <a:xfrm>
              <a:off x="3145709" y="4476837"/>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Freeform 10">
              <a:extLst>
                <a:ext uri="{FF2B5EF4-FFF2-40B4-BE49-F238E27FC236}">
                  <a16:creationId xmlns:a16="http://schemas.microsoft.com/office/drawing/2014/main" id="{B05F564B-B213-40FB-97AA-D744D6B8B5E3}"/>
                </a:ext>
              </a:extLst>
            </p:cNvPr>
            <p:cNvSpPr/>
            <p:nvPr/>
          </p:nvSpPr>
          <p:spPr>
            <a:xfrm>
              <a:off x="1130675" y="4343401"/>
              <a:ext cx="2709784" cy="1900717"/>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60753"/>
                <a:gd name="connsiteY0" fmla="*/ 183976 h 2077670"/>
                <a:gd name="connsiteX1" fmla="*/ 128952 w 2760753"/>
                <a:gd name="connsiteY1" fmla="*/ 2064983 h 2077670"/>
                <a:gd name="connsiteX2" fmla="*/ 1861333 w 2760753"/>
                <a:gd name="connsiteY2" fmla="*/ 2077670 h 2077670"/>
                <a:gd name="connsiteX3" fmla="*/ 1841497 w 2760753"/>
                <a:gd name="connsiteY3" fmla="*/ 1807346 h 2077670"/>
                <a:gd name="connsiteX4" fmla="*/ 2664150 w 2760753"/>
                <a:gd name="connsiteY4" fmla="*/ 130334 h 2077670"/>
                <a:gd name="connsiteX5" fmla="*/ 2054394 w 2760753"/>
                <a:gd name="connsiteY5" fmla="*/ 98409 h 2077670"/>
                <a:gd name="connsiteX6" fmla="*/ 2030082 w 2760753"/>
                <a:gd name="connsiteY6" fmla="*/ 303 h 2077670"/>
                <a:gd name="connsiteX7" fmla="*/ 1898273 w 2760753"/>
                <a:gd name="connsiteY7" fmla="*/ 22051 h 2077670"/>
                <a:gd name="connsiteX8" fmla="*/ 1900421 w 2760753"/>
                <a:gd name="connsiteY8" fmla="*/ 783060 h 2077670"/>
                <a:gd name="connsiteX9" fmla="*/ 1226678 w 2760753"/>
                <a:gd name="connsiteY9" fmla="*/ 497145 h 2077670"/>
                <a:gd name="connsiteX10" fmla="*/ 1130871 w 2760753"/>
                <a:gd name="connsiteY10" fmla="*/ 572491 h 2077670"/>
                <a:gd name="connsiteX11" fmla="*/ 221873 w 2760753"/>
                <a:gd name="connsiteY11" fmla="*/ 183976 h 2077670"/>
                <a:gd name="connsiteX0" fmla="*/ 221873 w 2756874"/>
                <a:gd name="connsiteY0" fmla="*/ 183976 h 2077670"/>
                <a:gd name="connsiteX1" fmla="*/ 128952 w 2756874"/>
                <a:gd name="connsiteY1" fmla="*/ 2064983 h 2077670"/>
                <a:gd name="connsiteX2" fmla="*/ 1861333 w 2756874"/>
                <a:gd name="connsiteY2" fmla="*/ 2077670 h 2077670"/>
                <a:gd name="connsiteX3" fmla="*/ 1811798 w 2756874"/>
                <a:gd name="connsiteY3" fmla="*/ 1807346 h 2077670"/>
                <a:gd name="connsiteX4" fmla="*/ 2664150 w 2756874"/>
                <a:gd name="connsiteY4" fmla="*/ 130334 h 2077670"/>
                <a:gd name="connsiteX5" fmla="*/ 2054394 w 2756874"/>
                <a:gd name="connsiteY5" fmla="*/ 98409 h 2077670"/>
                <a:gd name="connsiteX6" fmla="*/ 2030082 w 2756874"/>
                <a:gd name="connsiteY6" fmla="*/ 303 h 2077670"/>
                <a:gd name="connsiteX7" fmla="*/ 1898273 w 2756874"/>
                <a:gd name="connsiteY7" fmla="*/ 22051 h 2077670"/>
                <a:gd name="connsiteX8" fmla="*/ 1900421 w 2756874"/>
                <a:gd name="connsiteY8" fmla="*/ 783060 h 2077670"/>
                <a:gd name="connsiteX9" fmla="*/ 1226678 w 2756874"/>
                <a:gd name="connsiteY9" fmla="*/ 497145 h 2077670"/>
                <a:gd name="connsiteX10" fmla="*/ 1130871 w 2756874"/>
                <a:gd name="connsiteY10" fmla="*/ 572491 h 2077670"/>
                <a:gd name="connsiteX11" fmla="*/ 221873 w 2756874"/>
                <a:gd name="connsiteY11" fmla="*/ 183976 h 2077670"/>
                <a:gd name="connsiteX0" fmla="*/ 221873 w 2764111"/>
                <a:gd name="connsiteY0" fmla="*/ 183976 h 2077670"/>
                <a:gd name="connsiteX1" fmla="*/ 128952 w 2764111"/>
                <a:gd name="connsiteY1" fmla="*/ 2064983 h 2077670"/>
                <a:gd name="connsiteX2" fmla="*/ 1861333 w 2764111"/>
                <a:gd name="connsiteY2" fmla="*/ 2077670 h 2077670"/>
                <a:gd name="connsiteX3" fmla="*/ 1811798 w 2764111"/>
                <a:gd name="connsiteY3" fmla="*/ 1807346 h 2077670"/>
                <a:gd name="connsiteX4" fmla="*/ 2664150 w 2764111"/>
                <a:gd name="connsiteY4" fmla="*/ 130334 h 2077670"/>
                <a:gd name="connsiteX5" fmla="*/ 2054394 w 2764111"/>
                <a:gd name="connsiteY5" fmla="*/ 98409 h 2077670"/>
                <a:gd name="connsiteX6" fmla="*/ 2030082 w 2764111"/>
                <a:gd name="connsiteY6" fmla="*/ 303 h 2077670"/>
                <a:gd name="connsiteX7" fmla="*/ 1898273 w 2764111"/>
                <a:gd name="connsiteY7" fmla="*/ 22051 h 2077670"/>
                <a:gd name="connsiteX8" fmla="*/ 1900421 w 2764111"/>
                <a:gd name="connsiteY8" fmla="*/ 783060 h 2077670"/>
                <a:gd name="connsiteX9" fmla="*/ 1226678 w 2764111"/>
                <a:gd name="connsiteY9" fmla="*/ 497145 h 2077670"/>
                <a:gd name="connsiteX10" fmla="*/ 1130871 w 2764111"/>
                <a:gd name="connsiteY10" fmla="*/ 572491 h 2077670"/>
                <a:gd name="connsiteX11" fmla="*/ 221873 w 2764111"/>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54394 w 2749398"/>
                <a:gd name="connsiteY5" fmla="*/ 98409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49398"/>
                <a:gd name="connsiteY0" fmla="*/ 183976 h 2077670"/>
                <a:gd name="connsiteX1" fmla="*/ 128952 w 2749398"/>
                <a:gd name="connsiteY1" fmla="*/ 2064983 h 2077670"/>
                <a:gd name="connsiteX2" fmla="*/ 1861333 w 2749398"/>
                <a:gd name="connsiteY2" fmla="*/ 2077670 h 2077670"/>
                <a:gd name="connsiteX3" fmla="*/ 1811798 w 2749398"/>
                <a:gd name="connsiteY3" fmla="*/ 1807346 h 2077670"/>
                <a:gd name="connsiteX4" fmla="*/ 2664150 w 2749398"/>
                <a:gd name="connsiteY4" fmla="*/ 130334 h 2077670"/>
                <a:gd name="connsiteX5" fmla="*/ 2074193 w 2749398"/>
                <a:gd name="connsiteY5" fmla="*/ 375596 h 2077670"/>
                <a:gd name="connsiteX6" fmla="*/ 2030082 w 2749398"/>
                <a:gd name="connsiteY6" fmla="*/ 303 h 2077670"/>
                <a:gd name="connsiteX7" fmla="*/ 1898273 w 2749398"/>
                <a:gd name="connsiteY7" fmla="*/ 22051 h 2077670"/>
                <a:gd name="connsiteX8" fmla="*/ 1900421 w 2749398"/>
                <a:gd name="connsiteY8" fmla="*/ 783060 h 2077670"/>
                <a:gd name="connsiteX9" fmla="*/ 1226678 w 2749398"/>
                <a:gd name="connsiteY9" fmla="*/ 497145 h 2077670"/>
                <a:gd name="connsiteX10" fmla="*/ 1130871 w 2749398"/>
                <a:gd name="connsiteY10" fmla="*/ 572491 h 2077670"/>
                <a:gd name="connsiteX11" fmla="*/ 221873 w 2749398"/>
                <a:gd name="connsiteY11" fmla="*/ 183976 h 2077670"/>
                <a:gd name="connsiteX0" fmla="*/ 221873 w 2758225"/>
                <a:gd name="connsiteY0" fmla="*/ 183976 h 2109781"/>
                <a:gd name="connsiteX1" fmla="*/ 128952 w 2758225"/>
                <a:gd name="connsiteY1" fmla="*/ 2064983 h 2109781"/>
                <a:gd name="connsiteX2" fmla="*/ 1861333 w 2758225"/>
                <a:gd name="connsiteY2" fmla="*/ 2077670 h 2109781"/>
                <a:gd name="connsiteX3" fmla="*/ 1811798 w 2758225"/>
                <a:gd name="connsiteY3" fmla="*/ 1807346 h 2109781"/>
                <a:gd name="connsiteX4" fmla="*/ 2674050 w 2758225"/>
                <a:gd name="connsiteY4" fmla="*/ 407521 h 2109781"/>
                <a:gd name="connsiteX5" fmla="*/ 2074193 w 2758225"/>
                <a:gd name="connsiteY5" fmla="*/ 375596 h 2109781"/>
                <a:gd name="connsiteX6" fmla="*/ 2030082 w 2758225"/>
                <a:gd name="connsiteY6" fmla="*/ 303 h 2109781"/>
                <a:gd name="connsiteX7" fmla="*/ 1898273 w 2758225"/>
                <a:gd name="connsiteY7" fmla="*/ 22051 h 2109781"/>
                <a:gd name="connsiteX8" fmla="*/ 1900421 w 2758225"/>
                <a:gd name="connsiteY8" fmla="*/ 783060 h 2109781"/>
                <a:gd name="connsiteX9" fmla="*/ 1226678 w 2758225"/>
                <a:gd name="connsiteY9" fmla="*/ 497145 h 2109781"/>
                <a:gd name="connsiteX10" fmla="*/ 1130871 w 2758225"/>
                <a:gd name="connsiteY10" fmla="*/ 572491 h 2109781"/>
                <a:gd name="connsiteX11" fmla="*/ 221873 w 2758225"/>
                <a:gd name="connsiteY11" fmla="*/ 183976 h 2109781"/>
                <a:gd name="connsiteX0" fmla="*/ 221873 w 2758225"/>
                <a:gd name="connsiteY0" fmla="*/ 162543 h 2088348"/>
                <a:gd name="connsiteX1" fmla="*/ 128952 w 2758225"/>
                <a:gd name="connsiteY1" fmla="*/ 2043550 h 2088348"/>
                <a:gd name="connsiteX2" fmla="*/ 1861333 w 2758225"/>
                <a:gd name="connsiteY2" fmla="*/ 2056237 h 2088348"/>
                <a:gd name="connsiteX3" fmla="*/ 1811798 w 2758225"/>
                <a:gd name="connsiteY3" fmla="*/ 1785913 h 2088348"/>
                <a:gd name="connsiteX4" fmla="*/ 2674050 w 2758225"/>
                <a:gd name="connsiteY4" fmla="*/ 386088 h 2088348"/>
                <a:gd name="connsiteX5" fmla="*/ 2074193 w 2758225"/>
                <a:gd name="connsiteY5" fmla="*/ 354163 h 2088348"/>
                <a:gd name="connsiteX6" fmla="*/ 2059780 w 2758225"/>
                <a:gd name="connsiteY6" fmla="*/ 513445 h 2088348"/>
                <a:gd name="connsiteX7" fmla="*/ 1898273 w 2758225"/>
                <a:gd name="connsiteY7" fmla="*/ 618 h 2088348"/>
                <a:gd name="connsiteX8" fmla="*/ 1900421 w 2758225"/>
                <a:gd name="connsiteY8" fmla="*/ 761627 h 2088348"/>
                <a:gd name="connsiteX9" fmla="*/ 1226678 w 2758225"/>
                <a:gd name="connsiteY9" fmla="*/ 475712 h 2088348"/>
                <a:gd name="connsiteX10" fmla="*/ 1130871 w 2758225"/>
                <a:gd name="connsiteY10" fmla="*/ 551058 h 2088348"/>
                <a:gd name="connsiteX11" fmla="*/ 221873 w 2758225"/>
                <a:gd name="connsiteY11" fmla="*/ 162543 h 2088348"/>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47770 w 2758225"/>
                <a:gd name="connsiteY7" fmla="*/ 3231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00421 w 2758225"/>
                <a:gd name="connsiteY8" fmla="*/ 599084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18072 w 2758225"/>
                <a:gd name="connsiteY7" fmla="*/ 333052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59780 w 2758225"/>
                <a:gd name="connsiteY6" fmla="*/ 350902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4193 w 2758225"/>
                <a:gd name="connsiteY5" fmla="*/ 191620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8225"/>
                <a:gd name="connsiteY0" fmla="*/ 0 h 1925805"/>
                <a:gd name="connsiteX1" fmla="*/ 128952 w 2758225"/>
                <a:gd name="connsiteY1" fmla="*/ 1881007 h 1925805"/>
                <a:gd name="connsiteX2" fmla="*/ 1861333 w 2758225"/>
                <a:gd name="connsiteY2" fmla="*/ 1893694 h 1925805"/>
                <a:gd name="connsiteX3" fmla="*/ 1811798 w 2758225"/>
                <a:gd name="connsiteY3" fmla="*/ 1623370 h 1925805"/>
                <a:gd name="connsiteX4" fmla="*/ 2674050 w 2758225"/>
                <a:gd name="connsiteY4" fmla="*/ 223545 h 1925805"/>
                <a:gd name="connsiteX5" fmla="*/ 2079142 w 2758225"/>
                <a:gd name="connsiteY5" fmla="*/ 335163 h 1925805"/>
                <a:gd name="connsiteX6" fmla="*/ 2074630 w 2758225"/>
                <a:gd name="connsiteY6" fmla="*/ 425149 h 1925805"/>
                <a:gd name="connsiteX7" fmla="*/ 1932922 w 2758225"/>
                <a:gd name="connsiteY7" fmla="*/ 441947 h 1925805"/>
                <a:gd name="connsiteX8" fmla="*/ 1940020 w 2758225"/>
                <a:gd name="connsiteY8" fmla="*/ 698080 h 1925805"/>
                <a:gd name="connsiteX9" fmla="*/ 1226678 w 2758225"/>
                <a:gd name="connsiteY9" fmla="*/ 313169 h 1925805"/>
                <a:gd name="connsiteX10" fmla="*/ 1130871 w 2758225"/>
                <a:gd name="connsiteY10" fmla="*/ 388515 h 1925805"/>
                <a:gd name="connsiteX11" fmla="*/ 221873 w 2758225"/>
                <a:gd name="connsiteY11" fmla="*/ 0 h 1925805"/>
                <a:gd name="connsiteX0" fmla="*/ 221873 w 2753809"/>
                <a:gd name="connsiteY0" fmla="*/ 0 h 1962926"/>
                <a:gd name="connsiteX1" fmla="*/ 128952 w 2753809"/>
                <a:gd name="connsiteY1" fmla="*/ 1881007 h 1962926"/>
                <a:gd name="connsiteX2" fmla="*/ 1861333 w 2753809"/>
                <a:gd name="connsiteY2" fmla="*/ 1893694 h 1962926"/>
                <a:gd name="connsiteX3" fmla="*/ 1811798 w 2753809"/>
                <a:gd name="connsiteY3" fmla="*/ 1623370 h 1962926"/>
                <a:gd name="connsiteX4" fmla="*/ 2669101 w 2753809"/>
                <a:gd name="connsiteY4" fmla="*/ 357189 h 1962926"/>
                <a:gd name="connsiteX5" fmla="*/ 2079142 w 2753809"/>
                <a:gd name="connsiteY5" fmla="*/ 335163 h 1962926"/>
                <a:gd name="connsiteX6" fmla="*/ 2074630 w 2753809"/>
                <a:gd name="connsiteY6" fmla="*/ 425149 h 1962926"/>
                <a:gd name="connsiteX7" fmla="*/ 1932922 w 2753809"/>
                <a:gd name="connsiteY7" fmla="*/ 441947 h 1962926"/>
                <a:gd name="connsiteX8" fmla="*/ 1940020 w 2753809"/>
                <a:gd name="connsiteY8" fmla="*/ 698080 h 1962926"/>
                <a:gd name="connsiteX9" fmla="*/ 1226678 w 2753809"/>
                <a:gd name="connsiteY9" fmla="*/ 313169 h 1962926"/>
                <a:gd name="connsiteX10" fmla="*/ 1130871 w 2753809"/>
                <a:gd name="connsiteY10" fmla="*/ 388515 h 1962926"/>
                <a:gd name="connsiteX11" fmla="*/ 221873 w 2753809"/>
                <a:gd name="connsiteY11" fmla="*/ 0 h 1962926"/>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53809"/>
                <a:gd name="connsiteY0" fmla="*/ 0 h 1952784"/>
                <a:gd name="connsiteX1" fmla="*/ 128952 w 2753809"/>
                <a:gd name="connsiteY1" fmla="*/ 1881007 h 1952784"/>
                <a:gd name="connsiteX2" fmla="*/ 1861333 w 2753809"/>
                <a:gd name="connsiteY2" fmla="*/ 1893694 h 1952784"/>
                <a:gd name="connsiteX3" fmla="*/ 1811798 w 2753809"/>
                <a:gd name="connsiteY3" fmla="*/ 1623370 h 1952784"/>
                <a:gd name="connsiteX4" fmla="*/ 2669101 w 2753809"/>
                <a:gd name="connsiteY4" fmla="*/ 322540 h 1952784"/>
                <a:gd name="connsiteX5" fmla="*/ 2079142 w 2753809"/>
                <a:gd name="connsiteY5" fmla="*/ 335163 h 1952784"/>
                <a:gd name="connsiteX6" fmla="*/ 2074630 w 2753809"/>
                <a:gd name="connsiteY6" fmla="*/ 425149 h 1952784"/>
                <a:gd name="connsiteX7" fmla="*/ 1932922 w 2753809"/>
                <a:gd name="connsiteY7" fmla="*/ 441947 h 1952784"/>
                <a:gd name="connsiteX8" fmla="*/ 1940020 w 2753809"/>
                <a:gd name="connsiteY8" fmla="*/ 698080 h 1952784"/>
                <a:gd name="connsiteX9" fmla="*/ 1226678 w 2753809"/>
                <a:gd name="connsiteY9" fmla="*/ 313169 h 1952784"/>
                <a:gd name="connsiteX10" fmla="*/ 1130871 w 2753809"/>
                <a:gd name="connsiteY10" fmla="*/ 388515 h 1952784"/>
                <a:gd name="connsiteX11" fmla="*/ 221873 w 2753809"/>
                <a:gd name="connsiteY11" fmla="*/ 0 h 1952784"/>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79142 w 2709782"/>
                <a:gd name="connsiteY5" fmla="*/ 33516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074630 w 2709782"/>
                <a:gd name="connsiteY6" fmla="*/ 425149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32922 w 2709782"/>
                <a:gd name="connsiteY7" fmla="*/ 441947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1940020 w 2709782"/>
                <a:gd name="connsiteY8" fmla="*/ 698080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09316 w 2709782"/>
                <a:gd name="connsiteY8" fmla="*/ 717879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226678 w 2709782"/>
                <a:gd name="connsiteY9" fmla="*/ 313169 h 1900716"/>
                <a:gd name="connsiteX10" fmla="*/ 1130871 w 2709782"/>
                <a:gd name="connsiteY10" fmla="*/ 388515 h 1900716"/>
                <a:gd name="connsiteX11" fmla="*/ 221873 w 2709782"/>
                <a:gd name="connsiteY11"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665772 w 2709782"/>
                <a:gd name="connsiteY9" fmla="*/ 522224 h 1900716"/>
                <a:gd name="connsiteX10" fmla="*/ 1226678 w 2709782"/>
                <a:gd name="connsiteY10" fmla="*/ 313169 h 1900716"/>
                <a:gd name="connsiteX11" fmla="*/ 1130871 w 2709782"/>
                <a:gd name="connsiteY11" fmla="*/ 388515 h 1900716"/>
                <a:gd name="connsiteX12" fmla="*/ 221873 w 2709782"/>
                <a:gd name="connsiteY12" fmla="*/ 0 h 1900716"/>
                <a:gd name="connsiteX0" fmla="*/ 221873 w 2709782"/>
                <a:gd name="connsiteY0" fmla="*/ 0 h 1900716"/>
                <a:gd name="connsiteX1" fmla="*/ 128952 w 2709782"/>
                <a:gd name="connsiteY1" fmla="*/ 1881007 h 1900716"/>
                <a:gd name="connsiteX2" fmla="*/ 1861333 w 2709782"/>
                <a:gd name="connsiteY2" fmla="*/ 1893694 h 1900716"/>
                <a:gd name="connsiteX3" fmla="*/ 1811798 w 2709782"/>
                <a:gd name="connsiteY3" fmla="*/ 1623370 h 1900716"/>
                <a:gd name="connsiteX4" fmla="*/ 2669101 w 2709782"/>
                <a:gd name="connsiteY4" fmla="*/ 322540 h 1900716"/>
                <a:gd name="connsiteX5" fmla="*/ 2098940 w 2709782"/>
                <a:gd name="connsiteY5" fmla="*/ 340113 h 1900716"/>
                <a:gd name="connsiteX6" fmla="*/ 2104328 w 2709782"/>
                <a:gd name="connsiteY6" fmla="*/ 266756 h 1900716"/>
                <a:gd name="connsiteX7" fmla="*/ 1987370 w 2709782"/>
                <a:gd name="connsiteY7" fmla="*/ 283554 h 1900716"/>
                <a:gd name="connsiteX8" fmla="*/ 2029115 w 2709782"/>
                <a:gd name="connsiteY8" fmla="*/ 861422 h 1900716"/>
                <a:gd name="connsiteX9" fmla="*/ 1546978 w 2709782"/>
                <a:gd name="connsiteY9" fmla="*/ 447977 h 1900716"/>
                <a:gd name="connsiteX10" fmla="*/ 1226678 w 2709782"/>
                <a:gd name="connsiteY10" fmla="*/ 313169 h 1900716"/>
                <a:gd name="connsiteX11" fmla="*/ 1130871 w 2709782"/>
                <a:gd name="connsiteY11" fmla="*/ 388515 h 1900716"/>
                <a:gd name="connsiteX12" fmla="*/ 221873 w 2709782"/>
                <a:gd name="connsiteY12" fmla="*/ 0 h 190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9782" h="1900716">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3" name="Isosceles Triangle 48">
            <a:extLst>
              <a:ext uri="{FF2B5EF4-FFF2-40B4-BE49-F238E27FC236}">
                <a16:creationId xmlns:a16="http://schemas.microsoft.com/office/drawing/2014/main" id="{B9CAA2E6-629D-436A-845D-027315FDE6E6}"/>
              </a:ext>
            </a:extLst>
          </p:cNvPr>
          <p:cNvSpPr/>
          <p:nvPr/>
        </p:nvSpPr>
        <p:spPr>
          <a:xfrm rot="16200000">
            <a:off x="3702995" y="2401592"/>
            <a:ext cx="911731" cy="1736764"/>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ea typeface="+mj-ea"/>
            </a:endParaRPr>
          </a:p>
        </p:txBody>
      </p:sp>
      <p:sp>
        <p:nvSpPr>
          <p:cNvPr id="34" name="TextBox 22">
            <a:extLst>
              <a:ext uri="{FF2B5EF4-FFF2-40B4-BE49-F238E27FC236}">
                <a16:creationId xmlns:a16="http://schemas.microsoft.com/office/drawing/2014/main" id="{215CD912-D765-4D1E-A9B3-8B59859E9422}"/>
              </a:ext>
            </a:extLst>
          </p:cNvPr>
          <p:cNvSpPr txBox="1"/>
          <p:nvPr/>
        </p:nvSpPr>
        <p:spPr>
          <a:xfrm>
            <a:off x="4946791" y="3665821"/>
            <a:ext cx="6937635" cy="1661993"/>
          </a:xfrm>
          <a:prstGeom prst="rect">
            <a:avLst/>
          </a:prstGeom>
          <a:noFill/>
        </p:spPr>
        <p:txBody>
          <a:bodyPr wrap="square" rtlCol="0">
            <a:spAutoFit/>
          </a:bodyPr>
          <a:lstStyle/>
          <a:p>
            <a:pPr algn="just"/>
            <a:endParaRPr lang="es-MX" sz="1700" b="1" dirty="0">
              <a:latin typeface="Myrad"/>
            </a:endParaRPr>
          </a:p>
          <a:p>
            <a:pPr algn="just"/>
            <a:r>
              <a:rPr lang="es-MX" sz="1700" b="1" dirty="0">
                <a:latin typeface="Myrad"/>
              </a:rPr>
              <a:t>En consecuencia, el establecimiento educativo debe comprender y conocer: </a:t>
            </a:r>
            <a:endParaRPr lang="es-MX" sz="1700" dirty="0">
              <a:latin typeface="Myrad"/>
            </a:endParaRPr>
          </a:p>
          <a:p>
            <a:pPr marL="342900" indent="-342900" algn="just">
              <a:buFont typeface="Wingdings" panose="05000000000000000000" pitchFamily="2" charset="2"/>
              <a:buChar char="ü"/>
            </a:pPr>
            <a:r>
              <a:rPr lang="es-MX" sz="1700" dirty="0">
                <a:latin typeface="Myrad"/>
              </a:rPr>
              <a:t>Cuál es su necesidad y cómo puede satisfacerla</a:t>
            </a:r>
          </a:p>
          <a:p>
            <a:pPr marL="342900" indent="-342900" algn="just">
              <a:buFont typeface="Wingdings" panose="05000000000000000000" pitchFamily="2" charset="2"/>
              <a:buChar char="ü"/>
            </a:pPr>
            <a:r>
              <a:rPr lang="es-MX" sz="1700" dirty="0">
                <a:latin typeface="Myrad"/>
              </a:rPr>
              <a:t>Cómo y quiénes pueden proveer los bienes, obras y servicios requeridos</a:t>
            </a:r>
          </a:p>
          <a:p>
            <a:pPr marL="342900" indent="-342900" algn="just">
              <a:buFont typeface="Wingdings" panose="05000000000000000000" pitchFamily="2" charset="2"/>
              <a:buChar char="ü"/>
            </a:pPr>
            <a:r>
              <a:rPr lang="es-MX" sz="1700" dirty="0">
                <a:latin typeface="Myrad"/>
              </a:rPr>
              <a:t>El sector económico en el cual los posibles proveedores desarrollan su actividad</a:t>
            </a:r>
          </a:p>
        </p:txBody>
      </p:sp>
      <p:sp>
        <p:nvSpPr>
          <p:cNvPr id="2" name="CuadroTexto 1">
            <a:extLst>
              <a:ext uri="{FF2B5EF4-FFF2-40B4-BE49-F238E27FC236}">
                <a16:creationId xmlns:a16="http://schemas.microsoft.com/office/drawing/2014/main" id="{77FCF939-D954-4456-B891-C4580014191A}"/>
              </a:ext>
            </a:extLst>
          </p:cNvPr>
          <p:cNvSpPr txBox="1"/>
          <p:nvPr/>
        </p:nvSpPr>
        <p:spPr>
          <a:xfrm>
            <a:off x="5027243" y="2763363"/>
            <a:ext cx="6884478" cy="1323439"/>
          </a:xfrm>
          <a:prstGeom prst="rect">
            <a:avLst/>
          </a:prstGeom>
          <a:noFill/>
        </p:spPr>
        <p:txBody>
          <a:bodyPr wrap="square" rtlCol="0">
            <a:spAutoFit/>
          </a:bodyPr>
          <a:lstStyle/>
          <a:p>
            <a:pPr algn="just"/>
            <a:r>
              <a:rPr lang="es-MX" sz="2000" dirty="0">
                <a:latin typeface="Myrad"/>
              </a:rPr>
              <a:t>La función de compras debe estar orientada a satisfacer las necesidades de los colegios, así como obtener el mayor beneficio. </a:t>
            </a:r>
          </a:p>
          <a:p>
            <a:endParaRPr lang="es-CO" sz="2000" dirty="0"/>
          </a:p>
        </p:txBody>
      </p:sp>
    </p:spTree>
    <p:extLst>
      <p:ext uri="{BB962C8B-B14F-4D97-AF65-F5344CB8AC3E}">
        <p14:creationId xmlns:p14="http://schemas.microsoft.com/office/powerpoint/2010/main" val="22581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3A78B91C-87F4-DE44-9C8A-591EE6ED55F8}"/>
              </a:ext>
            </a:extLst>
          </p:cNvPr>
          <p:cNvCxnSpPr>
            <a:cxnSpLocks/>
          </p:cNvCxnSpPr>
          <p:nvPr/>
        </p:nvCxnSpPr>
        <p:spPr>
          <a:xfrm>
            <a:off x="750096" y="952136"/>
            <a:ext cx="1064157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4379" y="5268469"/>
            <a:ext cx="12187621" cy="1665337"/>
          </a:xfrm>
          <a:prstGeom prst="rect">
            <a:avLst/>
          </a:prstGeom>
        </p:spPr>
      </p:pic>
      <p:sp>
        <p:nvSpPr>
          <p:cNvPr id="7" name="CuadroTexto 6">
            <a:extLst>
              <a:ext uri="{FF2B5EF4-FFF2-40B4-BE49-F238E27FC236}">
                <a16:creationId xmlns:a16="http://schemas.microsoft.com/office/drawing/2014/main" id="{76BD422F-BBF5-4642-B88D-C0EF119AA951}"/>
              </a:ext>
            </a:extLst>
          </p:cNvPr>
          <p:cNvSpPr txBox="1"/>
          <p:nvPr/>
        </p:nvSpPr>
        <p:spPr>
          <a:xfrm>
            <a:off x="-1241264" y="444298"/>
            <a:ext cx="10531011" cy="553998"/>
          </a:xfrm>
          <a:prstGeom prst="rect">
            <a:avLst/>
          </a:prstGeom>
          <a:noFill/>
        </p:spPr>
        <p:txBody>
          <a:bodyPr wrap="square">
            <a:spAutoFit/>
          </a:bodyPr>
          <a:lstStyle/>
          <a:p>
            <a:pPr algn="ctr"/>
            <a:r>
              <a:rPr lang="es-CO" sz="3000" b="1" dirty="0">
                <a:solidFill>
                  <a:schemeClr val="accent2">
                    <a:lumMod val="75000"/>
                  </a:schemeClr>
                </a:solidFill>
                <a:effectLst>
                  <a:outerShdw blurRad="38100" dist="38100" dir="2700000" algn="tl">
                    <a:srgbClr val="000000">
                      <a:alpha val="43137"/>
                    </a:srgbClr>
                  </a:outerShdw>
                </a:effectLst>
                <a:latin typeface="Myrad"/>
              </a:rPr>
              <a:t> </a:t>
            </a:r>
            <a:r>
              <a:rPr lang="es-CO" sz="3000" b="1" dirty="0">
                <a:solidFill>
                  <a:srgbClr val="FF0000"/>
                </a:solidFill>
                <a:latin typeface="Myrad"/>
              </a:rPr>
              <a:t>2.2 ESTUDIO DEL SECTOR – PROVEEDORES</a:t>
            </a:r>
            <a:endParaRPr lang="es-ES_tradnl" sz="3000" b="1" dirty="0">
              <a:solidFill>
                <a:srgbClr val="FF0000"/>
              </a:solidFill>
              <a:latin typeface="Myrad"/>
            </a:endParaRPr>
          </a:p>
        </p:txBody>
      </p:sp>
      <p:sp>
        <p:nvSpPr>
          <p:cNvPr id="8" name="CuadroTexto 7">
            <a:extLst>
              <a:ext uri="{FF2B5EF4-FFF2-40B4-BE49-F238E27FC236}">
                <a16:creationId xmlns:a16="http://schemas.microsoft.com/office/drawing/2014/main" id="{7F04ED24-1356-45FE-B369-0FC1FD0C797C}"/>
              </a:ext>
            </a:extLst>
          </p:cNvPr>
          <p:cNvSpPr txBox="1"/>
          <p:nvPr/>
        </p:nvSpPr>
        <p:spPr>
          <a:xfrm>
            <a:off x="-500395" y="1745508"/>
            <a:ext cx="10458585" cy="2185214"/>
          </a:xfrm>
          <a:prstGeom prst="rect">
            <a:avLst/>
          </a:prstGeom>
          <a:noFill/>
        </p:spPr>
        <p:txBody>
          <a:bodyPr wrap="square">
            <a:spAutoFit/>
          </a:bodyPr>
          <a:lstStyle/>
          <a:p>
            <a:pPr algn="just"/>
            <a:endParaRPr lang="es-MX" sz="2200" dirty="0"/>
          </a:p>
          <a:p>
            <a:pPr algn="just"/>
            <a:endParaRPr lang="es-MX" sz="2200" dirty="0"/>
          </a:p>
          <a:p>
            <a:pPr algn="just"/>
            <a:endParaRPr lang="es-MX" sz="2200" dirty="0"/>
          </a:p>
          <a:p>
            <a:pPr algn="just"/>
            <a:endParaRPr lang="es-MX" sz="2200" dirty="0"/>
          </a:p>
          <a:p>
            <a:endParaRPr lang="es-MX" sz="2400" dirty="0"/>
          </a:p>
          <a:p>
            <a:endParaRPr lang="es-MX" sz="2400" dirty="0"/>
          </a:p>
        </p:txBody>
      </p:sp>
      <p:pic>
        <p:nvPicPr>
          <p:cNvPr id="6" name="Picture 2" descr="E:\002-KIMS BUSINESS\000-B-KIMS-소스 분류-2014\10-ESP to IMG\지구.png">
            <a:extLst>
              <a:ext uri="{FF2B5EF4-FFF2-40B4-BE49-F238E27FC236}">
                <a16:creationId xmlns:a16="http://schemas.microsoft.com/office/drawing/2014/main" id="{AAF75518-A837-40E0-86AA-53019B6CB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95" y="2560423"/>
            <a:ext cx="3159271" cy="3159272"/>
          </a:xfrm>
          <a:prstGeom prst="rect">
            <a:avLst/>
          </a:prstGeom>
          <a:noFill/>
          <a:effectLst>
            <a:outerShdw blurRad="63500" sx="102000" sy="102000" algn="ctr" rotWithShape="0">
              <a:prstClr val="black">
                <a:alpha val="8000"/>
              </a:prstClr>
            </a:outerShdw>
          </a:effectLst>
          <a:extLst>
            <a:ext uri="{909E8E84-426E-40DD-AFC4-6F175D3DCCD1}">
              <a14:hiddenFill xmlns:a14="http://schemas.microsoft.com/office/drawing/2010/main">
                <a:solidFill>
                  <a:srgbClr val="FFFFFF"/>
                </a:solidFill>
              </a14:hiddenFill>
            </a:ext>
          </a:extLst>
        </p:spPr>
      </p:pic>
      <p:grpSp>
        <p:nvGrpSpPr>
          <p:cNvPr id="9" name="Group 29">
            <a:extLst>
              <a:ext uri="{FF2B5EF4-FFF2-40B4-BE49-F238E27FC236}">
                <a16:creationId xmlns:a16="http://schemas.microsoft.com/office/drawing/2014/main" id="{EF0430CD-C98B-4347-A7D2-C989DC6AC606}"/>
              </a:ext>
            </a:extLst>
          </p:cNvPr>
          <p:cNvGrpSpPr/>
          <p:nvPr/>
        </p:nvGrpSpPr>
        <p:grpSpPr>
          <a:xfrm>
            <a:off x="-785758" y="2399715"/>
            <a:ext cx="8588316" cy="3832638"/>
            <a:chOff x="-579606" y="1852101"/>
            <a:chExt cx="8066010" cy="3642676"/>
          </a:xfrm>
        </p:grpSpPr>
        <p:sp>
          <p:nvSpPr>
            <p:cNvPr id="10" name="Oval 30">
              <a:extLst>
                <a:ext uri="{FF2B5EF4-FFF2-40B4-BE49-F238E27FC236}">
                  <a16:creationId xmlns:a16="http://schemas.microsoft.com/office/drawing/2014/main" id="{56FB248E-C9D7-4AAC-B72B-CBE570F1F37C}"/>
                </a:ext>
              </a:extLst>
            </p:cNvPr>
            <p:cNvSpPr/>
            <p:nvPr/>
          </p:nvSpPr>
          <p:spPr>
            <a:xfrm>
              <a:off x="561202" y="1968076"/>
              <a:ext cx="3002685" cy="3002685"/>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 name="Freeform 5">
              <a:extLst>
                <a:ext uri="{FF2B5EF4-FFF2-40B4-BE49-F238E27FC236}">
                  <a16:creationId xmlns:a16="http://schemas.microsoft.com/office/drawing/2014/main" id="{1C82727C-F4BA-4679-AD2F-2C3212C6191C}"/>
                </a:ext>
              </a:extLst>
            </p:cNvPr>
            <p:cNvSpPr/>
            <p:nvPr/>
          </p:nvSpPr>
          <p:spPr>
            <a:xfrm>
              <a:off x="-579606" y="1852101"/>
              <a:ext cx="8066010" cy="3642676"/>
            </a:xfrm>
            <a:custGeom>
              <a:avLst/>
              <a:gdLst>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4762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481601 h 3481601"/>
                <a:gd name="connsiteX1" fmla="*/ 2895600 w 6334125"/>
                <a:gd name="connsiteY1" fmla="*/ 2310026 h 3481601"/>
                <a:gd name="connsiteX2" fmla="*/ 4705350 w 6334125"/>
                <a:gd name="connsiteY2" fmla="*/ 1109876 h 3481601"/>
                <a:gd name="connsiteX3" fmla="*/ 6334125 w 6334125"/>
                <a:gd name="connsiteY3" fmla="*/ 214526 h 3481601"/>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267075 h 3267075"/>
                <a:gd name="connsiteX1" fmla="*/ 2895600 w 6334125"/>
                <a:gd name="connsiteY1" fmla="*/ 2095500 h 3267075"/>
                <a:gd name="connsiteX2" fmla="*/ 4705350 w 6334125"/>
                <a:gd name="connsiteY2" fmla="*/ 895350 h 3267075"/>
                <a:gd name="connsiteX3" fmla="*/ 5221610 w 6334125"/>
                <a:gd name="connsiteY3" fmla="*/ 181769 h 3267075"/>
                <a:gd name="connsiteX4" fmla="*/ 6334125 w 6334125"/>
                <a:gd name="connsiteY4" fmla="*/ 0 h 3267075"/>
                <a:gd name="connsiteX0" fmla="*/ 0 w 6334125"/>
                <a:gd name="connsiteY0" fmla="*/ 3848138 h 3848138"/>
                <a:gd name="connsiteX1" fmla="*/ 2895600 w 6334125"/>
                <a:gd name="connsiteY1" fmla="*/ 2676563 h 3848138"/>
                <a:gd name="connsiteX2" fmla="*/ 4705350 w 6334125"/>
                <a:gd name="connsiteY2" fmla="*/ 1476413 h 3848138"/>
                <a:gd name="connsiteX3" fmla="*/ 4526285 w 6334125"/>
                <a:gd name="connsiteY3" fmla="*/ 19882 h 3848138"/>
                <a:gd name="connsiteX4" fmla="*/ 6334125 w 6334125"/>
                <a:gd name="connsiteY4" fmla="*/ 581063 h 3848138"/>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973960 w 6334125"/>
                <a:gd name="connsiteY4" fmla="*/ 545381 h 3868812"/>
                <a:gd name="connsiteX5" fmla="*/ 6334125 w 6334125"/>
                <a:gd name="connsiteY5"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183385 w 6334125"/>
                <a:gd name="connsiteY4" fmla="*/ 1012106 h 3868812"/>
                <a:gd name="connsiteX5" fmla="*/ 6334125 w 6334125"/>
                <a:gd name="connsiteY5" fmla="*/ 601737 h 3868812"/>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52187 h 3852187"/>
                <a:gd name="connsiteX1" fmla="*/ 2895600 w 6334125"/>
                <a:gd name="connsiteY1" fmla="*/ 2680612 h 3852187"/>
                <a:gd name="connsiteX2" fmla="*/ 4705350 w 6334125"/>
                <a:gd name="connsiteY2" fmla="*/ 1480462 h 3852187"/>
                <a:gd name="connsiteX3" fmla="*/ 4526285 w 6334125"/>
                <a:gd name="connsiteY3" fmla="*/ 23931 h 3852187"/>
                <a:gd name="connsiteX4" fmla="*/ 4183385 w 6334125"/>
                <a:gd name="connsiteY4" fmla="*/ 995481 h 3852187"/>
                <a:gd name="connsiteX5" fmla="*/ 6334125 w 6334125"/>
                <a:gd name="connsiteY5" fmla="*/ 585112 h 3852187"/>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942513 h 3942513"/>
                <a:gd name="connsiteX1" fmla="*/ 2895600 w 6334125"/>
                <a:gd name="connsiteY1" fmla="*/ 2770938 h 3942513"/>
                <a:gd name="connsiteX2" fmla="*/ 4705350 w 6334125"/>
                <a:gd name="connsiteY2" fmla="*/ 1570788 h 3942513"/>
                <a:gd name="connsiteX3" fmla="*/ 4383410 w 6334125"/>
                <a:gd name="connsiteY3" fmla="*/ 19007 h 3942513"/>
                <a:gd name="connsiteX4" fmla="*/ 4554860 w 6334125"/>
                <a:gd name="connsiteY4" fmla="*/ 1114382 h 3942513"/>
                <a:gd name="connsiteX5" fmla="*/ 6334125 w 6334125"/>
                <a:gd name="connsiteY5" fmla="*/ 675438 h 3942513"/>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250185 w 6334125"/>
                <a:gd name="connsiteY4" fmla="*/ 112100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82329 h 3982329"/>
                <a:gd name="connsiteX1" fmla="*/ 2895600 w 6334125"/>
                <a:gd name="connsiteY1" fmla="*/ 2810754 h 3982329"/>
                <a:gd name="connsiteX2" fmla="*/ 4705350 w 6334125"/>
                <a:gd name="connsiteY2" fmla="*/ 1610604 h 3982329"/>
                <a:gd name="connsiteX3" fmla="*/ 4383410 w 6334125"/>
                <a:gd name="connsiteY3" fmla="*/ 58823 h 3982329"/>
                <a:gd name="connsiteX4" fmla="*/ 5421635 w 6334125"/>
                <a:gd name="connsiteY4" fmla="*/ 1154198 h 3982329"/>
                <a:gd name="connsiteX5" fmla="*/ 6334125 w 6334125"/>
                <a:gd name="connsiteY5" fmla="*/ 715254 h 3982329"/>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6055 h 4026055"/>
                <a:gd name="connsiteX1" fmla="*/ 2895600 w 6334125"/>
                <a:gd name="connsiteY1" fmla="*/ 2854480 h 4026055"/>
                <a:gd name="connsiteX2" fmla="*/ 4705350 w 6334125"/>
                <a:gd name="connsiteY2" fmla="*/ 1654330 h 4026055"/>
                <a:gd name="connsiteX3" fmla="*/ 4326260 w 6334125"/>
                <a:gd name="connsiteY3" fmla="*/ 54924 h 4026055"/>
                <a:gd name="connsiteX4" fmla="*/ 5421635 w 6334125"/>
                <a:gd name="connsiteY4" fmla="*/ 1197924 h 4026055"/>
                <a:gd name="connsiteX5" fmla="*/ 6334125 w 6334125"/>
                <a:gd name="connsiteY5" fmla="*/ 758980 h 4026055"/>
                <a:gd name="connsiteX0" fmla="*/ 0 w 6334125"/>
                <a:gd name="connsiteY0" fmla="*/ 4020433 h 4020433"/>
                <a:gd name="connsiteX1" fmla="*/ 2895600 w 6334125"/>
                <a:gd name="connsiteY1" fmla="*/ 2848858 h 4020433"/>
                <a:gd name="connsiteX2" fmla="*/ 4362450 w 6334125"/>
                <a:gd name="connsiteY2" fmla="*/ 1858258 h 4020433"/>
                <a:gd name="connsiteX3" fmla="*/ 4326260 w 6334125"/>
                <a:gd name="connsiteY3" fmla="*/ 49302 h 4020433"/>
                <a:gd name="connsiteX4" fmla="*/ 5421635 w 6334125"/>
                <a:gd name="connsiteY4" fmla="*/ 1192302 h 4020433"/>
                <a:gd name="connsiteX5" fmla="*/ 6334125 w 6334125"/>
                <a:gd name="connsiteY5" fmla="*/ 753358 h 4020433"/>
                <a:gd name="connsiteX0" fmla="*/ 0 w 6334125"/>
                <a:gd name="connsiteY0" fmla="*/ 4018875 h 4018875"/>
                <a:gd name="connsiteX1" fmla="*/ 2895600 w 6334125"/>
                <a:gd name="connsiteY1" fmla="*/ 2847300 h 4018875"/>
                <a:gd name="connsiteX2" fmla="*/ 4248150 w 6334125"/>
                <a:gd name="connsiteY2" fmla="*/ 1923375 h 4018875"/>
                <a:gd name="connsiteX3" fmla="*/ 4326260 w 6334125"/>
                <a:gd name="connsiteY3" fmla="*/ 47744 h 4018875"/>
                <a:gd name="connsiteX4" fmla="*/ 5421635 w 6334125"/>
                <a:gd name="connsiteY4" fmla="*/ 1190744 h 4018875"/>
                <a:gd name="connsiteX5" fmla="*/ 6334125 w 6334125"/>
                <a:gd name="connsiteY5" fmla="*/ 751800 h 4018875"/>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27609 h 4027609"/>
                <a:gd name="connsiteX1" fmla="*/ 2895600 w 6334125"/>
                <a:gd name="connsiteY1" fmla="*/ 2856034 h 4027609"/>
                <a:gd name="connsiteX2" fmla="*/ 4248150 w 6334125"/>
                <a:gd name="connsiteY2" fmla="*/ 1932109 h 4027609"/>
                <a:gd name="connsiteX3" fmla="*/ 4326260 w 6334125"/>
                <a:gd name="connsiteY3" fmla="*/ 56478 h 4027609"/>
                <a:gd name="connsiteX4" fmla="*/ 5421635 w 6334125"/>
                <a:gd name="connsiteY4" fmla="*/ 1199478 h 4027609"/>
                <a:gd name="connsiteX5" fmla="*/ 6334125 w 6334125"/>
                <a:gd name="connsiteY5" fmla="*/ 760534 h 4027609"/>
                <a:gd name="connsiteX0" fmla="*/ 0 w 6334125"/>
                <a:gd name="connsiteY0" fmla="*/ 3994320 h 3994320"/>
                <a:gd name="connsiteX1" fmla="*/ 2895600 w 6334125"/>
                <a:gd name="connsiteY1" fmla="*/ 2822745 h 3994320"/>
                <a:gd name="connsiteX2" fmla="*/ 4248150 w 6334125"/>
                <a:gd name="connsiteY2" fmla="*/ 1898820 h 3994320"/>
                <a:gd name="connsiteX3" fmla="*/ 4326260 w 6334125"/>
                <a:gd name="connsiteY3" fmla="*/ 23189 h 3994320"/>
                <a:gd name="connsiteX4" fmla="*/ 5421635 w 6334125"/>
                <a:gd name="connsiteY4" fmla="*/ 1166189 h 3994320"/>
                <a:gd name="connsiteX5" fmla="*/ 6334125 w 6334125"/>
                <a:gd name="connsiteY5" fmla="*/ 727245 h 3994320"/>
                <a:gd name="connsiteX0" fmla="*/ 0 w 6334125"/>
                <a:gd name="connsiteY0" fmla="*/ 3995390 h 3995390"/>
                <a:gd name="connsiteX1" fmla="*/ 2895600 w 6334125"/>
                <a:gd name="connsiteY1" fmla="*/ 2823815 h 3995390"/>
                <a:gd name="connsiteX2" fmla="*/ 4248150 w 6334125"/>
                <a:gd name="connsiteY2" fmla="*/ 1899890 h 3995390"/>
                <a:gd name="connsiteX3" fmla="*/ 4326260 w 6334125"/>
                <a:gd name="connsiteY3" fmla="*/ 24259 h 3995390"/>
                <a:gd name="connsiteX4" fmla="*/ 5421635 w 6334125"/>
                <a:gd name="connsiteY4" fmla="*/ 1167259 h 3995390"/>
                <a:gd name="connsiteX5" fmla="*/ 6334125 w 6334125"/>
                <a:gd name="connsiteY5" fmla="*/ 728315 h 3995390"/>
                <a:gd name="connsiteX0" fmla="*/ 0 w 6334125"/>
                <a:gd name="connsiteY0" fmla="*/ 3996562 h 3996562"/>
                <a:gd name="connsiteX1" fmla="*/ 2895600 w 6334125"/>
                <a:gd name="connsiteY1" fmla="*/ 2824987 h 3996562"/>
                <a:gd name="connsiteX2" fmla="*/ 4248150 w 6334125"/>
                <a:gd name="connsiteY2" fmla="*/ 1901062 h 3996562"/>
                <a:gd name="connsiteX3" fmla="*/ 4326260 w 6334125"/>
                <a:gd name="connsiteY3" fmla="*/ 25431 h 3996562"/>
                <a:gd name="connsiteX4" fmla="*/ 5421635 w 6334125"/>
                <a:gd name="connsiteY4" fmla="*/ 1168431 h 3996562"/>
                <a:gd name="connsiteX5" fmla="*/ 6334125 w 6334125"/>
                <a:gd name="connsiteY5" fmla="*/ 729487 h 3996562"/>
                <a:gd name="connsiteX0" fmla="*/ 0 w 6334125"/>
                <a:gd name="connsiteY0" fmla="*/ 3998304 h 3998304"/>
                <a:gd name="connsiteX1" fmla="*/ 2895600 w 6334125"/>
                <a:gd name="connsiteY1" fmla="*/ 2826729 h 3998304"/>
                <a:gd name="connsiteX2" fmla="*/ 4248150 w 6334125"/>
                <a:gd name="connsiteY2" fmla="*/ 1902804 h 3998304"/>
                <a:gd name="connsiteX3" fmla="*/ 4326260 w 6334125"/>
                <a:gd name="connsiteY3" fmla="*/ 27173 h 3998304"/>
                <a:gd name="connsiteX4" fmla="*/ 5421635 w 6334125"/>
                <a:gd name="connsiteY4" fmla="*/ 1170173 h 3998304"/>
                <a:gd name="connsiteX5" fmla="*/ 6334125 w 6334125"/>
                <a:gd name="connsiteY5" fmla="*/ 731229 h 3998304"/>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2590 h 3562590"/>
                <a:gd name="connsiteX1" fmla="*/ 2871839 w 6310364"/>
                <a:gd name="connsiteY1" fmla="*/ 2826641 h 3562590"/>
                <a:gd name="connsiteX2" fmla="*/ 4232309 w 6310364"/>
                <a:gd name="connsiteY2" fmla="*/ 1815591 h 3562590"/>
                <a:gd name="connsiteX3" fmla="*/ 4302499 w 6310364"/>
                <a:gd name="connsiteY3" fmla="*/ 27085 h 3562590"/>
                <a:gd name="connsiteX4" fmla="*/ 5397874 w 6310364"/>
                <a:gd name="connsiteY4" fmla="*/ 1170085 h 3562590"/>
                <a:gd name="connsiteX5" fmla="*/ 6310364 w 6310364"/>
                <a:gd name="connsiteY5" fmla="*/ 731141 h 3562590"/>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50352 w 6310364"/>
                <a:gd name="connsiteY4" fmla="*/ 810173 h 3337326"/>
                <a:gd name="connsiteX5" fmla="*/ 6310364 w 6310364"/>
                <a:gd name="connsiteY5" fmla="*/ 505877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99864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04819 w 6009386"/>
                <a:gd name="connsiteY4" fmla="*/ 810173 h 3337326"/>
                <a:gd name="connsiteX5" fmla="*/ 6009386 w 6009386"/>
                <a:gd name="connsiteY5" fmla="*/ 474195 h 3337326"/>
                <a:gd name="connsiteX0" fmla="*/ 0 w 6009386"/>
                <a:gd name="connsiteY0" fmla="*/ 3399330 h 3399330"/>
                <a:gd name="connsiteX1" fmla="*/ 2871839 w 6009386"/>
                <a:gd name="connsiteY1" fmla="*/ 2663381 h 3399330"/>
                <a:gd name="connsiteX2" fmla="*/ 4232309 w 6009386"/>
                <a:gd name="connsiteY2" fmla="*/ 1652331 h 3399330"/>
                <a:gd name="connsiteX3" fmla="*/ 4302500 w 6009386"/>
                <a:gd name="connsiteY3" fmla="*/ 30155 h 3399330"/>
                <a:gd name="connsiteX4" fmla="*/ 5104819 w 6009386"/>
                <a:gd name="connsiteY4" fmla="*/ 872177 h 3399330"/>
                <a:gd name="connsiteX5" fmla="*/ 6009386 w 6009386"/>
                <a:gd name="connsiteY5" fmla="*/ 536199 h 3399330"/>
                <a:gd name="connsiteX0" fmla="*/ 0 w 6009386"/>
                <a:gd name="connsiteY0" fmla="*/ 3394402 h 3394402"/>
                <a:gd name="connsiteX1" fmla="*/ 2871839 w 6009386"/>
                <a:gd name="connsiteY1" fmla="*/ 2658453 h 3394402"/>
                <a:gd name="connsiteX2" fmla="*/ 4232309 w 6009386"/>
                <a:gd name="connsiteY2" fmla="*/ 1647403 h 3394402"/>
                <a:gd name="connsiteX3" fmla="*/ 4302500 w 6009386"/>
                <a:gd name="connsiteY3" fmla="*/ 25227 h 3394402"/>
                <a:gd name="connsiteX4" fmla="*/ 5104819 w 6009386"/>
                <a:gd name="connsiteY4" fmla="*/ 867249 h 3394402"/>
                <a:gd name="connsiteX5" fmla="*/ 6009386 w 6009386"/>
                <a:gd name="connsiteY5" fmla="*/ 531271 h 3394402"/>
                <a:gd name="connsiteX0" fmla="*/ 0 w 5914340"/>
                <a:gd name="connsiteY0" fmla="*/ 3394402 h 3394402"/>
                <a:gd name="connsiteX1" fmla="*/ 2871839 w 5914340"/>
                <a:gd name="connsiteY1" fmla="*/ 2658453 h 3394402"/>
                <a:gd name="connsiteX2" fmla="*/ 4232309 w 5914340"/>
                <a:gd name="connsiteY2" fmla="*/ 1647403 h 3394402"/>
                <a:gd name="connsiteX3" fmla="*/ 4302500 w 5914340"/>
                <a:gd name="connsiteY3" fmla="*/ 25227 h 3394402"/>
                <a:gd name="connsiteX4" fmla="*/ 5104819 w 5914340"/>
                <a:gd name="connsiteY4" fmla="*/ 867249 h 3394402"/>
                <a:gd name="connsiteX5" fmla="*/ 5914340 w 5914340"/>
                <a:gd name="connsiteY5" fmla="*/ 562953 h 3394402"/>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3048 h 3403048"/>
                <a:gd name="connsiteX1" fmla="*/ 2871839 w 5914340"/>
                <a:gd name="connsiteY1" fmla="*/ 2667099 h 3403048"/>
                <a:gd name="connsiteX2" fmla="*/ 4232309 w 5914340"/>
                <a:gd name="connsiteY2" fmla="*/ 1656049 h 3403048"/>
                <a:gd name="connsiteX3" fmla="*/ 4302500 w 5914340"/>
                <a:gd name="connsiteY3" fmla="*/ 33873 h 3403048"/>
                <a:gd name="connsiteX4" fmla="*/ 5104819 w 5914340"/>
                <a:gd name="connsiteY4" fmla="*/ 875895 h 3403048"/>
                <a:gd name="connsiteX5" fmla="*/ 5914340 w 5914340"/>
                <a:gd name="connsiteY5" fmla="*/ 571599 h 3403048"/>
                <a:gd name="connsiteX0" fmla="*/ 0 w 5914340"/>
                <a:gd name="connsiteY0" fmla="*/ 3402580 h 3402580"/>
                <a:gd name="connsiteX1" fmla="*/ 2871839 w 5914340"/>
                <a:gd name="connsiteY1" fmla="*/ 2666631 h 3402580"/>
                <a:gd name="connsiteX2" fmla="*/ 4232309 w 5914340"/>
                <a:gd name="connsiteY2" fmla="*/ 1655581 h 3402580"/>
                <a:gd name="connsiteX3" fmla="*/ 4302500 w 5914340"/>
                <a:gd name="connsiteY3" fmla="*/ 33405 h 3402580"/>
                <a:gd name="connsiteX4" fmla="*/ 5104819 w 5914340"/>
                <a:gd name="connsiteY4" fmla="*/ 875427 h 3402580"/>
                <a:gd name="connsiteX5" fmla="*/ 5914340 w 5914340"/>
                <a:gd name="connsiteY5" fmla="*/ 571131 h 3402580"/>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6496747"/>
                <a:gd name="connsiteY0" fmla="*/ 3469284 h 3469284"/>
                <a:gd name="connsiteX1" fmla="*/ 3454246 w 6496747"/>
                <a:gd name="connsiteY1" fmla="*/ 2717157 h 3469284"/>
                <a:gd name="connsiteX2" fmla="*/ 4814716 w 6496747"/>
                <a:gd name="connsiteY2" fmla="*/ 1706107 h 3469284"/>
                <a:gd name="connsiteX3" fmla="*/ 4884907 w 6496747"/>
                <a:gd name="connsiteY3" fmla="*/ 83931 h 3469284"/>
                <a:gd name="connsiteX4" fmla="*/ 5687226 w 6496747"/>
                <a:gd name="connsiteY4" fmla="*/ 925953 h 3469284"/>
                <a:gd name="connsiteX5" fmla="*/ 6496747 w 6496747"/>
                <a:gd name="connsiteY5" fmla="*/ 621657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76437 h 3476437"/>
                <a:gd name="connsiteX1" fmla="*/ 3454246 w 7734362"/>
                <a:gd name="connsiteY1" fmla="*/ 2724310 h 3476437"/>
                <a:gd name="connsiteX2" fmla="*/ 5025030 w 7734362"/>
                <a:gd name="connsiteY2" fmla="*/ 1600014 h 3476437"/>
                <a:gd name="connsiteX3" fmla="*/ 4884907 w 7734362"/>
                <a:gd name="connsiteY3" fmla="*/ 91084 h 3476437"/>
                <a:gd name="connsiteX4" fmla="*/ 6164476 w 7734362"/>
                <a:gd name="connsiteY4" fmla="*/ 1030174 h 3476437"/>
                <a:gd name="connsiteX5" fmla="*/ 7734362 w 7734362"/>
                <a:gd name="connsiteY5" fmla="*/ 620721 h 3476437"/>
                <a:gd name="connsiteX0" fmla="*/ 0 w 7734362"/>
                <a:gd name="connsiteY0" fmla="*/ 3491750 h 3491750"/>
                <a:gd name="connsiteX1" fmla="*/ 3454246 w 7734362"/>
                <a:gd name="connsiteY1" fmla="*/ 2739623 h 3491750"/>
                <a:gd name="connsiteX2" fmla="*/ 5162543 w 7734362"/>
                <a:gd name="connsiteY2" fmla="*/ 1421191 h 3491750"/>
                <a:gd name="connsiteX3" fmla="*/ 4884907 w 7734362"/>
                <a:gd name="connsiteY3" fmla="*/ 106397 h 3491750"/>
                <a:gd name="connsiteX4" fmla="*/ 6164476 w 7734362"/>
                <a:gd name="connsiteY4" fmla="*/ 1045487 h 3491750"/>
                <a:gd name="connsiteX5" fmla="*/ 7734362 w 7734362"/>
                <a:gd name="connsiteY5" fmla="*/ 636034 h 3491750"/>
                <a:gd name="connsiteX0" fmla="*/ 0 w 7734362"/>
                <a:gd name="connsiteY0" fmla="*/ 3481682 h 3481682"/>
                <a:gd name="connsiteX1" fmla="*/ 3454246 w 7734362"/>
                <a:gd name="connsiteY1" fmla="*/ 2729555 h 3481682"/>
                <a:gd name="connsiteX2" fmla="*/ 5162543 w 7734362"/>
                <a:gd name="connsiteY2" fmla="*/ 1411123 h 3481682"/>
                <a:gd name="connsiteX3" fmla="*/ 4884907 w 7734362"/>
                <a:gd name="connsiteY3" fmla="*/ 96329 h 3481682"/>
                <a:gd name="connsiteX4" fmla="*/ 6164476 w 7734362"/>
                <a:gd name="connsiteY4" fmla="*/ 1035419 h 3481682"/>
                <a:gd name="connsiteX5" fmla="*/ 7734362 w 7734362"/>
                <a:gd name="connsiteY5" fmla="*/ 625966 h 3481682"/>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01719 h 3601719"/>
                <a:gd name="connsiteX1" fmla="*/ 3454246 w 7734362"/>
                <a:gd name="connsiteY1" fmla="*/ 2849592 h 3601719"/>
                <a:gd name="connsiteX2" fmla="*/ 5162543 w 7734362"/>
                <a:gd name="connsiteY2" fmla="*/ 1531160 h 3601719"/>
                <a:gd name="connsiteX3" fmla="*/ 5022420 w 7734362"/>
                <a:gd name="connsiteY3" fmla="*/ 70764 h 3601719"/>
                <a:gd name="connsiteX4" fmla="*/ 6164476 w 7734362"/>
                <a:gd name="connsiteY4" fmla="*/ 1155456 h 3601719"/>
                <a:gd name="connsiteX5" fmla="*/ 7734362 w 7734362"/>
                <a:gd name="connsiteY5" fmla="*/ 746003 h 3601719"/>
                <a:gd name="connsiteX0" fmla="*/ 0 w 7734362"/>
                <a:gd name="connsiteY0" fmla="*/ 3663073 h 3663073"/>
                <a:gd name="connsiteX1" fmla="*/ 3454246 w 7734362"/>
                <a:gd name="connsiteY1" fmla="*/ 2910946 h 3663073"/>
                <a:gd name="connsiteX2" fmla="*/ 5162543 w 7734362"/>
                <a:gd name="connsiteY2" fmla="*/ 1592514 h 3663073"/>
                <a:gd name="connsiteX3" fmla="*/ 4941530 w 7734362"/>
                <a:gd name="connsiteY3" fmla="*/ 67405 h 3663073"/>
                <a:gd name="connsiteX4" fmla="*/ 6164476 w 7734362"/>
                <a:gd name="connsiteY4" fmla="*/ 1216810 h 3663073"/>
                <a:gd name="connsiteX5" fmla="*/ 7734362 w 7734362"/>
                <a:gd name="connsiteY5" fmla="*/ 807357 h 3663073"/>
                <a:gd name="connsiteX0" fmla="*/ 0 w 7734362"/>
                <a:gd name="connsiteY0" fmla="*/ 3660638 h 3660638"/>
                <a:gd name="connsiteX1" fmla="*/ 3454246 w 7734362"/>
                <a:gd name="connsiteY1" fmla="*/ 2908511 h 3660638"/>
                <a:gd name="connsiteX2" fmla="*/ 5162543 w 7734362"/>
                <a:gd name="connsiteY2" fmla="*/ 1590079 h 3660638"/>
                <a:gd name="connsiteX3" fmla="*/ 4941530 w 7734362"/>
                <a:gd name="connsiteY3" fmla="*/ 64970 h 3660638"/>
                <a:gd name="connsiteX4" fmla="*/ 6164476 w 7734362"/>
                <a:gd name="connsiteY4" fmla="*/ 1214375 h 3660638"/>
                <a:gd name="connsiteX5" fmla="*/ 7734362 w 7734362"/>
                <a:gd name="connsiteY5" fmla="*/ 804922 h 3660638"/>
                <a:gd name="connsiteX0" fmla="*/ 0 w 7734362"/>
                <a:gd name="connsiteY0" fmla="*/ 3688791 h 3688791"/>
                <a:gd name="connsiteX1" fmla="*/ 3454246 w 7734362"/>
                <a:gd name="connsiteY1" fmla="*/ 2936664 h 3688791"/>
                <a:gd name="connsiteX2" fmla="*/ 5162543 w 7734362"/>
                <a:gd name="connsiteY2" fmla="*/ 1618232 h 3688791"/>
                <a:gd name="connsiteX3" fmla="*/ 4941530 w 7734362"/>
                <a:gd name="connsiteY3" fmla="*/ 93123 h 3688791"/>
                <a:gd name="connsiteX4" fmla="*/ 6164476 w 7734362"/>
                <a:gd name="connsiteY4" fmla="*/ 1242528 h 3688791"/>
                <a:gd name="connsiteX5" fmla="*/ 7734362 w 7734362"/>
                <a:gd name="connsiteY5" fmla="*/ 833075 h 3688791"/>
                <a:gd name="connsiteX0" fmla="*/ 0 w 7734362"/>
                <a:gd name="connsiteY0" fmla="*/ 3673620 h 3673620"/>
                <a:gd name="connsiteX1" fmla="*/ 3454246 w 7734362"/>
                <a:gd name="connsiteY1" fmla="*/ 2921493 h 3673620"/>
                <a:gd name="connsiteX2" fmla="*/ 5162543 w 7734362"/>
                <a:gd name="connsiteY2" fmla="*/ 1603061 h 3673620"/>
                <a:gd name="connsiteX3" fmla="*/ 4957709 w 7734362"/>
                <a:gd name="connsiteY3" fmla="*/ 94131 h 3673620"/>
                <a:gd name="connsiteX4" fmla="*/ 6164476 w 7734362"/>
                <a:gd name="connsiteY4" fmla="*/ 1227357 h 3673620"/>
                <a:gd name="connsiteX5" fmla="*/ 7734362 w 7734362"/>
                <a:gd name="connsiteY5" fmla="*/ 817904 h 3673620"/>
                <a:gd name="connsiteX0" fmla="*/ 0 w 7734362"/>
                <a:gd name="connsiteY0" fmla="*/ 3640616 h 3640616"/>
                <a:gd name="connsiteX1" fmla="*/ 3454246 w 7734362"/>
                <a:gd name="connsiteY1" fmla="*/ 2888489 h 3640616"/>
                <a:gd name="connsiteX2" fmla="*/ 5162543 w 7734362"/>
                <a:gd name="connsiteY2" fmla="*/ 1570057 h 3640616"/>
                <a:gd name="connsiteX3" fmla="*/ 4957709 w 7734362"/>
                <a:gd name="connsiteY3" fmla="*/ 61127 h 3640616"/>
                <a:gd name="connsiteX4" fmla="*/ 6164476 w 7734362"/>
                <a:gd name="connsiteY4" fmla="*/ 1194353 h 3640616"/>
                <a:gd name="connsiteX5" fmla="*/ 7734362 w 7734362"/>
                <a:gd name="connsiteY5" fmla="*/ 784900 h 3640616"/>
                <a:gd name="connsiteX0" fmla="*/ 0 w 7734362"/>
                <a:gd name="connsiteY0" fmla="*/ 3647921 h 3647921"/>
                <a:gd name="connsiteX1" fmla="*/ 3454246 w 7734362"/>
                <a:gd name="connsiteY1" fmla="*/ 2895794 h 3647921"/>
                <a:gd name="connsiteX2" fmla="*/ 5162543 w 7734362"/>
                <a:gd name="connsiteY2" fmla="*/ 1577362 h 3647921"/>
                <a:gd name="connsiteX3" fmla="*/ 4957709 w 7734362"/>
                <a:gd name="connsiteY3" fmla="*/ 68432 h 3647921"/>
                <a:gd name="connsiteX4" fmla="*/ 6164476 w 7734362"/>
                <a:gd name="connsiteY4" fmla="*/ 1201658 h 3647921"/>
                <a:gd name="connsiteX5" fmla="*/ 7734362 w 7734362"/>
                <a:gd name="connsiteY5" fmla="*/ 792205 h 3647921"/>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582010 h 3582010"/>
                <a:gd name="connsiteX1" fmla="*/ 3454246 w 7734362"/>
                <a:gd name="connsiteY1" fmla="*/ 2829883 h 3582010"/>
                <a:gd name="connsiteX2" fmla="*/ 5162543 w 7734362"/>
                <a:gd name="connsiteY2" fmla="*/ 1511451 h 3582010"/>
                <a:gd name="connsiteX3" fmla="*/ 4957709 w 7734362"/>
                <a:gd name="connsiteY3" fmla="*/ 2521 h 3582010"/>
                <a:gd name="connsiteX4" fmla="*/ 6407145 w 7734362"/>
                <a:gd name="connsiteY4" fmla="*/ 1103391 h 3582010"/>
                <a:gd name="connsiteX5" fmla="*/ 7734362 w 7734362"/>
                <a:gd name="connsiteY5" fmla="*/ 726294 h 3582010"/>
                <a:gd name="connsiteX0" fmla="*/ 0 w 7734362"/>
                <a:gd name="connsiteY0" fmla="*/ 3586304 h 3586304"/>
                <a:gd name="connsiteX1" fmla="*/ 3454246 w 7734362"/>
                <a:gd name="connsiteY1" fmla="*/ 2834177 h 3586304"/>
                <a:gd name="connsiteX2" fmla="*/ 5162543 w 7734362"/>
                <a:gd name="connsiteY2" fmla="*/ 1515745 h 3586304"/>
                <a:gd name="connsiteX3" fmla="*/ 4957709 w 7734362"/>
                <a:gd name="connsiteY3" fmla="*/ 6815 h 3586304"/>
                <a:gd name="connsiteX4" fmla="*/ 6407145 w 7734362"/>
                <a:gd name="connsiteY4" fmla="*/ 1107685 h 3586304"/>
                <a:gd name="connsiteX5" fmla="*/ 7734362 w 7734362"/>
                <a:gd name="connsiteY5" fmla="*/ 730588 h 3586304"/>
                <a:gd name="connsiteX0" fmla="*/ 0 w 7734362"/>
                <a:gd name="connsiteY0" fmla="*/ 3687876 h 3687876"/>
                <a:gd name="connsiteX1" fmla="*/ 3454246 w 7734362"/>
                <a:gd name="connsiteY1" fmla="*/ 2935749 h 3687876"/>
                <a:gd name="connsiteX2" fmla="*/ 5162543 w 7734362"/>
                <a:gd name="connsiteY2" fmla="*/ 1617317 h 3687876"/>
                <a:gd name="connsiteX3" fmla="*/ 4957709 w 7734362"/>
                <a:gd name="connsiteY3" fmla="*/ 108387 h 3687876"/>
                <a:gd name="connsiteX4" fmla="*/ 6407145 w 7734362"/>
                <a:gd name="connsiteY4" fmla="*/ 1209257 h 3687876"/>
                <a:gd name="connsiteX5" fmla="*/ 7734362 w 7734362"/>
                <a:gd name="connsiteY5" fmla="*/ 832160 h 3687876"/>
                <a:gd name="connsiteX0" fmla="*/ 0 w 7734362"/>
                <a:gd name="connsiteY0" fmla="*/ 3707261 h 3707261"/>
                <a:gd name="connsiteX1" fmla="*/ 3454246 w 7734362"/>
                <a:gd name="connsiteY1" fmla="*/ 2955134 h 3707261"/>
                <a:gd name="connsiteX2" fmla="*/ 5162543 w 7734362"/>
                <a:gd name="connsiteY2" fmla="*/ 1636702 h 3707261"/>
                <a:gd name="connsiteX3" fmla="*/ 4957709 w 7734362"/>
                <a:gd name="connsiteY3" fmla="*/ 127772 h 3707261"/>
                <a:gd name="connsiteX4" fmla="*/ 6407145 w 7734362"/>
                <a:gd name="connsiteY4" fmla="*/ 1228642 h 3707261"/>
                <a:gd name="connsiteX5" fmla="*/ 7734362 w 7734362"/>
                <a:gd name="connsiteY5" fmla="*/ 851545 h 3707261"/>
                <a:gd name="connsiteX0" fmla="*/ 0 w 7734362"/>
                <a:gd name="connsiteY0" fmla="*/ 3661117 h 3661117"/>
                <a:gd name="connsiteX1" fmla="*/ 3454246 w 7734362"/>
                <a:gd name="connsiteY1" fmla="*/ 2908990 h 3661117"/>
                <a:gd name="connsiteX2" fmla="*/ 5162543 w 7734362"/>
                <a:gd name="connsiteY2" fmla="*/ 1590558 h 3661117"/>
                <a:gd name="connsiteX3" fmla="*/ 4957709 w 7734362"/>
                <a:gd name="connsiteY3" fmla="*/ 81628 h 3661117"/>
                <a:gd name="connsiteX4" fmla="*/ 6407145 w 7734362"/>
                <a:gd name="connsiteY4" fmla="*/ 1182498 h 3661117"/>
                <a:gd name="connsiteX5" fmla="*/ 7734362 w 7734362"/>
                <a:gd name="connsiteY5" fmla="*/ 805401 h 3661117"/>
                <a:gd name="connsiteX0" fmla="*/ 0 w 7734362"/>
                <a:gd name="connsiteY0" fmla="*/ 3653475 h 3653475"/>
                <a:gd name="connsiteX1" fmla="*/ 3454246 w 7734362"/>
                <a:gd name="connsiteY1" fmla="*/ 2901348 h 3653475"/>
                <a:gd name="connsiteX2" fmla="*/ 5162543 w 7734362"/>
                <a:gd name="connsiteY2" fmla="*/ 1582916 h 3653475"/>
                <a:gd name="connsiteX3" fmla="*/ 4957709 w 7734362"/>
                <a:gd name="connsiteY3" fmla="*/ 73986 h 3653475"/>
                <a:gd name="connsiteX4" fmla="*/ 6407145 w 7734362"/>
                <a:gd name="connsiteY4" fmla="*/ 1174856 h 3653475"/>
                <a:gd name="connsiteX5" fmla="*/ 7734362 w 7734362"/>
                <a:gd name="connsiteY5" fmla="*/ 797759 h 3653475"/>
                <a:gd name="connsiteX0" fmla="*/ 0 w 7734362"/>
                <a:gd name="connsiteY0" fmla="*/ 3682289 h 3682289"/>
                <a:gd name="connsiteX1" fmla="*/ 3454246 w 7734362"/>
                <a:gd name="connsiteY1" fmla="*/ 2930162 h 3682289"/>
                <a:gd name="connsiteX2" fmla="*/ 5162543 w 7734362"/>
                <a:gd name="connsiteY2" fmla="*/ 1611730 h 3682289"/>
                <a:gd name="connsiteX3" fmla="*/ 4957709 w 7734362"/>
                <a:gd name="connsiteY3" fmla="*/ 102800 h 3682289"/>
                <a:gd name="connsiteX4" fmla="*/ 6407145 w 7734362"/>
                <a:gd name="connsiteY4" fmla="*/ 1203670 h 3682289"/>
                <a:gd name="connsiteX5" fmla="*/ 7734362 w 7734362"/>
                <a:gd name="connsiteY5" fmla="*/ 826573 h 3682289"/>
                <a:gd name="connsiteX0" fmla="*/ 0 w 7734362"/>
                <a:gd name="connsiteY0" fmla="*/ 3583278 h 3583278"/>
                <a:gd name="connsiteX1" fmla="*/ 3454246 w 7734362"/>
                <a:gd name="connsiteY1" fmla="*/ 2831151 h 3583278"/>
                <a:gd name="connsiteX2" fmla="*/ 5162544 w 7734362"/>
                <a:gd name="connsiteY2" fmla="*/ 1609787 h 3583278"/>
                <a:gd name="connsiteX3" fmla="*/ 4957709 w 7734362"/>
                <a:gd name="connsiteY3" fmla="*/ 3789 h 3583278"/>
                <a:gd name="connsiteX4" fmla="*/ 6407145 w 7734362"/>
                <a:gd name="connsiteY4" fmla="*/ 1104659 h 3583278"/>
                <a:gd name="connsiteX5" fmla="*/ 7734362 w 7734362"/>
                <a:gd name="connsiteY5" fmla="*/ 727562 h 3583278"/>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91513 h 3591513"/>
                <a:gd name="connsiteX1" fmla="*/ 3454246 w 7734362"/>
                <a:gd name="connsiteY1" fmla="*/ 2839386 h 3591513"/>
                <a:gd name="connsiteX2" fmla="*/ 5211078 w 7734362"/>
                <a:gd name="connsiteY2" fmla="*/ 1496687 h 3591513"/>
                <a:gd name="connsiteX3" fmla="*/ 4957709 w 7734362"/>
                <a:gd name="connsiteY3" fmla="*/ 12024 h 3591513"/>
                <a:gd name="connsiteX4" fmla="*/ 6407145 w 7734362"/>
                <a:gd name="connsiteY4" fmla="*/ 1112894 h 3591513"/>
                <a:gd name="connsiteX5" fmla="*/ 7734362 w 7734362"/>
                <a:gd name="connsiteY5" fmla="*/ 735797 h 3591513"/>
                <a:gd name="connsiteX0" fmla="*/ 0 w 7734362"/>
                <a:gd name="connsiteY0" fmla="*/ 3613435 h 3613435"/>
                <a:gd name="connsiteX1" fmla="*/ 3454246 w 7734362"/>
                <a:gd name="connsiteY1" fmla="*/ 2861308 h 3613435"/>
                <a:gd name="connsiteX2" fmla="*/ 5211078 w 7734362"/>
                <a:gd name="connsiteY2" fmla="*/ 1518609 h 3613435"/>
                <a:gd name="connsiteX3" fmla="*/ 4957709 w 7734362"/>
                <a:gd name="connsiteY3" fmla="*/ 33946 h 3613435"/>
                <a:gd name="connsiteX4" fmla="*/ 6407145 w 7734362"/>
                <a:gd name="connsiteY4" fmla="*/ 1134816 h 3613435"/>
                <a:gd name="connsiteX5" fmla="*/ 7734362 w 7734362"/>
                <a:gd name="connsiteY5" fmla="*/ 757719 h 3613435"/>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6818 h 3586818"/>
                <a:gd name="connsiteX1" fmla="*/ 3454246 w 7734362"/>
                <a:gd name="connsiteY1" fmla="*/ 2834691 h 3586818"/>
                <a:gd name="connsiteX2" fmla="*/ 5211078 w 7734362"/>
                <a:gd name="connsiteY2" fmla="*/ 1491992 h 3586818"/>
                <a:gd name="connsiteX3" fmla="*/ 4957709 w 7734362"/>
                <a:gd name="connsiteY3" fmla="*/ 7329 h 3586818"/>
                <a:gd name="connsiteX4" fmla="*/ 6326255 w 7734362"/>
                <a:gd name="connsiteY4" fmla="*/ 1003042 h 3586818"/>
                <a:gd name="connsiteX5" fmla="*/ 7734362 w 7734362"/>
                <a:gd name="connsiteY5" fmla="*/ 731102 h 3586818"/>
                <a:gd name="connsiteX0" fmla="*/ 0 w 7734362"/>
                <a:gd name="connsiteY0" fmla="*/ 3582159 h 3582159"/>
                <a:gd name="connsiteX1" fmla="*/ 3454246 w 7734362"/>
                <a:gd name="connsiteY1" fmla="*/ 2830032 h 3582159"/>
                <a:gd name="connsiteX2" fmla="*/ 5211078 w 7734362"/>
                <a:gd name="connsiteY2" fmla="*/ 1487333 h 3582159"/>
                <a:gd name="connsiteX3" fmla="*/ 4957709 w 7734362"/>
                <a:gd name="connsiteY3" fmla="*/ 2670 h 3582159"/>
                <a:gd name="connsiteX4" fmla="*/ 6326255 w 7734362"/>
                <a:gd name="connsiteY4" fmla="*/ 998383 h 3582159"/>
                <a:gd name="connsiteX5" fmla="*/ 7734362 w 7734362"/>
                <a:gd name="connsiteY5" fmla="*/ 726443 h 3582159"/>
                <a:gd name="connsiteX0" fmla="*/ 0 w 7734362"/>
                <a:gd name="connsiteY0" fmla="*/ 3626225 h 3626225"/>
                <a:gd name="connsiteX1" fmla="*/ 3454246 w 7734362"/>
                <a:gd name="connsiteY1" fmla="*/ 2874098 h 3626225"/>
                <a:gd name="connsiteX2" fmla="*/ 5211078 w 7734362"/>
                <a:gd name="connsiteY2" fmla="*/ 1531399 h 3626225"/>
                <a:gd name="connsiteX3" fmla="*/ 4957709 w 7734362"/>
                <a:gd name="connsiteY3" fmla="*/ 46736 h 3626225"/>
                <a:gd name="connsiteX4" fmla="*/ 6326255 w 7734362"/>
                <a:gd name="connsiteY4" fmla="*/ 1042449 h 3626225"/>
                <a:gd name="connsiteX5" fmla="*/ 7734362 w 7734362"/>
                <a:gd name="connsiteY5" fmla="*/ 770509 h 3626225"/>
                <a:gd name="connsiteX0" fmla="*/ 0 w 7734362"/>
                <a:gd name="connsiteY0" fmla="*/ 3597711 h 3597711"/>
                <a:gd name="connsiteX1" fmla="*/ 3454246 w 7734362"/>
                <a:gd name="connsiteY1" fmla="*/ 2845584 h 3597711"/>
                <a:gd name="connsiteX2" fmla="*/ 5211078 w 7734362"/>
                <a:gd name="connsiteY2" fmla="*/ 1502885 h 3597711"/>
                <a:gd name="connsiteX3" fmla="*/ 4957709 w 7734362"/>
                <a:gd name="connsiteY3" fmla="*/ 18222 h 3597711"/>
                <a:gd name="connsiteX4" fmla="*/ 6326255 w 7734362"/>
                <a:gd name="connsiteY4" fmla="*/ 1013935 h 3597711"/>
                <a:gd name="connsiteX5" fmla="*/ 7734362 w 7734362"/>
                <a:gd name="connsiteY5" fmla="*/ 741995 h 3597711"/>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186811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440 h 3613440"/>
                <a:gd name="connsiteX1" fmla="*/ 3454246 w 7734362"/>
                <a:gd name="connsiteY1" fmla="*/ 2861313 h 3613440"/>
                <a:gd name="connsiteX2" fmla="*/ 5186811 w 7734362"/>
                <a:gd name="connsiteY2" fmla="*/ 1518614 h 3613440"/>
                <a:gd name="connsiteX3" fmla="*/ 4957709 w 7734362"/>
                <a:gd name="connsiteY3" fmla="*/ 33951 h 3613440"/>
                <a:gd name="connsiteX4" fmla="*/ 6245366 w 7734362"/>
                <a:gd name="connsiteY4" fmla="*/ 1062020 h 3613440"/>
                <a:gd name="connsiteX5" fmla="*/ 7734362 w 7734362"/>
                <a:gd name="connsiteY5" fmla="*/ 757724 h 3613440"/>
                <a:gd name="connsiteX0" fmla="*/ 0 w 7734362"/>
                <a:gd name="connsiteY0" fmla="*/ 3616227 h 3616227"/>
                <a:gd name="connsiteX1" fmla="*/ 3454246 w 7734362"/>
                <a:gd name="connsiteY1" fmla="*/ 2864100 h 3616227"/>
                <a:gd name="connsiteX2" fmla="*/ 5186811 w 7734362"/>
                <a:gd name="connsiteY2" fmla="*/ 1521401 h 3616227"/>
                <a:gd name="connsiteX3" fmla="*/ 4957709 w 7734362"/>
                <a:gd name="connsiteY3" fmla="*/ 36738 h 3616227"/>
                <a:gd name="connsiteX4" fmla="*/ 6245366 w 7734362"/>
                <a:gd name="connsiteY4" fmla="*/ 1064807 h 3616227"/>
                <a:gd name="connsiteX5" fmla="*/ 7734362 w 7734362"/>
                <a:gd name="connsiteY5" fmla="*/ 760511 h 3616227"/>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2880 h 3632880"/>
                <a:gd name="connsiteX1" fmla="*/ 3454246 w 7734362"/>
                <a:gd name="connsiteY1" fmla="*/ 2880753 h 3632880"/>
                <a:gd name="connsiteX2" fmla="*/ 5186811 w 7734362"/>
                <a:gd name="connsiteY2" fmla="*/ 1538054 h 3632880"/>
                <a:gd name="connsiteX3" fmla="*/ 4957709 w 7734362"/>
                <a:gd name="connsiteY3" fmla="*/ 53391 h 3632880"/>
                <a:gd name="connsiteX4" fmla="*/ 6245366 w 7734362"/>
                <a:gd name="connsiteY4" fmla="*/ 1081460 h 3632880"/>
                <a:gd name="connsiteX5" fmla="*/ 7734362 w 7734362"/>
                <a:gd name="connsiteY5" fmla="*/ 777164 h 3632880"/>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6289 h 3636289"/>
                <a:gd name="connsiteX1" fmla="*/ 3454246 w 7734362"/>
                <a:gd name="connsiteY1" fmla="*/ 2884162 h 3636289"/>
                <a:gd name="connsiteX2" fmla="*/ 5186811 w 7734362"/>
                <a:gd name="connsiteY2" fmla="*/ 1541463 h 3636289"/>
                <a:gd name="connsiteX3" fmla="*/ 4957709 w 7734362"/>
                <a:gd name="connsiteY3" fmla="*/ 56800 h 3636289"/>
                <a:gd name="connsiteX4" fmla="*/ 6245366 w 7734362"/>
                <a:gd name="connsiteY4" fmla="*/ 1084869 h 3636289"/>
                <a:gd name="connsiteX5" fmla="*/ 7734362 w 7734362"/>
                <a:gd name="connsiteY5" fmla="*/ 780573 h 3636289"/>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6010" h="3642680">
                  <a:moveTo>
                    <a:pt x="0" y="3642680"/>
                  </a:moveTo>
                  <a:cubicBezTo>
                    <a:pt x="1046691" y="3596387"/>
                    <a:pt x="2362046" y="3608103"/>
                    <a:pt x="3454246" y="2890553"/>
                  </a:cubicBezTo>
                  <a:cubicBezTo>
                    <a:pt x="4140046" y="2411128"/>
                    <a:pt x="4805885" y="1893245"/>
                    <a:pt x="5186811" y="1547854"/>
                  </a:cubicBezTo>
                  <a:cubicBezTo>
                    <a:pt x="6363902" y="660932"/>
                    <a:pt x="5691633" y="-250607"/>
                    <a:pt x="4957709" y="63191"/>
                  </a:cubicBezTo>
                  <a:cubicBezTo>
                    <a:pt x="4321797" y="361226"/>
                    <a:pt x="4467357" y="1610823"/>
                    <a:pt x="6229187" y="1139794"/>
                  </a:cubicBezTo>
                  <a:cubicBezTo>
                    <a:pt x="7145930" y="909094"/>
                    <a:pt x="7610223" y="754715"/>
                    <a:pt x="8066010" y="609006"/>
                  </a:cubicBez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grpSp>
      <p:grpSp>
        <p:nvGrpSpPr>
          <p:cNvPr id="12" name="Group 33">
            <a:extLst>
              <a:ext uri="{FF2B5EF4-FFF2-40B4-BE49-F238E27FC236}">
                <a16:creationId xmlns:a16="http://schemas.microsoft.com/office/drawing/2014/main" id="{584F1794-7D82-4446-BE31-916B6549DE94}"/>
              </a:ext>
            </a:extLst>
          </p:cNvPr>
          <p:cNvGrpSpPr/>
          <p:nvPr/>
        </p:nvGrpSpPr>
        <p:grpSpPr>
          <a:xfrm>
            <a:off x="6927004" y="4731263"/>
            <a:ext cx="4354103" cy="553998"/>
            <a:chOff x="5889059" y="3872747"/>
            <a:chExt cx="2527680" cy="553998"/>
          </a:xfrm>
        </p:grpSpPr>
        <p:sp>
          <p:nvSpPr>
            <p:cNvPr id="13" name="TextBox 34">
              <a:extLst>
                <a:ext uri="{FF2B5EF4-FFF2-40B4-BE49-F238E27FC236}">
                  <a16:creationId xmlns:a16="http://schemas.microsoft.com/office/drawing/2014/main" id="{DACB5486-C51D-4633-94CC-652BB2BF9069}"/>
                </a:ext>
              </a:extLst>
            </p:cNvPr>
            <p:cNvSpPr txBox="1"/>
            <p:nvPr/>
          </p:nvSpPr>
          <p:spPr>
            <a:xfrm>
              <a:off x="5889060" y="4149746"/>
              <a:ext cx="2527679" cy="276999"/>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sp>
          <p:nvSpPr>
            <p:cNvPr id="14" name="TextBox 35">
              <a:extLst>
                <a:ext uri="{FF2B5EF4-FFF2-40B4-BE49-F238E27FC236}">
                  <a16:creationId xmlns:a16="http://schemas.microsoft.com/office/drawing/2014/main" id="{849D5D6D-21CE-444F-8594-78FAEF9B0BCF}"/>
                </a:ext>
              </a:extLst>
            </p:cNvPr>
            <p:cNvSpPr txBox="1"/>
            <p:nvPr/>
          </p:nvSpPr>
          <p:spPr>
            <a:xfrm>
              <a:off x="5889059" y="3872747"/>
              <a:ext cx="2527679" cy="276999"/>
            </a:xfrm>
            <a:prstGeom prst="rect">
              <a:avLst/>
            </a:prstGeom>
            <a:noFill/>
          </p:spPr>
          <p:txBody>
            <a:bodyPr wrap="square" rtlCol="0">
              <a:spAutoFit/>
            </a:bodyPr>
            <a:lstStyle/>
            <a:p>
              <a:endParaRPr lang="ko-KR" altLang="en-US" sz="1200" b="1" dirty="0">
                <a:solidFill>
                  <a:schemeClr val="tx1">
                    <a:lumMod val="75000"/>
                    <a:lumOff val="25000"/>
                  </a:schemeClr>
                </a:solidFill>
                <a:cs typeface="Arial" pitchFamily="34" charset="0"/>
              </a:endParaRPr>
            </a:p>
          </p:txBody>
        </p:sp>
      </p:grpSp>
      <p:sp>
        <p:nvSpPr>
          <p:cNvPr id="15" name="Oval 17">
            <a:extLst>
              <a:ext uri="{FF2B5EF4-FFF2-40B4-BE49-F238E27FC236}">
                <a16:creationId xmlns:a16="http://schemas.microsoft.com/office/drawing/2014/main" id="{BD81C9CC-6557-4577-8370-506B25856F57}"/>
              </a:ext>
            </a:extLst>
          </p:cNvPr>
          <p:cNvSpPr/>
          <p:nvPr/>
        </p:nvSpPr>
        <p:spPr>
          <a:xfrm rot="3769326">
            <a:off x="8108588" y="1677446"/>
            <a:ext cx="1072802" cy="1765950"/>
          </a:xfrm>
          <a:custGeom>
            <a:avLst/>
            <a:gdLst>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081285 h 4007282"/>
              <a:gd name="connsiteX1" fmla="*/ 1668701 w 2487611"/>
              <a:gd name="connsiteY1" fmla="*/ 3381869 h 4007282"/>
              <a:gd name="connsiteX2" fmla="*/ 1698103 w 2487611"/>
              <a:gd name="connsiteY2" fmla="*/ 3725512 h 4007282"/>
              <a:gd name="connsiteX3" fmla="*/ 1503571 w 2487611"/>
              <a:gd name="connsiteY3" fmla="*/ 3508020 h 4007282"/>
              <a:gd name="connsiteX4" fmla="*/ 1461585 w 2487611"/>
              <a:gd name="connsiteY4" fmla="*/ 3721761 h 4007282"/>
              <a:gd name="connsiteX5" fmla="*/ 1244671 w 2487611"/>
              <a:gd name="connsiteY5" fmla="*/ 4007282 h 4007282"/>
              <a:gd name="connsiteX6" fmla="*/ 1079392 w 2487611"/>
              <a:gd name="connsiteY6" fmla="*/ 3701523 h 4007282"/>
              <a:gd name="connsiteX7" fmla="*/ 987763 w 2487611"/>
              <a:gd name="connsiteY7" fmla="*/ 3569325 h 4007282"/>
              <a:gd name="connsiteX8" fmla="*/ 854400 w 2487611"/>
              <a:gd name="connsiteY8" fmla="*/ 3636047 h 4007282"/>
              <a:gd name="connsiteX9" fmla="*/ 869102 w 2487611"/>
              <a:gd name="connsiteY9" fmla="*/ 3312632 h 4007282"/>
              <a:gd name="connsiteX10" fmla="*/ 1052587 w 2487611"/>
              <a:gd name="connsiteY10" fmla="*/ 3115087 h 4007282"/>
              <a:gd name="connsiteX11" fmla="*/ 1019981 w 2487611"/>
              <a:gd name="connsiteY11" fmla="*/ 3159110 h 4007282"/>
              <a:gd name="connsiteX12" fmla="*/ 1012121 w 2487611"/>
              <a:gd name="connsiteY12" fmla="*/ 3332027 h 4007282"/>
              <a:gd name="connsiteX13" fmla="*/ 1083424 w 2487611"/>
              <a:gd name="connsiteY13" fmla="*/ 3296354 h 4007282"/>
              <a:gd name="connsiteX14" fmla="*/ 1132416 w 2487611"/>
              <a:gd name="connsiteY14" fmla="*/ 3367034 h 4007282"/>
              <a:gd name="connsiteX15" fmla="*/ 1220783 w 2487611"/>
              <a:gd name="connsiteY15" fmla="*/ 3530511 h 4007282"/>
              <a:gd name="connsiteX16" fmla="*/ 1336759 w 2487611"/>
              <a:gd name="connsiteY16" fmla="*/ 3377854 h 4007282"/>
              <a:gd name="connsiteX17" fmla="*/ 1359207 w 2487611"/>
              <a:gd name="connsiteY17" fmla="*/ 3263575 h 4007282"/>
              <a:gd name="connsiteX18" fmla="*/ 1463216 w 2487611"/>
              <a:gd name="connsiteY18" fmla="*/ 3379859 h 4007282"/>
              <a:gd name="connsiteX19" fmla="*/ 1447496 w 2487611"/>
              <a:gd name="connsiteY19" fmla="*/ 3196127 h 4007282"/>
              <a:gd name="connsiteX20" fmla="*/ 1355591 w 2487611"/>
              <a:gd name="connsiteY20" fmla="*/ 3081285 h 4007282"/>
              <a:gd name="connsiteX21" fmla="*/ 803026 w 2487611"/>
              <a:gd name="connsiteY21" fmla="*/ 2773720 h 4007282"/>
              <a:gd name="connsiteX22" fmla="*/ 1689473 w 2487611"/>
              <a:gd name="connsiteY22" fmla="*/ 2773720 h 4007282"/>
              <a:gd name="connsiteX23" fmla="*/ 1482985 w 2487611"/>
              <a:gd name="connsiteY23" fmla="*/ 3053768 h 4007282"/>
              <a:gd name="connsiteX24" fmla="*/ 1009514 w 2487611"/>
              <a:gd name="connsiteY24" fmla="*/ 3053768 h 4007282"/>
              <a:gd name="connsiteX25" fmla="*/ 803026 w 2487611"/>
              <a:gd name="connsiteY25" fmla="*/ 2773720 h 4007282"/>
              <a:gd name="connsiteX26" fmla="*/ 1246249 w 2487611"/>
              <a:gd name="connsiteY26" fmla="*/ 1473655 h 4007282"/>
              <a:gd name="connsiteX27" fmla="*/ 1346518 w 2487611"/>
              <a:gd name="connsiteY27" fmla="*/ 1573924 h 4007282"/>
              <a:gd name="connsiteX28" fmla="*/ 1246249 w 2487611"/>
              <a:gd name="connsiteY28" fmla="*/ 1674193 h 4007282"/>
              <a:gd name="connsiteX29" fmla="*/ 1145980 w 2487611"/>
              <a:gd name="connsiteY29" fmla="*/ 1573924 h 4007282"/>
              <a:gd name="connsiteX30" fmla="*/ 1246249 w 2487611"/>
              <a:gd name="connsiteY30" fmla="*/ 1473655 h 4007282"/>
              <a:gd name="connsiteX31" fmla="*/ 1246249 w 2487611"/>
              <a:gd name="connsiteY31" fmla="*/ 1404149 h 4007282"/>
              <a:gd name="connsiteX32" fmla="*/ 1076474 w 2487611"/>
              <a:gd name="connsiteY32" fmla="*/ 1573924 h 4007282"/>
              <a:gd name="connsiteX33" fmla="*/ 1246249 w 2487611"/>
              <a:gd name="connsiteY33" fmla="*/ 1743699 h 4007282"/>
              <a:gd name="connsiteX34" fmla="*/ 1416024 w 2487611"/>
              <a:gd name="connsiteY34" fmla="*/ 1573924 h 4007282"/>
              <a:gd name="connsiteX35" fmla="*/ 1246249 w 2487611"/>
              <a:gd name="connsiteY35" fmla="*/ 1404149 h 4007282"/>
              <a:gd name="connsiteX36" fmla="*/ 1246249 w 2487611"/>
              <a:gd name="connsiteY36" fmla="*/ 650779 h 4007282"/>
              <a:gd name="connsiteX37" fmla="*/ 1446787 w 2487611"/>
              <a:gd name="connsiteY37" fmla="*/ 851317 h 4007282"/>
              <a:gd name="connsiteX38" fmla="*/ 1246249 w 2487611"/>
              <a:gd name="connsiteY38" fmla="*/ 1051855 h 4007282"/>
              <a:gd name="connsiteX39" fmla="*/ 1045711 w 2487611"/>
              <a:gd name="connsiteY39" fmla="*/ 851317 h 4007282"/>
              <a:gd name="connsiteX40" fmla="*/ 1246249 w 2487611"/>
              <a:gd name="connsiteY40" fmla="*/ 650779 h 4007282"/>
              <a:gd name="connsiteX41" fmla="*/ 1246249 w 2487611"/>
              <a:gd name="connsiteY41" fmla="*/ 511767 h 4007282"/>
              <a:gd name="connsiteX42" fmla="*/ 906699 w 2487611"/>
              <a:gd name="connsiteY42" fmla="*/ 851317 h 4007282"/>
              <a:gd name="connsiteX43" fmla="*/ 1246249 w 2487611"/>
              <a:gd name="connsiteY43" fmla="*/ 1190867 h 4007282"/>
              <a:gd name="connsiteX44" fmla="*/ 1585799 w 2487611"/>
              <a:gd name="connsiteY44" fmla="*/ 851317 h 4007282"/>
              <a:gd name="connsiteX45" fmla="*/ 1246249 w 2487611"/>
              <a:gd name="connsiteY45" fmla="*/ 511767 h 4007282"/>
              <a:gd name="connsiteX46" fmla="*/ 1236486 w 2487611"/>
              <a:gd name="connsiteY46" fmla="*/ 0 h 4007282"/>
              <a:gd name="connsiteX47" fmla="*/ 1243449 w 2487611"/>
              <a:gd name="connsiteY47" fmla="*/ 468 h 4007282"/>
              <a:gd name="connsiteX48" fmla="*/ 1250411 w 2487611"/>
              <a:gd name="connsiteY48" fmla="*/ 0 h 4007282"/>
              <a:gd name="connsiteX49" fmla="*/ 1891856 w 2487611"/>
              <a:gd name="connsiteY49" fmla="*/ 602756 h 4007282"/>
              <a:gd name="connsiteX50" fmla="*/ 2096831 w 2487611"/>
              <a:gd name="connsiteY50" fmla="*/ 1442023 h 4007282"/>
              <a:gd name="connsiteX51" fmla="*/ 2003408 w 2487611"/>
              <a:gd name="connsiteY51" fmla="*/ 1943608 h 4007282"/>
              <a:gd name="connsiteX52" fmla="*/ 2224895 w 2487611"/>
              <a:gd name="connsiteY52" fmla="*/ 2078968 h 4007282"/>
              <a:gd name="connsiteX53" fmla="*/ 2487611 w 2487611"/>
              <a:gd name="connsiteY53" fmla="*/ 2809123 h 4007282"/>
              <a:gd name="connsiteX54" fmla="*/ 1777602 w 2487611"/>
              <a:gd name="connsiteY54" fmla="*/ 2545137 h 4007282"/>
              <a:gd name="connsiteX55" fmla="*/ 1697050 w 2487611"/>
              <a:gd name="connsiteY55" fmla="*/ 2693117 h 4007282"/>
              <a:gd name="connsiteX56" fmla="*/ 789847 w 2487611"/>
              <a:gd name="connsiteY56" fmla="*/ 2693117 h 4007282"/>
              <a:gd name="connsiteX57" fmla="*/ 709405 w 2487611"/>
              <a:gd name="connsiteY57" fmla="*/ 2545362 h 4007282"/>
              <a:gd name="connsiteX58" fmla="*/ 0 w 2487611"/>
              <a:gd name="connsiteY58" fmla="*/ 2809123 h 4007282"/>
              <a:gd name="connsiteX59" fmla="*/ 262716 w 2487611"/>
              <a:gd name="connsiteY59" fmla="*/ 2078968 h 4007282"/>
              <a:gd name="connsiteX60" fmla="*/ 483603 w 2487611"/>
              <a:gd name="connsiteY60" fmla="*/ 1943974 h 4007282"/>
              <a:gd name="connsiteX61" fmla="*/ 390066 w 2487611"/>
              <a:gd name="connsiteY61" fmla="*/ 1442023 h 4007282"/>
              <a:gd name="connsiteX62" fmla="*/ 595041 w 2487611"/>
              <a:gd name="connsiteY62" fmla="*/ 602756 h 4007282"/>
              <a:gd name="connsiteX63" fmla="*/ 1236486 w 2487611"/>
              <a:gd name="connsiteY63" fmla="*/ 0 h 4007282"/>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0411 w 2487611"/>
              <a:gd name="connsiteY48" fmla="*/ 101253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82538 h 4108535"/>
              <a:gd name="connsiteX1" fmla="*/ 1668701 w 2487611"/>
              <a:gd name="connsiteY1" fmla="*/ 3483122 h 4108535"/>
              <a:gd name="connsiteX2" fmla="*/ 1698103 w 2487611"/>
              <a:gd name="connsiteY2" fmla="*/ 3826765 h 4108535"/>
              <a:gd name="connsiteX3" fmla="*/ 1503571 w 2487611"/>
              <a:gd name="connsiteY3" fmla="*/ 3609273 h 4108535"/>
              <a:gd name="connsiteX4" fmla="*/ 1461585 w 2487611"/>
              <a:gd name="connsiteY4" fmla="*/ 3823014 h 4108535"/>
              <a:gd name="connsiteX5" fmla="*/ 1244671 w 2487611"/>
              <a:gd name="connsiteY5" fmla="*/ 4108535 h 4108535"/>
              <a:gd name="connsiteX6" fmla="*/ 1079392 w 2487611"/>
              <a:gd name="connsiteY6" fmla="*/ 3802776 h 4108535"/>
              <a:gd name="connsiteX7" fmla="*/ 987763 w 2487611"/>
              <a:gd name="connsiteY7" fmla="*/ 3670578 h 4108535"/>
              <a:gd name="connsiteX8" fmla="*/ 854400 w 2487611"/>
              <a:gd name="connsiteY8" fmla="*/ 3737300 h 4108535"/>
              <a:gd name="connsiteX9" fmla="*/ 869102 w 2487611"/>
              <a:gd name="connsiteY9" fmla="*/ 3413885 h 4108535"/>
              <a:gd name="connsiteX10" fmla="*/ 1052587 w 2487611"/>
              <a:gd name="connsiteY10" fmla="*/ 3216340 h 4108535"/>
              <a:gd name="connsiteX11" fmla="*/ 1019981 w 2487611"/>
              <a:gd name="connsiteY11" fmla="*/ 3260363 h 4108535"/>
              <a:gd name="connsiteX12" fmla="*/ 1012121 w 2487611"/>
              <a:gd name="connsiteY12" fmla="*/ 3433280 h 4108535"/>
              <a:gd name="connsiteX13" fmla="*/ 1083424 w 2487611"/>
              <a:gd name="connsiteY13" fmla="*/ 3397607 h 4108535"/>
              <a:gd name="connsiteX14" fmla="*/ 1132416 w 2487611"/>
              <a:gd name="connsiteY14" fmla="*/ 3468287 h 4108535"/>
              <a:gd name="connsiteX15" fmla="*/ 1220783 w 2487611"/>
              <a:gd name="connsiteY15" fmla="*/ 3631764 h 4108535"/>
              <a:gd name="connsiteX16" fmla="*/ 1336759 w 2487611"/>
              <a:gd name="connsiteY16" fmla="*/ 3479107 h 4108535"/>
              <a:gd name="connsiteX17" fmla="*/ 1359207 w 2487611"/>
              <a:gd name="connsiteY17" fmla="*/ 3364828 h 4108535"/>
              <a:gd name="connsiteX18" fmla="*/ 1463216 w 2487611"/>
              <a:gd name="connsiteY18" fmla="*/ 3481112 h 4108535"/>
              <a:gd name="connsiteX19" fmla="*/ 1447496 w 2487611"/>
              <a:gd name="connsiteY19" fmla="*/ 3297380 h 4108535"/>
              <a:gd name="connsiteX20" fmla="*/ 1355591 w 2487611"/>
              <a:gd name="connsiteY20" fmla="*/ 3182538 h 4108535"/>
              <a:gd name="connsiteX21" fmla="*/ 803026 w 2487611"/>
              <a:gd name="connsiteY21" fmla="*/ 2874973 h 4108535"/>
              <a:gd name="connsiteX22" fmla="*/ 1689473 w 2487611"/>
              <a:gd name="connsiteY22" fmla="*/ 2874973 h 4108535"/>
              <a:gd name="connsiteX23" fmla="*/ 1482985 w 2487611"/>
              <a:gd name="connsiteY23" fmla="*/ 3155021 h 4108535"/>
              <a:gd name="connsiteX24" fmla="*/ 1009514 w 2487611"/>
              <a:gd name="connsiteY24" fmla="*/ 3155021 h 4108535"/>
              <a:gd name="connsiteX25" fmla="*/ 803026 w 2487611"/>
              <a:gd name="connsiteY25" fmla="*/ 2874973 h 4108535"/>
              <a:gd name="connsiteX26" fmla="*/ 1246249 w 2487611"/>
              <a:gd name="connsiteY26" fmla="*/ 1574908 h 4108535"/>
              <a:gd name="connsiteX27" fmla="*/ 1346518 w 2487611"/>
              <a:gd name="connsiteY27" fmla="*/ 1675177 h 4108535"/>
              <a:gd name="connsiteX28" fmla="*/ 1246249 w 2487611"/>
              <a:gd name="connsiteY28" fmla="*/ 1775446 h 4108535"/>
              <a:gd name="connsiteX29" fmla="*/ 1145980 w 2487611"/>
              <a:gd name="connsiteY29" fmla="*/ 1675177 h 4108535"/>
              <a:gd name="connsiteX30" fmla="*/ 1246249 w 2487611"/>
              <a:gd name="connsiteY30" fmla="*/ 1574908 h 4108535"/>
              <a:gd name="connsiteX31" fmla="*/ 1246249 w 2487611"/>
              <a:gd name="connsiteY31" fmla="*/ 1505402 h 4108535"/>
              <a:gd name="connsiteX32" fmla="*/ 1076474 w 2487611"/>
              <a:gd name="connsiteY32" fmla="*/ 1675177 h 4108535"/>
              <a:gd name="connsiteX33" fmla="*/ 1246249 w 2487611"/>
              <a:gd name="connsiteY33" fmla="*/ 1844952 h 4108535"/>
              <a:gd name="connsiteX34" fmla="*/ 1416024 w 2487611"/>
              <a:gd name="connsiteY34" fmla="*/ 1675177 h 4108535"/>
              <a:gd name="connsiteX35" fmla="*/ 1246249 w 2487611"/>
              <a:gd name="connsiteY35" fmla="*/ 1505402 h 4108535"/>
              <a:gd name="connsiteX36" fmla="*/ 1246249 w 2487611"/>
              <a:gd name="connsiteY36" fmla="*/ 752032 h 4108535"/>
              <a:gd name="connsiteX37" fmla="*/ 1446787 w 2487611"/>
              <a:gd name="connsiteY37" fmla="*/ 952570 h 4108535"/>
              <a:gd name="connsiteX38" fmla="*/ 1246249 w 2487611"/>
              <a:gd name="connsiteY38" fmla="*/ 1153108 h 4108535"/>
              <a:gd name="connsiteX39" fmla="*/ 1045711 w 2487611"/>
              <a:gd name="connsiteY39" fmla="*/ 952570 h 4108535"/>
              <a:gd name="connsiteX40" fmla="*/ 1246249 w 2487611"/>
              <a:gd name="connsiteY40" fmla="*/ 752032 h 4108535"/>
              <a:gd name="connsiteX41" fmla="*/ 1246249 w 2487611"/>
              <a:gd name="connsiteY41" fmla="*/ 613020 h 4108535"/>
              <a:gd name="connsiteX42" fmla="*/ 906699 w 2487611"/>
              <a:gd name="connsiteY42" fmla="*/ 952570 h 4108535"/>
              <a:gd name="connsiteX43" fmla="*/ 1246249 w 2487611"/>
              <a:gd name="connsiteY43" fmla="*/ 1292120 h 4108535"/>
              <a:gd name="connsiteX44" fmla="*/ 1585799 w 2487611"/>
              <a:gd name="connsiteY44" fmla="*/ 952570 h 4108535"/>
              <a:gd name="connsiteX45" fmla="*/ 1246249 w 2487611"/>
              <a:gd name="connsiteY45" fmla="*/ 613020 h 4108535"/>
              <a:gd name="connsiteX46" fmla="*/ 1247310 w 2487611"/>
              <a:gd name="connsiteY46" fmla="*/ 0 h 4108535"/>
              <a:gd name="connsiteX47" fmla="*/ 1243449 w 2487611"/>
              <a:gd name="connsiteY47" fmla="*/ 101721 h 4108535"/>
              <a:gd name="connsiteX48" fmla="*/ 1258169 w 2487611"/>
              <a:gd name="connsiteY48" fmla="*/ 3411 h 4108535"/>
              <a:gd name="connsiteX49" fmla="*/ 1891856 w 2487611"/>
              <a:gd name="connsiteY49" fmla="*/ 704009 h 4108535"/>
              <a:gd name="connsiteX50" fmla="*/ 2096831 w 2487611"/>
              <a:gd name="connsiteY50" fmla="*/ 1543276 h 4108535"/>
              <a:gd name="connsiteX51" fmla="*/ 2003408 w 2487611"/>
              <a:gd name="connsiteY51" fmla="*/ 2044861 h 4108535"/>
              <a:gd name="connsiteX52" fmla="*/ 2224895 w 2487611"/>
              <a:gd name="connsiteY52" fmla="*/ 2180221 h 4108535"/>
              <a:gd name="connsiteX53" fmla="*/ 2487611 w 2487611"/>
              <a:gd name="connsiteY53" fmla="*/ 2910376 h 4108535"/>
              <a:gd name="connsiteX54" fmla="*/ 1777602 w 2487611"/>
              <a:gd name="connsiteY54" fmla="*/ 2646390 h 4108535"/>
              <a:gd name="connsiteX55" fmla="*/ 1697050 w 2487611"/>
              <a:gd name="connsiteY55" fmla="*/ 2794370 h 4108535"/>
              <a:gd name="connsiteX56" fmla="*/ 789847 w 2487611"/>
              <a:gd name="connsiteY56" fmla="*/ 2794370 h 4108535"/>
              <a:gd name="connsiteX57" fmla="*/ 709405 w 2487611"/>
              <a:gd name="connsiteY57" fmla="*/ 2646615 h 4108535"/>
              <a:gd name="connsiteX58" fmla="*/ 0 w 2487611"/>
              <a:gd name="connsiteY58" fmla="*/ 2910376 h 4108535"/>
              <a:gd name="connsiteX59" fmla="*/ 262716 w 2487611"/>
              <a:gd name="connsiteY59" fmla="*/ 2180221 h 4108535"/>
              <a:gd name="connsiteX60" fmla="*/ 483603 w 2487611"/>
              <a:gd name="connsiteY60" fmla="*/ 2045227 h 4108535"/>
              <a:gd name="connsiteX61" fmla="*/ 390066 w 2487611"/>
              <a:gd name="connsiteY61" fmla="*/ 1543276 h 4108535"/>
              <a:gd name="connsiteX62" fmla="*/ 595041 w 2487611"/>
              <a:gd name="connsiteY62" fmla="*/ 704009 h 4108535"/>
              <a:gd name="connsiteX63" fmla="*/ 1247310 w 2487611"/>
              <a:gd name="connsiteY63" fmla="*/ 0 h 4108535"/>
              <a:gd name="connsiteX0" fmla="*/ 1355591 w 2487611"/>
              <a:gd name="connsiteY0" fmla="*/ 3191732 h 4117729"/>
              <a:gd name="connsiteX1" fmla="*/ 1668701 w 2487611"/>
              <a:gd name="connsiteY1" fmla="*/ 3492316 h 4117729"/>
              <a:gd name="connsiteX2" fmla="*/ 1698103 w 2487611"/>
              <a:gd name="connsiteY2" fmla="*/ 3835959 h 4117729"/>
              <a:gd name="connsiteX3" fmla="*/ 1503571 w 2487611"/>
              <a:gd name="connsiteY3" fmla="*/ 3618467 h 4117729"/>
              <a:gd name="connsiteX4" fmla="*/ 1461585 w 2487611"/>
              <a:gd name="connsiteY4" fmla="*/ 3832208 h 4117729"/>
              <a:gd name="connsiteX5" fmla="*/ 1244671 w 2487611"/>
              <a:gd name="connsiteY5" fmla="*/ 4117729 h 4117729"/>
              <a:gd name="connsiteX6" fmla="*/ 1079392 w 2487611"/>
              <a:gd name="connsiteY6" fmla="*/ 3811970 h 4117729"/>
              <a:gd name="connsiteX7" fmla="*/ 987763 w 2487611"/>
              <a:gd name="connsiteY7" fmla="*/ 3679772 h 4117729"/>
              <a:gd name="connsiteX8" fmla="*/ 854400 w 2487611"/>
              <a:gd name="connsiteY8" fmla="*/ 3746494 h 4117729"/>
              <a:gd name="connsiteX9" fmla="*/ 869102 w 2487611"/>
              <a:gd name="connsiteY9" fmla="*/ 3423079 h 4117729"/>
              <a:gd name="connsiteX10" fmla="*/ 1052587 w 2487611"/>
              <a:gd name="connsiteY10" fmla="*/ 3225534 h 4117729"/>
              <a:gd name="connsiteX11" fmla="*/ 1019981 w 2487611"/>
              <a:gd name="connsiteY11" fmla="*/ 3269557 h 4117729"/>
              <a:gd name="connsiteX12" fmla="*/ 1012121 w 2487611"/>
              <a:gd name="connsiteY12" fmla="*/ 3442474 h 4117729"/>
              <a:gd name="connsiteX13" fmla="*/ 1083424 w 2487611"/>
              <a:gd name="connsiteY13" fmla="*/ 3406801 h 4117729"/>
              <a:gd name="connsiteX14" fmla="*/ 1132416 w 2487611"/>
              <a:gd name="connsiteY14" fmla="*/ 3477481 h 4117729"/>
              <a:gd name="connsiteX15" fmla="*/ 1220783 w 2487611"/>
              <a:gd name="connsiteY15" fmla="*/ 3640958 h 4117729"/>
              <a:gd name="connsiteX16" fmla="*/ 1336759 w 2487611"/>
              <a:gd name="connsiteY16" fmla="*/ 3488301 h 4117729"/>
              <a:gd name="connsiteX17" fmla="*/ 1359207 w 2487611"/>
              <a:gd name="connsiteY17" fmla="*/ 3374022 h 4117729"/>
              <a:gd name="connsiteX18" fmla="*/ 1463216 w 2487611"/>
              <a:gd name="connsiteY18" fmla="*/ 3490306 h 4117729"/>
              <a:gd name="connsiteX19" fmla="*/ 1447496 w 2487611"/>
              <a:gd name="connsiteY19" fmla="*/ 3306574 h 4117729"/>
              <a:gd name="connsiteX20" fmla="*/ 1355591 w 2487611"/>
              <a:gd name="connsiteY20" fmla="*/ 3191732 h 4117729"/>
              <a:gd name="connsiteX21" fmla="*/ 803026 w 2487611"/>
              <a:gd name="connsiteY21" fmla="*/ 2884167 h 4117729"/>
              <a:gd name="connsiteX22" fmla="*/ 1689473 w 2487611"/>
              <a:gd name="connsiteY22" fmla="*/ 2884167 h 4117729"/>
              <a:gd name="connsiteX23" fmla="*/ 1482985 w 2487611"/>
              <a:gd name="connsiteY23" fmla="*/ 3164215 h 4117729"/>
              <a:gd name="connsiteX24" fmla="*/ 1009514 w 2487611"/>
              <a:gd name="connsiteY24" fmla="*/ 3164215 h 4117729"/>
              <a:gd name="connsiteX25" fmla="*/ 803026 w 2487611"/>
              <a:gd name="connsiteY25" fmla="*/ 2884167 h 4117729"/>
              <a:gd name="connsiteX26" fmla="*/ 1246249 w 2487611"/>
              <a:gd name="connsiteY26" fmla="*/ 1584102 h 4117729"/>
              <a:gd name="connsiteX27" fmla="*/ 1346518 w 2487611"/>
              <a:gd name="connsiteY27" fmla="*/ 1684371 h 4117729"/>
              <a:gd name="connsiteX28" fmla="*/ 1246249 w 2487611"/>
              <a:gd name="connsiteY28" fmla="*/ 1784640 h 4117729"/>
              <a:gd name="connsiteX29" fmla="*/ 1145980 w 2487611"/>
              <a:gd name="connsiteY29" fmla="*/ 1684371 h 4117729"/>
              <a:gd name="connsiteX30" fmla="*/ 1246249 w 2487611"/>
              <a:gd name="connsiteY30" fmla="*/ 1584102 h 4117729"/>
              <a:gd name="connsiteX31" fmla="*/ 1246249 w 2487611"/>
              <a:gd name="connsiteY31" fmla="*/ 1514596 h 4117729"/>
              <a:gd name="connsiteX32" fmla="*/ 1076474 w 2487611"/>
              <a:gd name="connsiteY32" fmla="*/ 1684371 h 4117729"/>
              <a:gd name="connsiteX33" fmla="*/ 1246249 w 2487611"/>
              <a:gd name="connsiteY33" fmla="*/ 1854146 h 4117729"/>
              <a:gd name="connsiteX34" fmla="*/ 1416024 w 2487611"/>
              <a:gd name="connsiteY34" fmla="*/ 1684371 h 4117729"/>
              <a:gd name="connsiteX35" fmla="*/ 1246249 w 2487611"/>
              <a:gd name="connsiteY35" fmla="*/ 1514596 h 4117729"/>
              <a:gd name="connsiteX36" fmla="*/ 1246249 w 2487611"/>
              <a:gd name="connsiteY36" fmla="*/ 761226 h 4117729"/>
              <a:gd name="connsiteX37" fmla="*/ 1446787 w 2487611"/>
              <a:gd name="connsiteY37" fmla="*/ 961764 h 4117729"/>
              <a:gd name="connsiteX38" fmla="*/ 1246249 w 2487611"/>
              <a:gd name="connsiteY38" fmla="*/ 1162302 h 4117729"/>
              <a:gd name="connsiteX39" fmla="*/ 1045711 w 2487611"/>
              <a:gd name="connsiteY39" fmla="*/ 961764 h 4117729"/>
              <a:gd name="connsiteX40" fmla="*/ 1246249 w 2487611"/>
              <a:gd name="connsiteY40" fmla="*/ 761226 h 4117729"/>
              <a:gd name="connsiteX41" fmla="*/ 1246249 w 2487611"/>
              <a:gd name="connsiteY41" fmla="*/ 622214 h 4117729"/>
              <a:gd name="connsiteX42" fmla="*/ 906699 w 2487611"/>
              <a:gd name="connsiteY42" fmla="*/ 961764 h 4117729"/>
              <a:gd name="connsiteX43" fmla="*/ 1246249 w 2487611"/>
              <a:gd name="connsiteY43" fmla="*/ 1301314 h 4117729"/>
              <a:gd name="connsiteX44" fmla="*/ 1585799 w 2487611"/>
              <a:gd name="connsiteY44" fmla="*/ 961764 h 4117729"/>
              <a:gd name="connsiteX45" fmla="*/ 1246249 w 2487611"/>
              <a:gd name="connsiteY45" fmla="*/ 622214 h 4117729"/>
              <a:gd name="connsiteX46" fmla="*/ 1237076 w 2487611"/>
              <a:gd name="connsiteY46" fmla="*/ 0 h 4117729"/>
              <a:gd name="connsiteX47" fmla="*/ 1243449 w 2487611"/>
              <a:gd name="connsiteY47" fmla="*/ 110915 h 4117729"/>
              <a:gd name="connsiteX48" fmla="*/ 1258169 w 2487611"/>
              <a:gd name="connsiteY48" fmla="*/ 12605 h 4117729"/>
              <a:gd name="connsiteX49" fmla="*/ 1891856 w 2487611"/>
              <a:gd name="connsiteY49" fmla="*/ 713203 h 4117729"/>
              <a:gd name="connsiteX50" fmla="*/ 2096831 w 2487611"/>
              <a:gd name="connsiteY50" fmla="*/ 1552470 h 4117729"/>
              <a:gd name="connsiteX51" fmla="*/ 2003408 w 2487611"/>
              <a:gd name="connsiteY51" fmla="*/ 2054055 h 4117729"/>
              <a:gd name="connsiteX52" fmla="*/ 2224895 w 2487611"/>
              <a:gd name="connsiteY52" fmla="*/ 2189415 h 4117729"/>
              <a:gd name="connsiteX53" fmla="*/ 2487611 w 2487611"/>
              <a:gd name="connsiteY53" fmla="*/ 2919570 h 4117729"/>
              <a:gd name="connsiteX54" fmla="*/ 1777602 w 2487611"/>
              <a:gd name="connsiteY54" fmla="*/ 2655584 h 4117729"/>
              <a:gd name="connsiteX55" fmla="*/ 1697050 w 2487611"/>
              <a:gd name="connsiteY55" fmla="*/ 2803564 h 4117729"/>
              <a:gd name="connsiteX56" fmla="*/ 789847 w 2487611"/>
              <a:gd name="connsiteY56" fmla="*/ 2803564 h 4117729"/>
              <a:gd name="connsiteX57" fmla="*/ 709405 w 2487611"/>
              <a:gd name="connsiteY57" fmla="*/ 2655809 h 4117729"/>
              <a:gd name="connsiteX58" fmla="*/ 0 w 2487611"/>
              <a:gd name="connsiteY58" fmla="*/ 2919570 h 4117729"/>
              <a:gd name="connsiteX59" fmla="*/ 262716 w 2487611"/>
              <a:gd name="connsiteY59" fmla="*/ 2189415 h 4117729"/>
              <a:gd name="connsiteX60" fmla="*/ 483603 w 2487611"/>
              <a:gd name="connsiteY60" fmla="*/ 2054421 h 4117729"/>
              <a:gd name="connsiteX61" fmla="*/ 390066 w 2487611"/>
              <a:gd name="connsiteY61" fmla="*/ 1552470 h 4117729"/>
              <a:gd name="connsiteX62" fmla="*/ 595041 w 2487611"/>
              <a:gd name="connsiteY62" fmla="*/ 713203 h 4117729"/>
              <a:gd name="connsiteX63" fmla="*/ 1237076 w 2487611"/>
              <a:gd name="connsiteY63" fmla="*/ 0 h 411772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7076 w 2487611"/>
              <a:gd name="connsiteY46" fmla="*/ 544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7076 w 2487611"/>
              <a:gd name="connsiteY63" fmla="*/ 5440 h 4123169"/>
              <a:gd name="connsiteX0" fmla="*/ 1355591 w 2487611"/>
              <a:gd name="connsiteY0" fmla="*/ 3197172 h 4123169"/>
              <a:gd name="connsiteX1" fmla="*/ 1668701 w 2487611"/>
              <a:gd name="connsiteY1" fmla="*/ 3497756 h 4123169"/>
              <a:gd name="connsiteX2" fmla="*/ 1698103 w 2487611"/>
              <a:gd name="connsiteY2" fmla="*/ 3841399 h 4123169"/>
              <a:gd name="connsiteX3" fmla="*/ 1503571 w 2487611"/>
              <a:gd name="connsiteY3" fmla="*/ 3623907 h 4123169"/>
              <a:gd name="connsiteX4" fmla="*/ 1461585 w 2487611"/>
              <a:gd name="connsiteY4" fmla="*/ 3837648 h 4123169"/>
              <a:gd name="connsiteX5" fmla="*/ 1244671 w 2487611"/>
              <a:gd name="connsiteY5" fmla="*/ 4123169 h 4123169"/>
              <a:gd name="connsiteX6" fmla="*/ 1079392 w 2487611"/>
              <a:gd name="connsiteY6" fmla="*/ 3817410 h 4123169"/>
              <a:gd name="connsiteX7" fmla="*/ 987763 w 2487611"/>
              <a:gd name="connsiteY7" fmla="*/ 3685212 h 4123169"/>
              <a:gd name="connsiteX8" fmla="*/ 854400 w 2487611"/>
              <a:gd name="connsiteY8" fmla="*/ 3751934 h 4123169"/>
              <a:gd name="connsiteX9" fmla="*/ 869102 w 2487611"/>
              <a:gd name="connsiteY9" fmla="*/ 3428519 h 4123169"/>
              <a:gd name="connsiteX10" fmla="*/ 1052587 w 2487611"/>
              <a:gd name="connsiteY10" fmla="*/ 3230974 h 4123169"/>
              <a:gd name="connsiteX11" fmla="*/ 1019981 w 2487611"/>
              <a:gd name="connsiteY11" fmla="*/ 3274997 h 4123169"/>
              <a:gd name="connsiteX12" fmla="*/ 1012121 w 2487611"/>
              <a:gd name="connsiteY12" fmla="*/ 3447914 h 4123169"/>
              <a:gd name="connsiteX13" fmla="*/ 1083424 w 2487611"/>
              <a:gd name="connsiteY13" fmla="*/ 3412241 h 4123169"/>
              <a:gd name="connsiteX14" fmla="*/ 1132416 w 2487611"/>
              <a:gd name="connsiteY14" fmla="*/ 3482921 h 4123169"/>
              <a:gd name="connsiteX15" fmla="*/ 1220783 w 2487611"/>
              <a:gd name="connsiteY15" fmla="*/ 3646398 h 4123169"/>
              <a:gd name="connsiteX16" fmla="*/ 1336759 w 2487611"/>
              <a:gd name="connsiteY16" fmla="*/ 3493741 h 4123169"/>
              <a:gd name="connsiteX17" fmla="*/ 1359207 w 2487611"/>
              <a:gd name="connsiteY17" fmla="*/ 3379462 h 4123169"/>
              <a:gd name="connsiteX18" fmla="*/ 1463216 w 2487611"/>
              <a:gd name="connsiteY18" fmla="*/ 3495746 h 4123169"/>
              <a:gd name="connsiteX19" fmla="*/ 1447496 w 2487611"/>
              <a:gd name="connsiteY19" fmla="*/ 3312014 h 4123169"/>
              <a:gd name="connsiteX20" fmla="*/ 1355591 w 2487611"/>
              <a:gd name="connsiteY20" fmla="*/ 3197172 h 4123169"/>
              <a:gd name="connsiteX21" fmla="*/ 803026 w 2487611"/>
              <a:gd name="connsiteY21" fmla="*/ 2889607 h 4123169"/>
              <a:gd name="connsiteX22" fmla="*/ 1689473 w 2487611"/>
              <a:gd name="connsiteY22" fmla="*/ 2889607 h 4123169"/>
              <a:gd name="connsiteX23" fmla="*/ 1482985 w 2487611"/>
              <a:gd name="connsiteY23" fmla="*/ 3169655 h 4123169"/>
              <a:gd name="connsiteX24" fmla="*/ 1009514 w 2487611"/>
              <a:gd name="connsiteY24" fmla="*/ 3169655 h 4123169"/>
              <a:gd name="connsiteX25" fmla="*/ 803026 w 2487611"/>
              <a:gd name="connsiteY25" fmla="*/ 2889607 h 4123169"/>
              <a:gd name="connsiteX26" fmla="*/ 1246249 w 2487611"/>
              <a:gd name="connsiteY26" fmla="*/ 1589542 h 4123169"/>
              <a:gd name="connsiteX27" fmla="*/ 1346518 w 2487611"/>
              <a:gd name="connsiteY27" fmla="*/ 1689811 h 4123169"/>
              <a:gd name="connsiteX28" fmla="*/ 1246249 w 2487611"/>
              <a:gd name="connsiteY28" fmla="*/ 1790080 h 4123169"/>
              <a:gd name="connsiteX29" fmla="*/ 1145980 w 2487611"/>
              <a:gd name="connsiteY29" fmla="*/ 1689811 h 4123169"/>
              <a:gd name="connsiteX30" fmla="*/ 1246249 w 2487611"/>
              <a:gd name="connsiteY30" fmla="*/ 1589542 h 4123169"/>
              <a:gd name="connsiteX31" fmla="*/ 1246249 w 2487611"/>
              <a:gd name="connsiteY31" fmla="*/ 1520036 h 4123169"/>
              <a:gd name="connsiteX32" fmla="*/ 1076474 w 2487611"/>
              <a:gd name="connsiteY32" fmla="*/ 1689811 h 4123169"/>
              <a:gd name="connsiteX33" fmla="*/ 1246249 w 2487611"/>
              <a:gd name="connsiteY33" fmla="*/ 1859586 h 4123169"/>
              <a:gd name="connsiteX34" fmla="*/ 1416024 w 2487611"/>
              <a:gd name="connsiteY34" fmla="*/ 1689811 h 4123169"/>
              <a:gd name="connsiteX35" fmla="*/ 1246249 w 2487611"/>
              <a:gd name="connsiteY35" fmla="*/ 1520036 h 4123169"/>
              <a:gd name="connsiteX36" fmla="*/ 1246249 w 2487611"/>
              <a:gd name="connsiteY36" fmla="*/ 766666 h 4123169"/>
              <a:gd name="connsiteX37" fmla="*/ 1446787 w 2487611"/>
              <a:gd name="connsiteY37" fmla="*/ 967204 h 4123169"/>
              <a:gd name="connsiteX38" fmla="*/ 1246249 w 2487611"/>
              <a:gd name="connsiteY38" fmla="*/ 1167742 h 4123169"/>
              <a:gd name="connsiteX39" fmla="*/ 1045711 w 2487611"/>
              <a:gd name="connsiteY39" fmla="*/ 967204 h 4123169"/>
              <a:gd name="connsiteX40" fmla="*/ 1246249 w 2487611"/>
              <a:gd name="connsiteY40" fmla="*/ 766666 h 4123169"/>
              <a:gd name="connsiteX41" fmla="*/ 1246249 w 2487611"/>
              <a:gd name="connsiteY41" fmla="*/ 627654 h 4123169"/>
              <a:gd name="connsiteX42" fmla="*/ 906699 w 2487611"/>
              <a:gd name="connsiteY42" fmla="*/ 967204 h 4123169"/>
              <a:gd name="connsiteX43" fmla="*/ 1246249 w 2487611"/>
              <a:gd name="connsiteY43" fmla="*/ 1306754 h 4123169"/>
              <a:gd name="connsiteX44" fmla="*/ 1585799 w 2487611"/>
              <a:gd name="connsiteY44" fmla="*/ 967204 h 4123169"/>
              <a:gd name="connsiteX45" fmla="*/ 1246249 w 2487611"/>
              <a:gd name="connsiteY45" fmla="*/ 627654 h 4123169"/>
              <a:gd name="connsiteX46" fmla="*/ 1238115 w 2487611"/>
              <a:gd name="connsiteY46" fmla="*/ 24870 h 4123169"/>
              <a:gd name="connsiteX47" fmla="*/ 1243449 w 2487611"/>
              <a:gd name="connsiteY47" fmla="*/ 116355 h 4123169"/>
              <a:gd name="connsiteX48" fmla="*/ 1231224 w 2487611"/>
              <a:gd name="connsiteY48" fmla="*/ 0 h 4123169"/>
              <a:gd name="connsiteX49" fmla="*/ 1891856 w 2487611"/>
              <a:gd name="connsiteY49" fmla="*/ 718643 h 4123169"/>
              <a:gd name="connsiteX50" fmla="*/ 2096831 w 2487611"/>
              <a:gd name="connsiteY50" fmla="*/ 1557910 h 4123169"/>
              <a:gd name="connsiteX51" fmla="*/ 2003408 w 2487611"/>
              <a:gd name="connsiteY51" fmla="*/ 2059495 h 4123169"/>
              <a:gd name="connsiteX52" fmla="*/ 2224895 w 2487611"/>
              <a:gd name="connsiteY52" fmla="*/ 2194855 h 4123169"/>
              <a:gd name="connsiteX53" fmla="*/ 2487611 w 2487611"/>
              <a:gd name="connsiteY53" fmla="*/ 2925010 h 4123169"/>
              <a:gd name="connsiteX54" fmla="*/ 1777602 w 2487611"/>
              <a:gd name="connsiteY54" fmla="*/ 2661024 h 4123169"/>
              <a:gd name="connsiteX55" fmla="*/ 1697050 w 2487611"/>
              <a:gd name="connsiteY55" fmla="*/ 2809004 h 4123169"/>
              <a:gd name="connsiteX56" fmla="*/ 789847 w 2487611"/>
              <a:gd name="connsiteY56" fmla="*/ 2809004 h 4123169"/>
              <a:gd name="connsiteX57" fmla="*/ 709405 w 2487611"/>
              <a:gd name="connsiteY57" fmla="*/ 2661249 h 4123169"/>
              <a:gd name="connsiteX58" fmla="*/ 0 w 2487611"/>
              <a:gd name="connsiteY58" fmla="*/ 2925010 h 4123169"/>
              <a:gd name="connsiteX59" fmla="*/ 262716 w 2487611"/>
              <a:gd name="connsiteY59" fmla="*/ 2194855 h 4123169"/>
              <a:gd name="connsiteX60" fmla="*/ 483603 w 2487611"/>
              <a:gd name="connsiteY60" fmla="*/ 2059861 h 4123169"/>
              <a:gd name="connsiteX61" fmla="*/ 390066 w 2487611"/>
              <a:gd name="connsiteY61" fmla="*/ 1557910 h 4123169"/>
              <a:gd name="connsiteX62" fmla="*/ 595041 w 2487611"/>
              <a:gd name="connsiteY62" fmla="*/ 718643 h 4123169"/>
              <a:gd name="connsiteX63" fmla="*/ 1238115 w 2487611"/>
              <a:gd name="connsiteY63" fmla="*/ 24870 h 4123169"/>
              <a:gd name="connsiteX0" fmla="*/ 1355591 w 2487611"/>
              <a:gd name="connsiteY0" fmla="*/ 3172302 h 4098299"/>
              <a:gd name="connsiteX1" fmla="*/ 1668701 w 2487611"/>
              <a:gd name="connsiteY1" fmla="*/ 3472886 h 4098299"/>
              <a:gd name="connsiteX2" fmla="*/ 1698103 w 2487611"/>
              <a:gd name="connsiteY2" fmla="*/ 3816529 h 4098299"/>
              <a:gd name="connsiteX3" fmla="*/ 1503571 w 2487611"/>
              <a:gd name="connsiteY3" fmla="*/ 3599037 h 4098299"/>
              <a:gd name="connsiteX4" fmla="*/ 1461585 w 2487611"/>
              <a:gd name="connsiteY4" fmla="*/ 3812778 h 4098299"/>
              <a:gd name="connsiteX5" fmla="*/ 1244671 w 2487611"/>
              <a:gd name="connsiteY5" fmla="*/ 4098299 h 4098299"/>
              <a:gd name="connsiteX6" fmla="*/ 1079392 w 2487611"/>
              <a:gd name="connsiteY6" fmla="*/ 3792540 h 4098299"/>
              <a:gd name="connsiteX7" fmla="*/ 987763 w 2487611"/>
              <a:gd name="connsiteY7" fmla="*/ 3660342 h 4098299"/>
              <a:gd name="connsiteX8" fmla="*/ 854400 w 2487611"/>
              <a:gd name="connsiteY8" fmla="*/ 3727064 h 4098299"/>
              <a:gd name="connsiteX9" fmla="*/ 869102 w 2487611"/>
              <a:gd name="connsiteY9" fmla="*/ 3403649 h 4098299"/>
              <a:gd name="connsiteX10" fmla="*/ 1052587 w 2487611"/>
              <a:gd name="connsiteY10" fmla="*/ 3206104 h 4098299"/>
              <a:gd name="connsiteX11" fmla="*/ 1019981 w 2487611"/>
              <a:gd name="connsiteY11" fmla="*/ 3250127 h 4098299"/>
              <a:gd name="connsiteX12" fmla="*/ 1012121 w 2487611"/>
              <a:gd name="connsiteY12" fmla="*/ 3423044 h 4098299"/>
              <a:gd name="connsiteX13" fmla="*/ 1083424 w 2487611"/>
              <a:gd name="connsiteY13" fmla="*/ 3387371 h 4098299"/>
              <a:gd name="connsiteX14" fmla="*/ 1132416 w 2487611"/>
              <a:gd name="connsiteY14" fmla="*/ 3458051 h 4098299"/>
              <a:gd name="connsiteX15" fmla="*/ 1220783 w 2487611"/>
              <a:gd name="connsiteY15" fmla="*/ 3621528 h 4098299"/>
              <a:gd name="connsiteX16" fmla="*/ 1336759 w 2487611"/>
              <a:gd name="connsiteY16" fmla="*/ 3468871 h 4098299"/>
              <a:gd name="connsiteX17" fmla="*/ 1359207 w 2487611"/>
              <a:gd name="connsiteY17" fmla="*/ 3354592 h 4098299"/>
              <a:gd name="connsiteX18" fmla="*/ 1463216 w 2487611"/>
              <a:gd name="connsiteY18" fmla="*/ 3470876 h 4098299"/>
              <a:gd name="connsiteX19" fmla="*/ 1447496 w 2487611"/>
              <a:gd name="connsiteY19" fmla="*/ 3287144 h 4098299"/>
              <a:gd name="connsiteX20" fmla="*/ 1355591 w 2487611"/>
              <a:gd name="connsiteY20" fmla="*/ 3172302 h 4098299"/>
              <a:gd name="connsiteX21" fmla="*/ 803026 w 2487611"/>
              <a:gd name="connsiteY21" fmla="*/ 2864737 h 4098299"/>
              <a:gd name="connsiteX22" fmla="*/ 1689473 w 2487611"/>
              <a:gd name="connsiteY22" fmla="*/ 2864737 h 4098299"/>
              <a:gd name="connsiteX23" fmla="*/ 1482985 w 2487611"/>
              <a:gd name="connsiteY23" fmla="*/ 3144785 h 4098299"/>
              <a:gd name="connsiteX24" fmla="*/ 1009514 w 2487611"/>
              <a:gd name="connsiteY24" fmla="*/ 3144785 h 4098299"/>
              <a:gd name="connsiteX25" fmla="*/ 803026 w 2487611"/>
              <a:gd name="connsiteY25" fmla="*/ 2864737 h 4098299"/>
              <a:gd name="connsiteX26" fmla="*/ 1246249 w 2487611"/>
              <a:gd name="connsiteY26" fmla="*/ 1564672 h 4098299"/>
              <a:gd name="connsiteX27" fmla="*/ 1346518 w 2487611"/>
              <a:gd name="connsiteY27" fmla="*/ 1664941 h 4098299"/>
              <a:gd name="connsiteX28" fmla="*/ 1246249 w 2487611"/>
              <a:gd name="connsiteY28" fmla="*/ 1765210 h 4098299"/>
              <a:gd name="connsiteX29" fmla="*/ 1145980 w 2487611"/>
              <a:gd name="connsiteY29" fmla="*/ 1664941 h 4098299"/>
              <a:gd name="connsiteX30" fmla="*/ 1246249 w 2487611"/>
              <a:gd name="connsiteY30" fmla="*/ 1564672 h 4098299"/>
              <a:gd name="connsiteX31" fmla="*/ 1246249 w 2487611"/>
              <a:gd name="connsiteY31" fmla="*/ 1495166 h 4098299"/>
              <a:gd name="connsiteX32" fmla="*/ 1076474 w 2487611"/>
              <a:gd name="connsiteY32" fmla="*/ 1664941 h 4098299"/>
              <a:gd name="connsiteX33" fmla="*/ 1246249 w 2487611"/>
              <a:gd name="connsiteY33" fmla="*/ 1834716 h 4098299"/>
              <a:gd name="connsiteX34" fmla="*/ 1416024 w 2487611"/>
              <a:gd name="connsiteY34" fmla="*/ 1664941 h 4098299"/>
              <a:gd name="connsiteX35" fmla="*/ 1246249 w 2487611"/>
              <a:gd name="connsiteY35" fmla="*/ 1495166 h 4098299"/>
              <a:gd name="connsiteX36" fmla="*/ 1246249 w 2487611"/>
              <a:gd name="connsiteY36" fmla="*/ 741796 h 4098299"/>
              <a:gd name="connsiteX37" fmla="*/ 1446787 w 2487611"/>
              <a:gd name="connsiteY37" fmla="*/ 942334 h 4098299"/>
              <a:gd name="connsiteX38" fmla="*/ 1246249 w 2487611"/>
              <a:gd name="connsiteY38" fmla="*/ 1142872 h 4098299"/>
              <a:gd name="connsiteX39" fmla="*/ 1045711 w 2487611"/>
              <a:gd name="connsiteY39" fmla="*/ 942334 h 4098299"/>
              <a:gd name="connsiteX40" fmla="*/ 1246249 w 2487611"/>
              <a:gd name="connsiteY40" fmla="*/ 741796 h 4098299"/>
              <a:gd name="connsiteX41" fmla="*/ 1246249 w 2487611"/>
              <a:gd name="connsiteY41" fmla="*/ 602784 h 4098299"/>
              <a:gd name="connsiteX42" fmla="*/ 906699 w 2487611"/>
              <a:gd name="connsiteY42" fmla="*/ 942334 h 4098299"/>
              <a:gd name="connsiteX43" fmla="*/ 1246249 w 2487611"/>
              <a:gd name="connsiteY43" fmla="*/ 1281884 h 4098299"/>
              <a:gd name="connsiteX44" fmla="*/ 1585799 w 2487611"/>
              <a:gd name="connsiteY44" fmla="*/ 942334 h 4098299"/>
              <a:gd name="connsiteX45" fmla="*/ 1246249 w 2487611"/>
              <a:gd name="connsiteY45" fmla="*/ 602784 h 4098299"/>
              <a:gd name="connsiteX46" fmla="*/ 1238115 w 2487611"/>
              <a:gd name="connsiteY46" fmla="*/ 0 h 4098299"/>
              <a:gd name="connsiteX47" fmla="*/ 1243449 w 2487611"/>
              <a:gd name="connsiteY47" fmla="*/ 91485 h 4098299"/>
              <a:gd name="connsiteX48" fmla="*/ 1229544 w 2487611"/>
              <a:gd name="connsiteY48" fmla="*/ 4448 h 4098299"/>
              <a:gd name="connsiteX49" fmla="*/ 1891856 w 2487611"/>
              <a:gd name="connsiteY49" fmla="*/ 693773 h 4098299"/>
              <a:gd name="connsiteX50" fmla="*/ 2096831 w 2487611"/>
              <a:gd name="connsiteY50" fmla="*/ 1533040 h 4098299"/>
              <a:gd name="connsiteX51" fmla="*/ 2003408 w 2487611"/>
              <a:gd name="connsiteY51" fmla="*/ 2034625 h 4098299"/>
              <a:gd name="connsiteX52" fmla="*/ 2224895 w 2487611"/>
              <a:gd name="connsiteY52" fmla="*/ 2169985 h 4098299"/>
              <a:gd name="connsiteX53" fmla="*/ 2487611 w 2487611"/>
              <a:gd name="connsiteY53" fmla="*/ 2900140 h 4098299"/>
              <a:gd name="connsiteX54" fmla="*/ 1777602 w 2487611"/>
              <a:gd name="connsiteY54" fmla="*/ 2636154 h 4098299"/>
              <a:gd name="connsiteX55" fmla="*/ 1697050 w 2487611"/>
              <a:gd name="connsiteY55" fmla="*/ 2784134 h 4098299"/>
              <a:gd name="connsiteX56" fmla="*/ 789847 w 2487611"/>
              <a:gd name="connsiteY56" fmla="*/ 2784134 h 4098299"/>
              <a:gd name="connsiteX57" fmla="*/ 709405 w 2487611"/>
              <a:gd name="connsiteY57" fmla="*/ 2636379 h 4098299"/>
              <a:gd name="connsiteX58" fmla="*/ 0 w 2487611"/>
              <a:gd name="connsiteY58" fmla="*/ 2900140 h 4098299"/>
              <a:gd name="connsiteX59" fmla="*/ 262716 w 2487611"/>
              <a:gd name="connsiteY59" fmla="*/ 2169985 h 4098299"/>
              <a:gd name="connsiteX60" fmla="*/ 483603 w 2487611"/>
              <a:gd name="connsiteY60" fmla="*/ 2034991 h 4098299"/>
              <a:gd name="connsiteX61" fmla="*/ 390066 w 2487611"/>
              <a:gd name="connsiteY61" fmla="*/ 1533040 h 4098299"/>
              <a:gd name="connsiteX62" fmla="*/ 595041 w 2487611"/>
              <a:gd name="connsiteY62" fmla="*/ 693773 h 4098299"/>
              <a:gd name="connsiteX63" fmla="*/ 1238115 w 2487611"/>
              <a:gd name="connsiteY63" fmla="*/ 0 h 4098299"/>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43449 w 2487611"/>
              <a:gd name="connsiteY47" fmla="*/ 87037 h 4093851"/>
              <a:gd name="connsiteX48" fmla="*/ 1229544 w 2487611"/>
              <a:gd name="connsiteY48" fmla="*/ 0 h 4093851"/>
              <a:gd name="connsiteX49" fmla="*/ 1891856 w 2487611"/>
              <a:gd name="connsiteY49" fmla="*/ 689325 h 4093851"/>
              <a:gd name="connsiteX50" fmla="*/ 2096831 w 2487611"/>
              <a:gd name="connsiteY50" fmla="*/ 1528592 h 4093851"/>
              <a:gd name="connsiteX51" fmla="*/ 2003408 w 2487611"/>
              <a:gd name="connsiteY51" fmla="*/ 2030177 h 4093851"/>
              <a:gd name="connsiteX52" fmla="*/ 2224895 w 2487611"/>
              <a:gd name="connsiteY52" fmla="*/ 2165537 h 4093851"/>
              <a:gd name="connsiteX53" fmla="*/ 2487611 w 2487611"/>
              <a:gd name="connsiteY53" fmla="*/ 2895692 h 4093851"/>
              <a:gd name="connsiteX54" fmla="*/ 1777602 w 2487611"/>
              <a:gd name="connsiteY54" fmla="*/ 2631706 h 4093851"/>
              <a:gd name="connsiteX55" fmla="*/ 1697050 w 2487611"/>
              <a:gd name="connsiteY55" fmla="*/ 2779686 h 4093851"/>
              <a:gd name="connsiteX56" fmla="*/ 789847 w 2487611"/>
              <a:gd name="connsiteY56" fmla="*/ 2779686 h 4093851"/>
              <a:gd name="connsiteX57" fmla="*/ 709405 w 2487611"/>
              <a:gd name="connsiteY57" fmla="*/ 2631931 h 4093851"/>
              <a:gd name="connsiteX58" fmla="*/ 0 w 2487611"/>
              <a:gd name="connsiteY58" fmla="*/ 2895692 h 4093851"/>
              <a:gd name="connsiteX59" fmla="*/ 262716 w 2487611"/>
              <a:gd name="connsiteY59" fmla="*/ 2165537 h 4093851"/>
              <a:gd name="connsiteX60" fmla="*/ 483603 w 2487611"/>
              <a:gd name="connsiteY60" fmla="*/ 2030543 h 4093851"/>
              <a:gd name="connsiteX61" fmla="*/ 390066 w 2487611"/>
              <a:gd name="connsiteY61" fmla="*/ 1528592 h 4093851"/>
              <a:gd name="connsiteX62" fmla="*/ 595041 w 2487611"/>
              <a:gd name="connsiteY62" fmla="*/ 689325 h 4093851"/>
              <a:gd name="connsiteX63" fmla="*/ 1225855 w 2487611"/>
              <a:gd name="connsiteY63" fmla="*/ 9198 h 4093851"/>
              <a:gd name="connsiteX0" fmla="*/ 1355591 w 2487611"/>
              <a:gd name="connsiteY0" fmla="*/ 3167854 h 4093851"/>
              <a:gd name="connsiteX1" fmla="*/ 1668701 w 2487611"/>
              <a:gd name="connsiteY1" fmla="*/ 3468438 h 4093851"/>
              <a:gd name="connsiteX2" fmla="*/ 1698103 w 2487611"/>
              <a:gd name="connsiteY2" fmla="*/ 3812081 h 4093851"/>
              <a:gd name="connsiteX3" fmla="*/ 1503571 w 2487611"/>
              <a:gd name="connsiteY3" fmla="*/ 3594589 h 4093851"/>
              <a:gd name="connsiteX4" fmla="*/ 1461585 w 2487611"/>
              <a:gd name="connsiteY4" fmla="*/ 3808330 h 4093851"/>
              <a:gd name="connsiteX5" fmla="*/ 1244671 w 2487611"/>
              <a:gd name="connsiteY5" fmla="*/ 4093851 h 4093851"/>
              <a:gd name="connsiteX6" fmla="*/ 1079392 w 2487611"/>
              <a:gd name="connsiteY6" fmla="*/ 3788092 h 4093851"/>
              <a:gd name="connsiteX7" fmla="*/ 987763 w 2487611"/>
              <a:gd name="connsiteY7" fmla="*/ 3655894 h 4093851"/>
              <a:gd name="connsiteX8" fmla="*/ 854400 w 2487611"/>
              <a:gd name="connsiteY8" fmla="*/ 3722616 h 4093851"/>
              <a:gd name="connsiteX9" fmla="*/ 869102 w 2487611"/>
              <a:gd name="connsiteY9" fmla="*/ 3399201 h 4093851"/>
              <a:gd name="connsiteX10" fmla="*/ 1052587 w 2487611"/>
              <a:gd name="connsiteY10" fmla="*/ 3201656 h 4093851"/>
              <a:gd name="connsiteX11" fmla="*/ 1019981 w 2487611"/>
              <a:gd name="connsiteY11" fmla="*/ 3245679 h 4093851"/>
              <a:gd name="connsiteX12" fmla="*/ 1012121 w 2487611"/>
              <a:gd name="connsiteY12" fmla="*/ 3418596 h 4093851"/>
              <a:gd name="connsiteX13" fmla="*/ 1083424 w 2487611"/>
              <a:gd name="connsiteY13" fmla="*/ 3382923 h 4093851"/>
              <a:gd name="connsiteX14" fmla="*/ 1132416 w 2487611"/>
              <a:gd name="connsiteY14" fmla="*/ 3453603 h 4093851"/>
              <a:gd name="connsiteX15" fmla="*/ 1220783 w 2487611"/>
              <a:gd name="connsiteY15" fmla="*/ 3617080 h 4093851"/>
              <a:gd name="connsiteX16" fmla="*/ 1336759 w 2487611"/>
              <a:gd name="connsiteY16" fmla="*/ 3464423 h 4093851"/>
              <a:gd name="connsiteX17" fmla="*/ 1359207 w 2487611"/>
              <a:gd name="connsiteY17" fmla="*/ 3350144 h 4093851"/>
              <a:gd name="connsiteX18" fmla="*/ 1463216 w 2487611"/>
              <a:gd name="connsiteY18" fmla="*/ 3466428 h 4093851"/>
              <a:gd name="connsiteX19" fmla="*/ 1447496 w 2487611"/>
              <a:gd name="connsiteY19" fmla="*/ 3282696 h 4093851"/>
              <a:gd name="connsiteX20" fmla="*/ 1355591 w 2487611"/>
              <a:gd name="connsiteY20" fmla="*/ 3167854 h 4093851"/>
              <a:gd name="connsiteX21" fmla="*/ 803026 w 2487611"/>
              <a:gd name="connsiteY21" fmla="*/ 2860289 h 4093851"/>
              <a:gd name="connsiteX22" fmla="*/ 1689473 w 2487611"/>
              <a:gd name="connsiteY22" fmla="*/ 2860289 h 4093851"/>
              <a:gd name="connsiteX23" fmla="*/ 1482985 w 2487611"/>
              <a:gd name="connsiteY23" fmla="*/ 3140337 h 4093851"/>
              <a:gd name="connsiteX24" fmla="*/ 1009514 w 2487611"/>
              <a:gd name="connsiteY24" fmla="*/ 3140337 h 4093851"/>
              <a:gd name="connsiteX25" fmla="*/ 803026 w 2487611"/>
              <a:gd name="connsiteY25" fmla="*/ 2860289 h 4093851"/>
              <a:gd name="connsiteX26" fmla="*/ 1246249 w 2487611"/>
              <a:gd name="connsiteY26" fmla="*/ 1560224 h 4093851"/>
              <a:gd name="connsiteX27" fmla="*/ 1346518 w 2487611"/>
              <a:gd name="connsiteY27" fmla="*/ 1660493 h 4093851"/>
              <a:gd name="connsiteX28" fmla="*/ 1246249 w 2487611"/>
              <a:gd name="connsiteY28" fmla="*/ 1760762 h 4093851"/>
              <a:gd name="connsiteX29" fmla="*/ 1145980 w 2487611"/>
              <a:gd name="connsiteY29" fmla="*/ 1660493 h 4093851"/>
              <a:gd name="connsiteX30" fmla="*/ 1246249 w 2487611"/>
              <a:gd name="connsiteY30" fmla="*/ 1560224 h 4093851"/>
              <a:gd name="connsiteX31" fmla="*/ 1246249 w 2487611"/>
              <a:gd name="connsiteY31" fmla="*/ 1490718 h 4093851"/>
              <a:gd name="connsiteX32" fmla="*/ 1076474 w 2487611"/>
              <a:gd name="connsiteY32" fmla="*/ 1660493 h 4093851"/>
              <a:gd name="connsiteX33" fmla="*/ 1246249 w 2487611"/>
              <a:gd name="connsiteY33" fmla="*/ 1830268 h 4093851"/>
              <a:gd name="connsiteX34" fmla="*/ 1416024 w 2487611"/>
              <a:gd name="connsiteY34" fmla="*/ 1660493 h 4093851"/>
              <a:gd name="connsiteX35" fmla="*/ 1246249 w 2487611"/>
              <a:gd name="connsiteY35" fmla="*/ 1490718 h 4093851"/>
              <a:gd name="connsiteX36" fmla="*/ 1246249 w 2487611"/>
              <a:gd name="connsiteY36" fmla="*/ 737348 h 4093851"/>
              <a:gd name="connsiteX37" fmla="*/ 1446787 w 2487611"/>
              <a:gd name="connsiteY37" fmla="*/ 937886 h 4093851"/>
              <a:gd name="connsiteX38" fmla="*/ 1246249 w 2487611"/>
              <a:gd name="connsiteY38" fmla="*/ 1138424 h 4093851"/>
              <a:gd name="connsiteX39" fmla="*/ 1045711 w 2487611"/>
              <a:gd name="connsiteY39" fmla="*/ 937886 h 4093851"/>
              <a:gd name="connsiteX40" fmla="*/ 1246249 w 2487611"/>
              <a:gd name="connsiteY40" fmla="*/ 737348 h 4093851"/>
              <a:gd name="connsiteX41" fmla="*/ 1246249 w 2487611"/>
              <a:gd name="connsiteY41" fmla="*/ 598336 h 4093851"/>
              <a:gd name="connsiteX42" fmla="*/ 906699 w 2487611"/>
              <a:gd name="connsiteY42" fmla="*/ 937886 h 4093851"/>
              <a:gd name="connsiteX43" fmla="*/ 1246249 w 2487611"/>
              <a:gd name="connsiteY43" fmla="*/ 1277436 h 4093851"/>
              <a:gd name="connsiteX44" fmla="*/ 1585799 w 2487611"/>
              <a:gd name="connsiteY44" fmla="*/ 937886 h 4093851"/>
              <a:gd name="connsiteX45" fmla="*/ 1246249 w 2487611"/>
              <a:gd name="connsiteY45" fmla="*/ 598336 h 4093851"/>
              <a:gd name="connsiteX46" fmla="*/ 1225855 w 2487611"/>
              <a:gd name="connsiteY46" fmla="*/ 9198 h 4093851"/>
              <a:gd name="connsiteX47" fmla="*/ 1229544 w 2487611"/>
              <a:gd name="connsiteY47" fmla="*/ 0 h 4093851"/>
              <a:gd name="connsiteX48" fmla="*/ 1891856 w 2487611"/>
              <a:gd name="connsiteY48" fmla="*/ 689325 h 4093851"/>
              <a:gd name="connsiteX49" fmla="*/ 2096831 w 2487611"/>
              <a:gd name="connsiteY49" fmla="*/ 1528592 h 4093851"/>
              <a:gd name="connsiteX50" fmla="*/ 2003408 w 2487611"/>
              <a:gd name="connsiteY50" fmla="*/ 2030177 h 4093851"/>
              <a:gd name="connsiteX51" fmla="*/ 2224895 w 2487611"/>
              <a:gd name="connsiteY51" fmla="*/ 2165537 h 4093851"/>
              <a:gd name="connsiteX52" fmla="*/ 2487611 w 2487611"/>
              <a:gd name="connsiteY52" fmla="*/ 2895692 h 4093851"/>
              <a:gd name="connsiteX53" fmla="*/ 1777602 w 2487611"/>
              <a:gd name="connsiteY53" fmla="*/ 2631706 h 4093851"/>
              <a:gd name="connsiteX54" fmla="*/ 1697050 w 2487611"/>
              <a:gd name="connsiteY54" fmla="*/ 2779686 h 4093851"/>
              <a:gd name="connsiteX55" fmla="*/ 789847 w 2487611"/>
              <a:gd name="connsiteY55" fmla="*/ 2779686 h 4093851"/>
              <a:gd name="connsiteX56" fmla="*/ 709405 w 2487611"/>
              <a:gd name="connsiteY56" fmla="*/ 2631931 h 4093851"/>
              <a:gd name="connsiteX57" fmla="*/ 0 w 2487611"/>
              <a:gd name="connsiteY57" fmla="*/ 2895692 h 4093851"/>
              <a:gd name="connsiteX58" fmla="*/ 262716 w 2487611"/>
              <a:gd name="connsiteY58" fmla="*/ 2165537 h 4093851"/>
              <a:gd name="connsiteX59" fmla="*/ 483603 w 2487611"/>
              <a:gd name="connsiteY59" fmla="*/ 2030543 h 4093851"/>
              <a:gd name="connsiteX60" fmla="*/ 390066 w 2487611"/>
              <a:gd name="connsiteY60" fmla="*/ 1528592 h 4093851"/>
              <a:gd name="connsiteX61" fmla="*/ 595041 w 2487611"/>
              <a:gd name="connsiteY61" fmla="*/ 689325 h 4093851"/>
              <a:gd name="connsiteX62" fmla="*/ 1225855 w 2487611"/>
              <a:gd name="connsiteY62" fmla="*/ 9198 h 4093851"/>
              <a:gd name="connsiteX0" fmla="*/ 1355591 w 2487611"/>
              <a:gd name="connsiteY0" fmla="*/ 3168890 h 4094887"/>
              <a:gd name="connsiteX1" fmla="*/ 1668701 w 2487611"/>
              <a:gd name="connsiteY1" fmla="*/ 3469474 h 4094887"/>
              <a:gd name="connsiteX2" fmla="*/ 1698103 w 2487611"/>
              <a:gd name="connsiteY2" fmla="*/ 3813117 h 4094887"/>
              <a:gd name="connsiteX3" fmla="*/ 1503571 w 2487611"/>
              <a:gd name="connsiteY3" fmla="*/ 3595625 h 4094887"/>
              <a:gd name="connsiteX4" fmla="*/ 1461585 w 2487611"/>
              <a:gd name="connsiteY4" fmla="*/ 3809366 h 4094887"/>
              <a:gd name="connsiteX5" fmla="*/ 1244671 w 2487611"/>
              <a:gd name="connsiteY5" fmla="*/ 4094887 h 4094887"/>
              <a:gd name="connsiteX6" fmla="*/ 1079392 w 2487611"/>
              <a:gd name="connsiteY6" fmla="*/ 3789128 h 4094887"/>
              <a:gd name="connsiteX7" fmla="*/ 987763 w 2487611"/>
              <a:gd name="connsiteY7" fmla="*/ 3656930 h 4094887"/>
              <a:gd name="connsiteX8" fmla="*/ 854400 w 2487611"/>
              <a:gd name="connsiteY8" fmla="*/ 3723652 h 4094887"/>
              <a:gd name="connsiteX9" fmla="*/ 869102 w 2487611"/>
              <a:gd name="connsiteY9" fmla="*/ 3400237 h 4094887"/>
              <a:gd name="connsiteX10" fmla="*/ 1052587 w 2487611"/>
              <a:gd name="connsiteY10" fmla="*/ 3202692 h 4094887"/>
              <a:gd name="connsiteX11" fmla="*/ 1019981 w 2487611"/>
              <a:gd name="connsiteY11" fmla="*/ 3246715 h 4094887"/>
              <a:gd name="connsiteX12" fmla="*/ 1012121 w 2487611"/>
              <a:gd name="connsiteY12" fmla="*/ 3419632 h 4094887"/>
              <a:gd name="connsiteX13" fmla="*/ 1083424 w 2487611"/>
              <a:gd name="connsiteY13" fmla="*/ 3383959 h 4094887"/>
              <a:gd name="connsiteX14" fmla="*/ 1132416 w 2487611"/>
              <a:gd name="connsiteY14" fmla="*/ 3454639 h 4094887"/>
              <a:gd name="connsiteX15" fmla="*/ 1220783 w 2487611"/>
              <a:gd name="connsiteY15" fmla="*/ 3618116 h 4094887"/>
              <a:gd name="connsiteX16" fmla="*/ 1336759 w 2487611"/>
              <a:gd name="connsiteY16" fmla="*/ 3465459 h 4094887"/>
              <a:gd name="connsiteX17" fmla="*/ 1359207 w 2487611"/>
              <a:gd name="connsiteY17" fmla="*/ 3351180 h 4094887"/>
              <a:gd name="connsiteX18" fmla="*/ 1463216 w 2487611"/>
              <a:gd name="connsiteY18" fmla="*/ 3467464 h 4094887"/>
              <a:gd name="connsiteX19" fmla="*/ 1447496 w 2487611"/>
              <a:gd name="connsiteY19" fmla="*/ 3283732 h 4094887"/>
              <a:gd name="connsiteX20" fmla="*/ 1355591 w 2487611"/>
              <a:gd name="connsiteY20" fmla="*/ 3168890 h 4094887"/>
              <a:gd name="connsiteX21" fmla="*/ 803026 w 2487611"/>
              <a:gd name="connsiteY21" fmla="*/ 2861325 h 4094887"/>
              <a:gd name="connsiteX22" fmla="*/ 1689473 w 2487611"/>
              <a:gd name="connsiteY22" fmla="*/ 2861325 h 4094887"/>
              <a:gd name="connsiteX23" fmla="*/ 1482985 w 2487611"/>
              <a:gd name="connsiteY23" fmla="*/ 3141373 h 4094887"/>
              <a:gd name="connsiteX24" fmla="*/ 1009514 w 2487611"/>
              <a:gd name="connsiteY24" fmla="*/ 3141373 h 4094887"/>
              <a:gd name="connsiteX25" fmla="*/ 803026 w 2487611"/>
              <a:gd name="connsiteY25" fmla="*/ 2861325 h 4094887"/>
              <a:gd name="connsiteX26" fmla="*/ 1246249 w 2487611"/>
              <a:gd name="connsiteY26" fmla="*/ 1561260 h 4094887"/>
              <a:gd name="connsiteX27" fmla="*/ 1346518 w 2487611"/>
              <a:gd name="connsiteY27" fmla="*/ 1661529 h 4094887"/>
              <a:gd name="connsiteX28" fmla="*/ 1246249 w 2487611"/>
              <a:gd name="connsiteY28" fmla="*/ 1761798 h 4094887"/>
              <a:gd name="connsiteX29" fmla="*/ 1145980 w 2487611"/>
              <a:gd name="connsiteY29" fmla="*/ 1661529 h 4094887"/>
              <a:gd name="connsiteX30" fmla="*/ 1246249 w 2487611"/>
              <a:gd name="connsiteY30" fmla="*/ 1561260 h 4094887"/>
              <a:gd name="connsiteX31" fmla="*/ 1246249 w 2487611"/>
              <a:gd name="connsiteY31" fmla="*/ 1491754 h 4094887"/>
              <a:gd name="connsiteX32" fmla="*/ 1076474 w 2487611"/>
              <a:gd name="connsiteY32" fmla="*/ 1661529 h 4094887"/>
              <a:gd name="connsiteX33" fmla="*/ 1246249 w 2487611"/>
              <a:gd name="connsiteY33" fmla="*/ 1831304 h 4094887"/>
              <a:gd name="connsiteX34" fmla="*/ 1416024 w 2487611"/>
              <a:gd name="connsiteY34" fmla="*/ 1661529 h 4094887"/>
              <a:gd name="connsiteX35" fmla="*/ 1246249 w 2487611"/>
              <a:gd name="connsiteY35" fmla="*/ 1491754 h 4094887"/>
              <a:gd name="connsiteX36" fmla="*/ 1246249 w 2487611"/>
              <a:gd name="connsiteY36" fmla="*/ 738384 h 4094887"/>
              <a:gd name="connsiteX37" fmla="*/ 1446787 w 2487611"/>
              <a:gd name="connsiteY37" fmla="*/ 938922 h 4094887"/>
              <a:gd name="connsiteX38" fmla="*/ 1246249 w 2487611"/>
              <a:gd name="connsiteY38" fmla="*/ 1139460 h 4094887"/>
              <a:gd name="connsiteX39" fmla="*/ 1045711 w 2487611"/>
              <a:gd name="connsiteY39" fmla="*/ 938922 h 4094887"/>
              <a:gd name="connsiteX40" fmla="*/ 1246249 w 2487611"/>
              <a:gd name="connsiteY40" fmla="*/ 738384 h 4094887"/>
              <a:gd name="connsiteX41" fmla="*/ 1246249 w 2487611"/>
              <a:gd name="connsiteY41" fmla="*/ 599372 h 4094887"/>
              <a:gd name="connsiteX42" fmla="*/ 906699 w 2487611"/>
              <a:gd name="connsiteY42" fmla="*/ 938922 h 4094887"/>
              <a:gd name="connsiteX43" fmla="*/ 1246249 w 2487611"/>
              <a:gd name="connsiteY43" fmla="*/ 1278472 h 4094887"/>
              <a:gd name="connsiteX44" fmla="*/ 1585799 w 2487611"/>
              <a:gd name="connsiteY44" fmla="*/ 938922 h 4094887"/>
              <a:gd name="connsiteX45" fmla="*/ 1246249 w 2487611"/>
              <a:gd name="connsiteY45" fmla="*/ 599372 h 4094887"/>
              <a:gd name="connsiteX46" fmla="*/ 1235050 w 2487611"/>
              <a:gd name="connsiteY46" fmla="*/ 0 h 4094887"/>
              <a:gd name="connsiteX47" fmla="*/ 1229544 w 2487611"/>
              <a:gd name="connsiteY47" fmla="*/ 1036 h 4094887"/>
              <a:gd name="connsiteX48" fmla="*/ 1891856 w 2487611"/>
              <a:gd name="connsiteY48" fmla="*/ 690361 h 4094887"/>
              <a:gd name="connsiteX49" fmla="*/ 2096831 w 2487611"/>
              <a:gd name="connsiteY49" fmla="*/ 1529628 h 4094887"/>
              <a:gd name="connsiteX50" fmla="*/ 2003408 w 2487611"/>
              <a:gd name="connsiteY50" fmla="*/ 2031213 h 4094887"/>
              <a:gd name="connsiteX51" fmla="*/ 2224895 w 2487611"/>
              <a:gd name="connsiteY51" fmla="*/ 2166573 h 4094887"/>
              <a:gd name="connsiteX52" fmla="*/ 2487611 w 2487611"/>
              <a:gd name="connsiteY52" fmla="*/ 2896728 h 4094887"/>
              <a:gd name="connsiteX53" fmla="*/ 1777602 w 2487611"/>
              <a:gd name="connsiteY53" fmla="*/ 2632742 h 4094887"/>
              <a:gd name="connsiteX54" fmla="*/ 1697050 w 2487611"/>
              <a:gd name="connsiteY54" fmla="*/ 2780722 h 4094887"/>
              <a:gd name="connsiteX55" fmla="*/ 789847 w 2487611"/>
              <a:gd name="connsiteY55" fmla="*/ 2780722 h 4094887"/>
              <a:gd name="connsiteX56" fmla="*/ 709405 w 2487611"/>
              <a:gd name="connsiteY56" fmla="*/ 2632967 h 4094887"/>
              <a:gd name="connsiteX57" fmla="*/ 0 w 2487611"/>
              <a:gd name="connsiteY57" fmla="*/ 2896728 h 4094887"/>
              <a:gd name="connsiteX58" fmla="*/ 262716 w 2487611"/>
              <a:gd name="connsiteY58" fmla="*/ 2166573 h 4094887"/>
              <a:gd name="connsiteX59" fmla="*/ 483603 w 2487611"/>
              <a:gd name="connsiteY59" fmla="*/ 2031579 h 4094887"/>
              <a:gd name="connsiteX60" fmla="*/ 390066 w 2487611"/>
              <a:gd name="connsiteY60" fmla="*/ 1529628 h 4094887"/>
              <a:gd name="connsiteX61" fmla="*/ 595041 w 2487611"/>
              <a:gd name="connsiteY61" fmla="*/ 690361 h 4094887"/>
              <a:gd name="connsiteX62" fmla="*/ 1235050 w 2487611"/>
              <a:gd name="connsiteY62" fmla="*/ 0 h 409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487611" h="4094887">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CuadroTexto 16">
            <a:extLst>
              <a:ext uri="{FF2B5EF4-FFF2-40B4-BE49-F238E27FC236}">
                <a16:creationId xmlns:a16="http://schemas.microsoft.com/office/drawing/2014/main" id="{78C0FCC6-AC05-4593-ACF1-D075524EA8DC}"/>
              </a:ext>
            </a:extLst>
          </p:cNvPr>
          <p:cNvSpPr txBox="1"/>
          <p:nvPr/>
        </p:nvSpPr>
        <p:spPr>
          <a:xfrm>
            <a:off x="3769731" y="2130820"/>
            <a:ext cx="7955174" cy="3970318"/>
          </a:xfrm>
          <a:prstGeom prst="rect">
            <a:avLst/>
          </a:prstGeom>
          <a:noFill/>
        </p:spPr>
        <p:txBody>
          <a:bodyPr wrap="square">
            <a:spAutoFit/>
          </a:bodyPr>
          <a:lstStyle/>
          <a:p>
            <a:pPr algn="just"/>
            <a:r>
              <a:rPr lang="es-MX" sz="2800" dirty="0">
                <a:latin typeface="Myrad"/>
              </a:rPr>
              <a:t>La identificación de proveedores es el paso más importante para conocer el sector económico al cual pertenecen los bienes, obras o servicios a contratar. </a:t>
            </a:r>
          </a:p>
          <a:p>
            <a:pPr algn="just"/>
            <a:endParaRPr lang="es-MX" sz="2800" dirty="0">
              <a:latin typeface="Myrad"/>
            </a:endParaRPr>
          </a:p>
          <a:p>
            <a:pPr algn="just"/>
            <a:r>
              <a:rPr lang="es-MX" sz="2800" dirty="0">
                <a:latin typeface="Myrad"/>
              </a:rPr>
              <a:t>Debe existir información robusta de proveedores para que los estudios de sector no queden limitados. De igual manera, para la consolidación de los indicadores financieros.</a:t>
            </a:r>
          </a:p>
          <a:p>
            <a:pPr algn="just"/>
            <a:endParaRPr lang="es-MX" sz="2800" b="1" dirty="0">
              <a:latin typeface="Myrad"/>
            </a:endParaRPr>
          </a:p>
        </p:txBody>
      </p:sp>
    </p:spTree>
    <p:extLst>
      <p:ext uri="{BB962C8B-B14F-4D97-AF65-F5344CB8AC3E}">
        <p14:creationId xmlns:p14="http://schemas.microsoft.com/office/powerpoint/2010/main" val="300537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18481</TotalTime>
  <Words>2947</Words>
  <Application>Microsoft Office PowerPoint</Application>
  <PresentationFormat>Panorámica</PresentationFormat>
  <Paragraphs>428</Paragraphs>
  <Slides>33</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Abadi MT Condensed Light</vt:lpstr>
      <vt:lpstr>Arial</vt:lpstr>
      <vt:lpstr>Calibri</vt:lpstr>
      <vt:lpstr>Calibri Light</vt:lpstr>
      <vt:lpstr>Cambria Math</vt:lpstr>
      <vt:lpstr>Myrad</vt:lpstr>
      <vt:lpstr>Segoe UI</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VALERO AHUMADA PEDRAZA</dc:creator>
  <cp:lastModifiedBy>Eliana Clavijo Herrán</cp:lastModifiedBy>
  <cp:revision>299</cp:revision>
  <dcterms:created xsi:type="dcterms:W3CDTF">2018-06-26T15:32:54Z</dcterms:created>
  <dcterms:modified xsi:type="dcterms:W3CDTF">2023-06-16T16:08:42Z</dcterms:modified>
</cp:coreProperties>
</file>