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1100" r:id="rId3"/>
    <p:sldId id="1107" r:id="rId4"/>
    <p:sldId id="1101" r:id="rId5"/>
    <p:sldId id="259" r:id="rId6"/>
    <p:sldId id="1095" r:id="rId7"/>
    <p:sldId id="1103" r:id="rId8"/>
    <p:sldId id="1104" r:id="rId9"/>
    <p:sldId id="1105" r:id="rId10"/>
    <p:sldId id="1106" r:id="rId11"/>
    <p:sldId id="1093" r:id="rId12"/>
    <p:sldId id="1094" r:id="rId13"/>
    <p:sldId id="262" r:id="rId14"/>
    <p:sldId id="264" r:id="rId15"/>
    <p:sldId id="263" r:id="rId16"/>
    <p:sldId id="265" r:id="rId17"/>
    <p:sldId id="266" r:id="rId18"/>
    <p:sldId id="267" r:id="rId19"/>
    <p:sldId id="258"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5"/>
    <p:restoredTop sz="94751"/>
  </p:normalViewPr>
  <p:slideViewPr>
    <p:cSldViewPr snapToGrid="0" snapToObjects="1">
      <p:cViewPr varScale="1">
        <p:scale>
          <a:sx n="81" d="100"/>
          <a:sy n="81" d="100"/>
        </p:scale>
        <p:origin x="1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NA PAOLA CLAVIJO HERRAN" userId="df046837-7d05-46ec-b831-9538915a52c8" providerId="ADAL" clId="{BE3AAE93-1677-43F8-BC3E-311BE082B206}"/>
    <pc:docChg chg="undo custSel modSld">
      <pc:chgData name="ELIANA PAOLA CLAVIJO HERRAN" userId="df046837-7d05-46ec-b831-9538915a52c8" providerId="ADAL" clId="{BE3AAE93-1677-43F8-BC3E-311BE082B206}" dt="2023-06-06T22:24:36.672" v="52" actId="1076"/>
      <pc:docMkLst>
        <pc:docMk/>
      </pc:docMkLst>
      <pc:sldChg chg="modSp mod">
        <pc:chgData name="ELIANA PAOLA CLAVIJO HERRAN" userId="df046837-7d05-46ec-b831-9538915a52c8" providerId="ADAL" clId="{BE3AAE93-1677-43F8-BC3E-311BE082B206}" dt="2023-06-06T21:55:32.306" v="13" actId="207"/>
        <pc:sldMkLst>
          <pc:docMk/>
          <pc:sldMk cId="3314357450" sldId="259"/>
        </pc:sldMkLst>
        <pc:spChg chg="mod">
          <ac:chgData name="ELIANA PAOLA CLAVIJO HERRAN" userId="df046837-7d05-46ec-b831-9538915a52c8" providerId="ADAL" clId="{BE3AAE93-1677-43F8-BC3E-311BE082B206}" dt="2023-06-06T21:55:32.306" v="13" actId="207"/>
          <ac:spMkLst>
            <pc:docMk/>
            <pc:sldMk cId="3314357450" sldId="259"/>
            <ac:spMk id="13" creationId="{0825877E-8261-8141-BD0F-F6AE693DADC3}"/>
          </ac:spMkLst>
        </pc:spChg>
      </pc:sldChg>
      <pc:sldChg chg="addSp delSp modSp mod">
        <pc:chgData name="ELIANA PAOLA CLAVIJO HERRAN" userId="df046837-7d05-46ec-b831-9538915a52c8" providerId="ADAL" clId="{BE3AAE93-1677-43F8-BC3E-311BE082B206}" dt="2023-06-06T22:23:21.188" v="32" actId="1076"/>
        <pc:sldMkLst>
          <pc:docMk/>
          <pc:sldMk cId="1495993241" sldId="262"/>
        </pc:sldMkLst>
        <pc:spChg chg="add del mod">
          <ac:chgData name="ELIANA PAOLA CLAVIJO HERRAN" userId="df046837-7d05-46ec-b831-9538915a52c8" providerId="ADAL" clId="{BE3AAE93-1677-43F8-BC3E-311BE082B206}" dt="2023-06-06T22:23:18.065" v="30" actId="22"/>
          <ac:spMkLst>
            <pc:docMk/>
            <pc:sldMk cId="1495993241" sldId="262"/>
            <ac:spMk id="3" creationId="{44DC93AC-272E-D301-7D2F-B17165E1C4CC}"/>
          </ac:spMkLst>
        </pc:spChg>
        <pc:spChg chg="mod">
          <ac:chgData name="ELIANA PAOLA CLAVIJO HERRAN" userId="df046837-7d05-46ec-b831-9538915a52c8" providerId="ADAL" clId="{BE3AAE93-1677-43F8-BC3E-311BE082B206}" dt="2023-06-06T22:23:21.188" v="32" actId="1076"/>
          <ac:spMkLst>
            <pc:docMk/>
            <pc:sldMk cId="1495993241" sldId="262"/>
            <ac:spMk id="7" creationId="{C59ED1BA-61ED-7B4E-98A9-E8AEB74B0D50}"/>
          </ac:spMkLst>
        </pc:spChg>
        <pc:spChg chg="mod">
          <ac:chgData name="ELIANA PAOLA CLAVIJO HERRAN" userId="df046837-7d05-46ec-b831-9538915a52c8" providerId="ADAL" clId="{BE3AAE93-1677-43F8-BC3E-311BE082B206}" dt="2023-06-06T22:23:18.426" v="31" actId="21"/>
          <ac:spMkLst>
            <pc:docMk/>
            <pc:sldMk cId="1495993241" sldId="262"/>
            <ac:spMk id="13" creationId="{0825877E-8261-8141-BD0F-F6AE693DADC3}"/>
          </ac:spMkLst>
        </pc:spChg>
      </pc:sldChg>
      <pc:sldChg chg="modSp mod">
        <pc:chgData name="ELIANA PAOLA CLAVIJO HERRAN" userId="df046837-7d05-46ec-b831-9538915a52c8" providerId="ADAL" clId="{BE3AAE93-1677-43F8-BC3E-311BE082B206}" dt="2023-06-06T22:24:31.792" v="51" actId="14100"/>
        <pc:sldMkLst>
          <pc:docMk/>
          <pc:sldMk cId="3601155319" sldId="263"/>
        </pc:sldMkLst>
        <pc:spChg chg="mod">
          <ac:chgData name="ELIANA PAOLA CLAVIJO HERRAN" userId="df046837-7d05-46ec-b831-9538915a52c8" providerId="ADAL" clId="{BE3AAE93-1677-43F8-BC3E-311BE082B206}" dt="2023-06-06T22:24:31.792" v="51" actId="14100"/>
          <ac:spMkLst>
            <pc:docMk/>
            <pc:sldMk cId="3601155319" sldId="263"/>
            <ac:spMk id="7" creationId="{C59ED1BA-61ED-7B4E-98A9-E8AEB74B0D50}"/>
          </ac:spMkLst>
        </pc:spChg>
        <pc:spChg chg="mod">
          <ac:chgData name="ELIANA PAOLA CLAVIJO HERRAN" userId="df046837-7d05-46ec-b831-9538915a52c8" providerId="ADAL" clId="{BE3AAE93-1677-43F8-BC3E-311BE082B206}" dt="2023-06-06T22:23:42.802" v="38" actId="1076"/>
          <ac:spMkLst>
            <pc:docMk/>
            <pc:sldMk cId="3601155319" sldId="263"/>
            <ac:spMk id="13" creationId="{0825877E-8261-8141-BD0F-F6AE693DADC3}"/>
          </ac:spMkLst>
        </pc:spChg>
        <pc:picChg chg="mod">
          <ac:chgData name="ELIANA PAOLA CLAVIJO HERRAN" userId="df046837-7d05-46ec-b831-9538915a52c8" providerId="ADAL" clId="{BE3AAE93-1677-43F8-BC3E-311BE082B206}" dt="2023-06-06T22:24:29.650" v="50" actId="1076"/>
          <ac:picMkLst>
            <pc:docMk/>
            <pc:sldMk cId="3601155319" sldId="263"/>
            <ac:picMk id="8" creationId="{E2EC4E4C-3A05-4A95-A6DA-B486EF26F46A}"/>
          </ac:picMkLst>
        </pc:picChg>
      </pc:sldChg>
      <pc:sldChg chg="modSp mod">
        <pc:chgData name="ELIANA PAOLA CLAVIJO HERRAN" userId="df046837-7d05-46ec-b831-9538915a52c8" providerId="ADAL" clId="{BE3AAE93-1677-43F8-BC3E-311BE082B206}" dt="2023-06-06T22:24:36.672" v="52" actId="1076"/>
        <pc:sldMkLst>
          <pc:docMk/>
          <pc:sldMk cId="700824611" sldId="264"/>
        </pc:sldMkLst>
        <pc:spChg chg="mod">
          <ac:chgData name="ELIANA PAOLA CLAVIJO HERRAN" userId="df046837-7d05-46ec-b831-9538915a52c8" providerId="ADAL" clId="{BE3AAE93-1677-43F8-BC3E-311BE082B206}" dt="2023-06-06T22:24:36.672" v="52" actId="1076"/>
          <ac:spMkLst>
            <pc:docMk/>
            <pc:sldMk cId="700824611" sldId="264"/>
            <ac:spMk id="8" creationId="{648234FC-B154-4089-9DD8-31D2B0528C41}"/>
          </ac:spMkLst>
        </pc:spChg>
        <pc:spChg chg="mod">
          <ac:chgData name="ELIANA PAOLA CLAVIJO HERRAN" userId="df046837-7d05-46ec-b831-9538915a52c8" providerId="ADAL" clId="{BE3AAE93-1677-43F8-BC3E-311BE082B206}" dt="2023-06-06T22:23:25.725" v="33" actId="207"/>
          <ac:spMkLst>
            <pc:docMk/>
            <pc:sldMk cId="700824611" sldId="264"/>
            <ac:spMk id="13" creationId="{0825877E-8261-8141-BD0F-F6AE693DADC3}"/>
          </ac:spMkLst>
        </pc:spChg>
      </pc:sldChg>
      <pc:sldChg chg="modSp mod">
        <pc:chgData name="ELIANA PAOLA CLAVIJO HERRAN" userId="df046837-7d05-46ec-b831-9538915a52c8" providerId="ADAL" clId="{BE3AAE93-1677-43F8-BC3E-311BE082B206}" dt="2023-06-06T22:23:50.680" v="40" actId="207"/>
        <pc:sldMkLst>
          <pc:docMk/>
          <pc:sldMk cId="664749654" sldId="265"/>
        </pc:sldMkLst>
        <pc:spChg chg="mod">
          <ac:chgData name="ELIANA PAOLA CLAVIJO HERRAN" userId="df046837-7d05-46ec-b831-9538915a52c8" providerId="ADAL" clId="{BE3AAE93-1677-43F8-BC3E-311BE082B206}" dt="2023-06-06T22:23:50.680" v="40" actId="207"/>
          <ac:spMkLst>
            <pc:docMk/>
            <pc:sldMk cId="664749654" sldId="265"/>
            <ac:spMk id="13" creationId="{0825877E-8261-8141-BD0F-F6AE693DADC3}"/>
          </ac:spMkLst>
        </pc:spChg>
        <pc:cxnChg chg="mod">
          <ac:chgData name="ELIANA PAOLA CLAVIJO HERRAN" userId="df046837-7d05-46ec-b831-9538915a52c8" providerId="ADAL" clId="{BE3AAE93-1677-43F8-BC3E-311BE082B206}" dt="2023-06-06T22:23:47.433" v="39" actId="1076"/>
          <ac:cxnSpMkLst>
            <pc:docMk/>
            <pc:sldMk cId="664749654" sldId="265"/>
            <ac:cxnSpMk id="16" creationId="{3A78B91C-87F4-DE44-9C8A-591EE6ED55F8}"/>
          </ac:cxnSpMkLst>
        </pc:cxnChg>
      </pc:sldChg>
      <pc:sldChg chg="modSp mod">
        <pc:chgData name="ELIANA PAOLA CLAVIJO HERRAN" userId="df046837-7d05-46ec-b831-9538915a52c8" providerId="ADAL" clId="{BE3AAE93-1677-43F8-BC3E-311BE082B206}" dt="2023-06-06T22:24:24.259" v="49" actId="1076"/>
        <pc:sldMkLst>
          <pc:docMk/>
          <pc:sldMk cId="1459871123" sldId="266"/>
        </pc:sldMkLst>
        <pc:spChg chg="mod">
          <ac:chgData name="ELIANA PAOLA CLAVIJO HERRAN" userId="df046837-7d05-46ec-b831-9538915a52c8" providerId="ADAL" clId="{BE3AAE93-1677-43F8-BC3E-311BE082B206}" dt="2023-06-06T22:24:24.259" v="49" actId="1076"/>
          <ac:spMkLst>
            <pc:docMk/>
            <pc:sldMk cId="1459871123" sldId="266"/>
            <ac:spMk id="8" creationId="{35F0847D-2FEF-4CAB-B8C4-D56E7642E14F}"/>
          </ac:spMkLst>
        </pc:spChg>
        <pc:spChg chg="mod">
          <ac:chgData name="ELIANA PAOLA CLAVIJO HERRAN" userId="df046837-7d05-46ec-b831-9538915a52c8" providerId="ADAL" clId="{BE3AAE93-1677-43F8-BC3E-311BE082B206}" dt="2023-06-06T22:23:58.447" v="42" actId="207"/>
          <ac:spMkLst>
            <pc:docMk/>
            <pc:sldMk cId="1459871123" sldId="266"/>
            <ac:spMk id="13" creationId="{0825877E-8261-8141-BD0F-F6AE693DADC3}"/>
          </ac:spMkLst>
        </pc:spChg>
        <pc:cxnChg chg="mod">
          <ac:chgData name="ELIANA PAOLA CLAVIJO HERRAN" userId="df046837-7d05-46ec-b831-9538915a52c8" providerId="ADAL" clId="{BE3AAE93-1677-43F8-BC3E-311BE082B206}" dt="2023-06-06T22:23:54.804" v="41" actId="1076"/>
          <ac:cxnSpMkLst>
            <pc:docMk/>
            <pc:sldMk cId="1459871123" sldId="266"/>
            <ac:cxnSpMk id="16" creationId="{3A78B91C-87F4-DE44-9C8A-591EE6ED55F8}"/>
          </ac:cxnSpMkLst>
        </pc:cxnChg>
      </pc:sldChg>
      <pc:sldChg chg="modSp mod">
        <pc:chgData name="ELIANA PAOLA CLAVIJO HERRAN" userId="df046837-7d05-46ec-b831-9538915a52c8" providerId="ADAL" clId="{BE3AAE93-1677-43F8-BC3E-311BE082B206}" dt="2023-06-06T22:24:17.219" v="48" actId="1076"/>
        <pc:sldMkLst>
          <pc:docMk/>
          <pc:sldMk cId="3689166057" sldId="267"/>
        </pc:sldMkLst>
        <pc:spChg chg="mod">
          <ac:chgData name="ELIANA PAOLA CLAVIJO HERRAN" userId="df046837-7d05-46ec-b831-9538915a52c8" providerId="ADAL" clId="{BE3AAE93-1677-43F8-BC3E-311BE082B206}" dt="2023-06-06T22:24:15.335" v="47" actId="1076"/>
          <ac:spMkLst>
            <pc:docMk/>
            <pc:sldMk cId="3689166057" sldId="267"/>
            <ac:spMk id="7" creationId="{C59ED1BA-61ED-7B4E-98A9-E8AEB74B0D50}"/>
          </ac:spMkLst>
        </pc:spChg>
        <pc:spChg chg="mod">
          <ac:chgData name="ELIANA PAOLA CLAVIJO HERRAN" userId="df046837-7d05-46ec-b831-9538915a52c8" providerId="ADAL" clId="{BE3AAE93-1677-43F8-BC3E-311BE082B206}" dt="2023-06-06T22:24:17.219" v="48" actId="1076"/>
          <ac:spMkLst>
            <pc:docMk/>
            <pc:sldMk cId="3689166057" sldId="267"/>
            <ac:spMk id="10" creationId="{D5211EDC-2CA5-D84D-AE29-42FE3A82052E}"/>
          </ac:spMkLst>
        </pc:spChg>
        <pc:spChg chg="mod">
          <ac:chgData name="ELIANA PAOLA CLAVIJO HERRAN" userId="df046837-7d05-46ec-b831-9538915a52c8" providerId="ADAL" clId="{BE3AAE93-1677-43F8-BC3E-311BE082B206}" dt="2023-06-06T22:24:05.667" v="44" actId="207"/>
          <ac:spMkLst>
            <pc:docMk/>
            <pc:sldMk cId="3689166057" sldId="267"/>
            <ac:spMk id="13" creationId="{0825877E-8261-8141-BD0F-F6AE693DADC3}"/>
          </ac:spMkLst>
        </pc:spChg>
        <pc:cxnChg chg="mod">
          <ac:chgData name="ELIANA PAOLA CLAVIJO HERRAN" userId="df046837-7d05-46ec-b831-9538915a52c8" providerId="ADAL" clId="{BE3AAE93-1677-43F8-BC3E-311BE082B206}" dt="2023-06-06T22:24:01.640" v="43" actId="1076"/>
          <ac:cxnSpMkLst>
            <pc:docMk/>
            <pc:sldMk cId="3689166057" sldId="267"/>
            <ac:cxnSpMk id="16" creationId="{3A78B91C-87F4-DE44-9C8A-591EE6ED55F8}"/>
          </ac:cxnSpMkLst>
        </pc:cxnChg>
      </pc:sldChg>
      <pc:sldChg chg="modSp mod">
        <pc:chgData name="ELIANA PAOLA CLAVIJO HERRAN" userId="df046837-7d05-46ec-b831-9538915a52c8" providerId="ADAL" clId="{BE3AAE93-1677-43F8-BC3E-311BE082B206}" dt="2023-06-06T22:22:37.709" v="21" actId="207"/>
        <pc:sldMkLst>
          <pc:docMk/>
          <pc:sldMk cId="4044405217" sldId="1093"/>
        </pc:sldMkLst>
        <pc:spChg chg="mod">
          <ac:chgData name="ELIANA PAOLA CLAVIJO HERRAN" userId="df046837-7d05-46ec-b831-9538915a52c8" providerId="ADAL" clId="{BE3AAE93-1677-43F8-BC3E-311BE082B206}" dt="2023-06-06T22:22:37.709" v="21" actId="207"/>
          <ac:spMkLst>
            <pc:docMk/>
            <pc:sldMk cId="4044405217" sldId="1093"/>
            <ac:spMk id="12" creationId="{0825877E-8261-8141-BD0F-F6AE693DADC3}"/>
          </ac:spMkLst>
        </pc:spChg>
        <pc:cxnChg chg="mod">
          <ac:chgData name="ELIANA PAOLA CLAVIJO HERRAN" userId="df046837-7d05-46ec-b831-9538915a52c8" providerId="ADAL" clId="{BE3AAE93-1677-43F8-BC3E-311BE082B206}" dt="2023-06-06T22:22:31.628" v="20" actId="1076"/>
          <ac:cxnSpMkLst>
            <pc:docMk/>
            <pc:sldMk cId="4044405217" sldId="1093"/>
            <ac:cxnSpMk id="13" creationId="{3A78B91C-87F4-DE44-9C8A-591EE6ED55F8}"/>
          </ac:cxnSpMkLst>
        </pc:cxnChg>
      </pc:sldChg>
      <pc:sldChg chg="modSp mod">
        <pc:chgData name="ELIANA PAOLA CLAVIJO HERRAN" userId="df046837-7d05-46ec-b831-9538915a52c8" providerId="ADAL" clId="{BE3AAE93-1677-43F8-BC3E-311BE082B206}" dt="2023-06-06T22:22:45.539" v="23" actId="207"/>
        <pc:sldMkLst>
          <pc:docMk/>
          <pc:sldMk cId="1152823986" sldId="1094"/>
        </pc:sldMkLst>
        <pc:spChg chg="mod">
          <ac:chgData name="ELIANA PAOLA CLAVIJO HERRAN" userId="df046837-7d05-46ec-b831-9538915a52c8" providerId="ADAL" clId="{BE3AAE93-1677-43F8-BC3E-311BE082B206}" dt="2023-06-06T22:22:45.539" v="23" actId="207"/>
          <ac:spMkLst>
            <pc:docMk/>
            <pc:sldMk cId="1152823986" sldId="1094"/>
            <ac:spMk id="12" creationId="{0825877E-8261-8141-BD0F-F6AE693DADC3}"/>
          </ac:spMkLst>
        </pc:spChg>
        <pc:cxnChg chg="mod">
          <ac:chgData name="ELIANA PAOLA CLAVIJO HERRAN" userId="df046837-7d05-46ec-b831-9538915a52c8" providerId="ADAL" clId="{BE3AAE93-1677-43F8-BC3E-311BE082B206}" dt="2023-06-06T22:22:42.885" v="22" actId="1076"/>
          <ac:cxnSpMkLst>
            <pc:docMk/>
            <pc:sldMk cId="1152823986" sldId="1094"/>
            <ac:cxnSpMk id="13" creationId="{3A78B91C-87F4-DE44-9C8A-591EE6ED55F8}"/>
          </ac:cxnSpMkLst>
        </pc:cxnChg>
      </pc:sldChg>
      <pc:sldChg chg="modSp mod">
        <pc:chgData name="ELIANA PAOLA CLAVIJO HERRAN" userId="df046837-7d05-46ec-b831-9538915a52c8" providerId="ADAL" clId="{BE3AAE93-1677-43F8-BC3E-311BE082B206}" dt="2023-06-06T21:55:59.637" v="14" actId="1076"/>
        <pc:sldMkLst>
          <pc:docMk/>
          <pc:sldMk cId="2473067660" sldId="1095"/>
        </pc:sldMkLst>
        <pc:spChg chg="mod">
          <ac:chgData name="ELIANA PAOLA CLAVIJO HERRAN" userId="df046837-7d05-46ec-b831-9538915a52c8" providerId="ADAL" clId="{BE3AAE93-1677-43F8-BC3E-311BE082B206}" dt="2023-06-06T21:55:59.637" v="14" actId="1076"/>
          <ac:spMkLst>
            <pc:docMk/>
            <pc:sldMk cId="2473067660" sldId="1095"/>
            <ac:spMk id="12" creationId="{0825877E-8261-8141-BD0F-F6AE693DADC3}"/>
          </ac:spMkLst>
        </pc:spChg>
      </pc:sldChg>
      <pc:sldChg chg="modSp mod">
        <pc:chgData name="ELIANA PAOLA CLAVIJO HERRAN" userId="df046837-7d05-46ec-b831-9538915a52c8" providerId="ADAL" clId="{BE3AAE93-1677-43F8-BC3E-311BE082B206}" dt="2023-06-06T21:55:10.450" v="9" actId="1076"/>
        <pc:sldMkLst>
          <pc:docMk/>
          <pc:sldMk cId="781928229" sldId="1100"/>
        </pc:sldMkLst>
        <pc:spChg chg="mod">
          <ac:chgData name="ELIANA PAOLA CLAVIJO HERRAN" userId="df046837-7d05-46ec-b831-9538915a52c8" providerId="ADAL" clId="{BE3AAE93-1677-43F8-BC3E-311BE082B206}" dt="2023-06-06T21:55:10.450" v="9" actId="1076"/>
          <ac:spMkLst>
            <pc:docMk/>
            <pc:sldMk cId="781928229" sldId="1100"/>
            <ac:spMk id="13" creationId="{0825877E-8261-8141-BD0F-F6AE693DADC3}"/>
          </ac:spMkLst>
        </pc:spChg>
        <pc:spChg chg="mod">
          <ac:chgData name="ELIANA PAOLA CLAVIJO HERRAN" userId="df046837-7d05-46ec-b831-9538915a52c8" providerId="ADAL" clId="{BE3AAE93-1677-43F8-BC3E-311BE082B206}" dt="2023-06-06T21:47:36.266" v="1" actId="207"/>
          <ac:spMkLst>
            <pc:docMk/>
            <pc:sldMk cId="781928229" sldId="1100"/>
            <ac:spMk id="14" creationId="{DB63A397-4C9F-FE4E-97CE-FC74897A4BCF}"/>
          </ac:spMkLst>
        </pc:spChg>
        <pc:cxnChg chg="mod">
          <ac:chgData name="ELIANA PAOLA CLAVIJO HERRAN" userId="df046837-7d05-46ec-b831-9538915a52c8" providerId="ADAL" clId="{BE3AAE93-1677-43F8-BC3E-311BE082B206}" dt="2023-06-06T21:55:05.049" v="8" actId="14100"/>
          <ac:cxnSpMkLst>
            <pc:docMk/>
            <pc:sldMk cId="781928229" sldId="1100"/>
            <ac:cxnSpMk id="16" creationId="{3A78B91C-87F4-DE44-9C8A-591EE6ED55F8}"/>
          </ac:cxnSpMkLst>
        </pc:cxnChg>
      </pc:sldChg>
      <pc:sldChg chg="modSp mod">
        <pc:chgData name="ELIANA PAOLA CLAVIJO HERRAN" userId="df046837-7d05-46ec-b831-9538915a52c8" providerId="ADAL" clId="{BE3AAE93-1677-43F8-BC3E-311BE082B206}" dt="2023-06-06T21:55:21.366" v="11" actId="14100"/>
        <pc:sldMkLst>
          <pc:docMk/>
          <pc:sldMk cId="3261313132" sldId="1101"/>
        </pc:sldMkLst>
        <pc:spChg chg="mod">
          <ac:chgData name="ELIANA PAOLA CLAVIJO HERRAN" userId="df046837-7d05-46ec-b831-9538915a52c8" providerId="ADAL" clId="{BE3AAE93-1677-43F8-BC3E-311BE082B206}" dt="2023-06-06T21:54:19.232" v="4" actId="207"/>
          <ac:spMkLst>
            <pc:docMk/>
            <pc:sldMk cId="3261313132" sldId="1101"/>
            <ac:spMk id="12" creationId="{0825877E-8261-8141-BD0F-F6AE693DADC3}"/>
          </ac:spMkLst>
        </pc:spChg>
        <pc:picChg chg="mod">
          <ac:chgData name="ELIANA PAOLA CLAVIJO HERRAN" userId="df046837-7d05-46ec-b831-9538915a52c8" providerId="ADAL" clId="{BE3AAE93-1677-43F8-BC3E-311BE082B206}" dt="2023-06-06T21:54:28.621" v="6" actId="1076"/>
          <ac:picMkLst>
            <pc:docMk/>
            <pc:sldMk cId="3261313132" sldId="1101"/>
            <ac:picMk id="6146" creationId="{00000000-0000-0000-0000-000000000000}"/>
          </ac:picMkLst>
        </pc:picChg>
        <pc:cxnChg chg="mod">
          <ac:chgData name="ELIANA PAOLA CLAVIJO HERRAN" userId="df046837-7d05-46ec-b831-9538915a52c8" providerId="ADAL" clId="{BE3AAE93-1677-43F8-BC3E-311BE082B206}" dt="2023-06-06T21:55:21.366" v="11" actId="14100"/>
          <ac:cxnSpMkLst>
            <pc:docMk/>
            <pc:sldMk cId="3261313132" sldId="1101"/>
            <ac:cxnSpMk id="2" creationId="{4FEF49DE-0A2A-001A-D70B-98E252B6D2B3}"/>
          </ac:cxnSpMkLst>
        </pc:cxnChg>
      </pc:sldChg>
      <pc:sldChg chg="modSp mod">
        <pc:chgData name="ELIANA PAOLA CLAVIJO HERRAN" userId="df046837-7d05-46ec-b831-9538915a52c8" providerId="ADAL" clId="{BE3AAE93-1677-43F8-BC3E-311BE082B206}" dt="2023-06-06T21:57:06.587" v="15" actId="207"/>
        <pc:sldMkLst>
          <pc:docMk/>
          <pc:sldMk cId="3938391785" sldId="1103"/>
        </pc:sldMkLst>
        <pc:spChg chg="mod">
          <ac:chgData name="ELIANA PAOLA CLAVIJO HERRAN" userId="df046837-7d05-46ec-b831-9538915a52c8" providerId="ADAL" clId="{BE3AAE93-1677-43F8-BC3E-311BE082B206}" dt="2023-06-06T21:57:06.587" v="15" actId="207"/>
          <ac:spMkLst>
            <pc:docMk/>
            <pc:sldMk cId="3938391785" sldId="1103"/>
            <ac:spMk id="12" creationId="{0825877E-8261-8141-BD0F-F6AE693DADC3}"/>
          </ac:spMkLst>
        </pc:spChg>
      </pc:sldChg>
      <pc:sldChg chg="modSp mod">
        <pc:chgData name="ELIANA PAOLA CLAVIJO HERRAN" userId="df046837-7d05-46ec-b831-9538915a52c8" providerId="ADAL" clId="{BE3AAE93-1677-43F8-BC3E-311BE082B206}" dt="2023-06-06T22:04:40.766" v="16" actId="207"/>
        <pc:sldMkLst>
          <pc:docMk/>
          <pc:sldMk cId="440434628" sldId="1104"/>
        </pc:sldMkLst>
        <pc:spChg chg="mod">
          <ac:chgData name="ELIANA PAOLA CLAVIJO HERRAN" userId="df046837-7d05-46ec-b831-9538915a52c8" providerId="ADAL" clId="{BE3AAE93-1677-43F8-BC3E-311BE082B206}" dt="2023-06-06T22:04:40.766" v="16" actId="207"/>
          <ac:spMkLst>
            <pc:docMk/>
            <pc:sldMk cId="440434628" sldId="1104"/>
            <ac:spMk id="12" creationId="{0825877E-8261-8141-BD0F-F6AE693DADC3}"/>
          </ac:spMkLst>
        </pc:spChg>
      </pc:sldChg>
      <pc:sldChg chg="modSp mod">
        <pc:chgData name="ELIANA PAOLA CLAVIJO HERRAN" userId="df046837-7d05-46ec-b831-9538915a52c8" providerId="ADAL" clId="{BE3AAE93-1677-43F8-BC3E-311BE082B206}" dt="2023-06-06T22:07:33.441" v="18" actId="207"/>
        <pc:sldMkLst>
          <pc:docMk/>
          <pc:sldMk cId="1606217160" sldId="1105"/>
        </pc:sldMkLst>
        <pc:spChg chg="mod">
          <ac:chgData name="ELIANA PAOLA CLAVIJO HERRAN" userId="df046837-7d05-46ec-b831-9538915a52c8" providerId="ADAL" clId="{BE3AAE93-1677-43F8-BC3E-311BE082B206}" dt="2023-06-06T22:07:33.441" v="18" actId="207"/>
          <ac:spMkLst>
            <pc:docMk/>
            <pc:sldMk cId="1606217160" sldId="1105"/>
            <ac:spMk id="12" creationId="{0825877E-8261-8141-BD0F-F6AE693DADC3}"/>
          </ac:spMkLst>
        </pc:spChg>
      </pc:sldChg>
      <pc:sldChg chg="modSp mod">
        <pc:chgData name="ELIANA PAOLA CLAVIJO HERRAN" userId="df046837-7d05-46ec-b831-9538915a52c8" providerId="ADAL" clId="{BE3AAE93-1677-43F8-BC3E-311BE082B206}" dt="2023-06-06T22:11:22.945" v="19" actId="207"/>
        <pc:sldMkLst>
          <pc:docMk/>
          <pc:sldMk cId="3956611744" sldId="1106"/>
        </pc:sldMkLst>
        <pc:spChg chg="mod">
          <ac:chgData name="ELIANA PAOLA CLAVIJO HERRAN" userId="df046837-7d05-46ec-b831-9538915a52c8" providerId="ADAL" clId="{BE3AAE93-1677-43F8-BC3E-311BE082B206}" dt="2023-06-06T22:11:22.945" v="19" actId="207"/>
          <ac:spMkLst>
            <pc:docMk/>
            <pc:sldMk cId="3956611744" sldId="1106"/>
            <ac:spMk id="12" creationId="{0825877E-8261-8141-BD0F-F6AE693DADC3}"/>
          </ac:spMkLst>
        </pc:spChg>
      </pc:sldChg>
      <pc:sldChg chg="modSp mod">
        <pc:chgData name="ELIANA PAOLA CLAVIJO HERRAN" userId="df046837-7d05-46ec-b831-9538915a52c8" providerId="ADAL" clId="{BE3AAE93-1677-43F8-BC3E-311BE082B206}" dt="2023-06-06T21:55:15.728" v="10" actId="14100"/>
        <pc:sldMkLst>
          <pc:docMk/>
          <pc:sldMk cId="3836228895" sldId="1107"/>
        </pc:sldMkLst>
        <pc:spChg chg="mod">
          <ac:chgData name="ELIANA PAOLA CLAVIJO HERRAN" userId="df046837-7d05-46ec-b831-9538915a52c8" providerId="ADAL" clId="{BE3AAE93-1677-43F8-BC3E-311BE082B206}" dt="2023-06-06T21:51:39.684" v="3" actId="207"/>
          <ac:spMkLst>
            <pc:docMk/>
            <pc:sldMk cId="3836228895" sldId="1107"/>
            <ac:spMk id="3" creationId="{42DEE34C-9957-EFF2-BF9F-44245E796CF6}"/>
          </ac:spMkLst>
        </pc:spChg>
        <pc:spChg chg="mod">
          <ac:chgData name="ELIANA PAOLA CLAVIJO HERRAN" userId="df046837-7d05-46ec-b831-9538915a52c8" providerId="ADAL" clId="{BE3AAE93-1677-43F8-BC3E-311BE082B206}" dt="2023-06-06T21:51:32.564" v="2" actId="207"/>
          <ac:spMkLst>
            <pc:docMk/>
            <pc:sldMk cId="3836228895" sldId="1107"/>
            <ac:spMk id="13" creationId="{0825877E-8261-8141-BD0F-F6AE693DADC3}"/>
          </ac:spMkLst>
        </pc:spChg>
        <pc:cxnChg chg="mod">
          <ac:chgData name="ELIANA PAOLA CLAVIJO HERRAN" userId="df046837-7d05-46ec-b831-9538915a52c8" providerId="ADAL" clId="{BE3AAE93-1677-43F8-BC3E-311BE082B206}" dt="2023-06-06T21:55:15.728" v="10" actId="14100"/>
          <ac:cxnSpMkLst>
            <pc:docMk/>
            <pc:sldMk cId="3836228895" sldId="1107"/>
            <ac:cxnSpMk id="16" creationId="{3A78B91C-87F4-DE44-9C8A-591EE6ED55F8}"/>
          </ac:cxnSpMkLst>
        </pc:cxnChg>
      </pc:sldChg>
    </pc:docChg>
  </pc:docChgLst>
</pc:chgInfo>
</file>

<file path=ppt/diagrams/_rels/data6.xml.rels><?xml version="1.0" encoding="UTF-8" standalone="yes"?>
<Relationships xmlns="http://schemas.openxmlformats.org/package/2006/relationships"><Relationship Id="rId1" Type="http://schemas.openxmlformats.org/officeDocument/2006/relationships/hyperlink" Target="https://funcionpublica.gov.co/eva/gestornormativo/norma.php?i=25678#5"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funcionpublica.gov.co/eva/gestornormativo/norma.php?i=25678#5"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9C761-3D30-4BBE-A2A6-2628F864DEBA}"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CO"/>
        </a:p>
      </dgm:t>
    </dgm:pt>
    <dgm:pt modelId="{3F99D5B8-A0D2-4853-AE2F-2F0BFEA88211}">
      <dgm:prSet phldrT="[Texto]" custT="1"/>
      <dgm:spPr/>
      <dgm:t>
        <a:bodyPr/>
        <a:lstStyle/>
        <a:p>
          <a:pPr algn="just"/>
          <a:endParaRPr lang="es-CO" sz="1800" dirty="0"/>
        </a:p>
      </dgm:t>
    </dgm:pt>
    <dgm:pt modelId="{4EA919F5-F965-49AD-9FE3-BED8B8F3C8EE}" type="sibTrans" cxnId="{CB3C8D42-7498-41C2-AAAC-979419A3DB04}">
      <dgm:prSet/>
      <dgm:spPr/>
      <dgm:t>
        <a:bodyPr/>
        <a:lstStyle/>
        <a:p>
          <a:endParaRPr lang="es-CO"/>
        </a:p>
      </dgm:t>
    </dgm:pt>
    <dgm:pt modelId="{B5D1C423-E39E-4104-B99F-0AAA9B700748}" type="parTrans" cxnId="{CB3C8D42-7498-41C2-AAAC-979419A3DB04}">
      <dgm:prSet/>
      <dgm:spPr/>
      <dgm:t>
        <a:bodyPr/>
        <a:lstStyle/>
        <a:p>
          <a:endParaRPr lang="es-CO"/>
        </a:p>
      </dgm:t>
    </dgm:pt>
    <dgm:pt modelId="{B9DB754D-D8CC-4453-BF7B-D7377AEE066C}">
      <dgm:prSet custT="1"/>
      <dgm:spPr>
        <a:gradFill rotWithShape="0">
          <a:gsLst>
            <a:gs pos="0">
              <a:schemeClr val="accent4"/>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dgm:spPr>
      <dgm:t>
        <a:bodyPr/>
        <a:lstStyle/>
        <a:p>
          <a:pPr algn="ctr"/>
          <a:r>
            <a:rPr lang="es-CO" sz="1400" b="1" dirty="0">
              <a:latin typeface="Century Gothic" panose="020B0502020202020204" pitchFamily="34" charset="0"/>
            </a:rPr>
            <a:t>GRANDES ALMACENES</a:t>
          </a:r>
        </a:p>
      </dgm:t>
    </dgm:pt>
    <dgm:pt modelId="{DB909BE5-FE61-4900-9681-4348EB99685A}" type="parTrans" cxnId="{DA3B6EC9-34C5-4059-A2D3-F3210615ADA2}">
      <dgm:prSet/>
      <dgm:spPr/>
      <dgm:t>
        <a:bodyPr/>
        <a:lstStyle/>
        <a:p>
          <a:endParaRPr lang="es-CO"/>
        </a:p>
      </dgm:t>
    </dgm:pt>
    <dgm:pt modelId="{1A017CE9-19B2-4F0E-B76E-0918ED45855A}" type="sibTrans" cxnId="{DA3B6EC9-34C5-4059-A2D3-F3210615ADA2}">
      <dgm:prSet/>
      <dgm:spPr/>
      <dgm:t>
        <a:bodyPr/>
        <a:lstStyle/>
        <a:p>
          <a:endParaRPr lang="es-CO"/>
        </a:p>
      </dgm:t>
    </dgm:pt>
    <dgm:pt modelId="{091B9126-3D95-48DD-9086-C76A69CA4678}">
      <dgm:prSet custT="1"/>
      <dgm:spPr>
        <a:gradFill rotWithShape="0">
          <a:gsLst>
            <a:gs pos="0">
              <a:srgbClr val="00B0F0"/>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w="6350" cap="flat" cmpd="sng" algn="ctr">
          <a:solidFill>
            <a:srgbClr val="A5A5A5">
              <a:hueOff val="0"/>
              <a:satOff val="0"/>
              <a:lumOff val="0"/>
              <a:alphaOff val="0"/>
            </a:srgbClr>
          </a:solidFill>
          <a:prstDash val="solid"/>
          <a:miter lim="800000"/>
        </a:ln>
        <a:effectLst>
          <a:outerShdw blurRad="57150" dist="19050" dir="5400000" algn="ctr" rotWithShape="0">
            <a:srgbClr val="000000">
              <a:alpha val="63000"/>
            </a:srgbClr>
          </a:outerShdw>
        </a:effectLst>
      </dgm:spPr>
      <dgm:t>
        <a:bodyPr spcFirstLastPara="0" vert="horz" wrap="square" lIns="8890" tIns="8890" rIns="8890" bIns="8890" numCol="1" spcCol="1270" anchor="ctr" anchorCtr="0"/>
        <a:lstStyle/>
        <a:p>
          <a:pPr marL="0" lvl="0" algn="ctr" defTabSz="622300">
            <a:lnSpc>
              <a:spcPct val="90000"/>
            </a:lnSpc>
            <a:spcBef>
              <a:spcPct val="0"/>
            </a:spcBef>
            <a:spcAft>
              <a:spcPct val="35000"/>
            </a:spcAft>
            <a:buNone/>
          </a:pPr>
          <a:r>
            <a:rPr lang="es-CO" sz="1400" b="1" kern="1200" dirty="0">
              <a:solidFill>
                <a:prstClr val="white"/>
              </a:solidFill>
              <a:latin typeface="Century Gothic" panose="020B0502020202020204" pitchFamily="34" charset="0"/>
              <a:ea typeface="+mn-ea"/>
              <a:cs typeface="+mn-cs"/>
            </a:rPr>
            <a:t>ACUERDO MARCO DE PRECIOS</a:t>
          </a:r>
        </a:p>
      </dgm:t>
    </dgm:pt>
    <dgm:pt modelId="{4E94941C-E48D-4E5A-ACF8-0F457E22520E}" type="parTrans" cxnId="{675271A1-991D-4E2A-8C6F-1EED51AAD2F2}">
      <dgm:prSet/>
      <dgm:spPr/>
      <dgm:t>
        <a:bodyPr/>
        <a:lstStyle/>
        <a:p>
          <a:endParaRPr lang="es-CO"/>
        </a:p>
      </dgm:t>
    </dgm:pt>
    <dgm:pt modelId="{9591A314-1337-4C48-BAD0-A2AA6CFF2867}" type="sibTrans" cxnId="{675271A1-991D-4E2A-8C6F-1EED51AAD2F2}">
      <dgm:prSet/>
      <dgm:spPr/>
      <dgm:t>
        <a:bodyPr/>
        <a:lstStyle/>
        <a:p>
          <a:endParaRPr lang="es-CO"/>
        </a:p>
      </dgm:t>
    </dgm:pt>
    <dgm:pt modelId="{615A68EE-0FC9-4AB5-911A-1366B76F28A8}">
      <dgm:prSet custT="1"/>
      <dgm:spPr/>
      <dgm:t>
        <a:bodyPr/>
        <a:lstStyle/>
        <a:p>
          <a:r>
            <a:rPr lang="es-ES" sz="1800" dirty="0">
              <a:latin typeface="Century Gothic" panose="020B0502020202020204" pitchFamily="34" charset="0"/>
            </a:rPr>
            <a:t>Compras en los Grandes Almacenes en la Tienda Virtual del Estado Colombiano - TVEC, siempre que su valor no exceda el diez por ciento (10%) de la menor cuantía de la Entidad y la invitación deberá estar dirigida a las Grandes Almacenes</a:t>
          </a:r>
          <a:endParaRPr lang="es-CO" sz="1800" dirty="0">
            <a:latin typeface="Century Gothic" panose="020B0502020202020204" pitchFamily="34" charset="0"/>
          </a:endParaRPr>
        </a:p>
      </dgm:t>
    </dgm:pt>
    <dgm:pt modelId="{4539170B-6B88-4AFF-8C63-0FA63A10F233}" type="parTrans" cxnId="{DD830C73-FBA9-4CBD-84DA-1BCB68C86658}">
      <dgm:prSet/>
      <dgm:spPr/>
      <dgm:t>
        <a:bodyPr/>
        <a:lstStyle/>
        <a:p>
          <a:endParaRPr lang="es-CO"/>
        </a:p>
      </dgm:t>
    </dgm:pt>
    <dgm:pt modelId="{8131610E-80BA-4688-B66A-CDAE5F2284DE}" type="sibTrans" cxnId="{DD830C73-FBA9-4CBD-84DA-1BCB68C86658}">
      <dgm:prSet/>
      <dgm:spPr/>
      <dgm:t>
        <a:bodyPr/>
        <a:lstStyle/>
        <a:p>
          <a:endParaRPr lang="es-CO"/>
        </a:p>
      </dgm:t>
    </dgm:pt>
    <dgm:pt modelId="{7E249BE9-F918-4DFD-8ADB-4ED68E743E70}">
      <dgm:prSet custT="1"/>
      <dgm:spPr/>
      <dgm:t>
        <a:bodyPr/>
        <a:lstStyle/>
        <a:p>
          <a:pPr algn="just"/>
          <a:r>
            <a:rPr lang="es-CO" sz="1800" dirty="0">
              <a:latin typeface="Century Gothic" panose="020B0502020202020204" pitchFamily="34" charset="0"/>
            </a:rPr>
            <a:t>Si la necesidad es superior a $23.200.000 e inferior a $32.480.000 se debe adelantar los Procesos de Contratación por la modalidad de Selección de Mínima Cuantía.</a:t>
          </a:r>
        </a:p>
      </dgm:t>
    </dgm:pt>
    <dgm:pt modelId="{92A5D8F2-4E72-4D08-968F-3CB8B186309C}" type="parTrans" cxnId="{BBAE6913-4D52-4D5A-8FF6-CCE747182F02}">
      <dgm:prSet/>
      <dgm:spPr/>
      <dgm:t>
        <a:bodyPr/>
        <a:lstStyle/>
        <a:p>
          <a:endParaRPr lang="es-CO"/>
        </a:p>
      </dgm:t>
    </dgm:pt>
    <dgm:pt modelId="{174577A5-63DD-46D3-93C8-31645B49A4E4}" type="sibTrans" cxnId="{BBAE6913-4D52-4D5A-8FF6-CCE747182F02}">
      <dgm:prSet/>
      <dgm:spPr/>
      <dgm:t>
        <a:bodyPr/>
        <a:lstStyle/>
        <a:p>
          <a:endParaRPr lang="es-CO"/>
        </a:p>
      </dgm:t>
    </dgm:pt>
    <dgm:pt modelId="{2D960979-98D2-4E8A-B550-BD259125E098}" type="pres">
      <dgm:prSet presAssocID="{E869C761-3D30-4BBE-A2A6-2628F864DEBA}" presName="linearFlow" presStyleCnt="0">
        <dgm:presLayoutVars>
          <dgm:dir/>
          <dgm:animLvl val="lvl"/>
          <dgm:resizeHandles val="exact"/>
        </dgm:presLayoutVars>
      </dgm:prSet>
      <dgm:spPr/>
    </dgm:pt>
    <dgm:pt modelId="{BED878FC-C060-400A-9B48-A82DFA0B9402}" type="pres">
      <dgm:prSet presAssocID="{B9DB754D-D8CC-4453-BF7B-D7377AEE066C}" presName="composite" presStyleCnt="0"/>
      <dgm:spPr/>
    </dgm:pt>
    <dgm:pt modelId="{88CAA478-8D18-43F6-92A4-3F2154DF59E3}" type="pres">
      <dgm:prSet presAssocID="{B9DB754D-D8CC-4453-BF7B-D7377AEE066C}" presName="parentText" presStyleLbl="alignNode1" presStyleIdx="0" presStyleCnt="2">
        <dgm:presLayoutVars>
          <dgm:chMax val="1"/>
          <dgm:bulletEnabled val="1"/>
        </dgm:presLayoutVars>
      </dgm:prSet>
      <dgm:spPr/>
    </dgm:pt>
    <dgm:pt modelId="{4BD0C5FC-61E0-4901-9B38-AF0B511B3BA1}" type="pres">
      <dgm:prSet presAssocID="{B9DB754D-D8CC-4453-BF7B-D7377AEE066C}" presName="descendantText" presStyleLbl="alignAcc1" presStyleIdx="0" presStyleCnt="2">
        <dgm:presLayoutVars>
          <dgm:bulletEnabled val="1"/>
        </dgm:presLayoutVars>
      </dgm:prSet>
      <dgm:spPr/>
    </dgm:pt>
    <dgm:pt modelId="{3EAD1984-0EC1-4BAF-BD67-2430F434EEA7}" type="pres">
      <dgm:prSet presAssocID="{1A017CE9-19B2-4F0E-B76E-0918ED45855A}" presName="sp" presStyleCnt="0"/>
      <dgm:spPr/>
    </dgm:pt>
    <dgm:pt modelId="{3B823189-2BEC-408F-8164-4ADF7C1D35F1}" type="pres">
      <dgm:prSet presAssocID="{091B9126-3D95-48DD-9086-C76A69CA4678}" presName="composite" presStyleCnt="0"/>
      <dgm:spPr/>
    </dgm:pt>
    <dgm:pt modelId="{BFEDBBDF-0253-4FD8-A437-D2B62CE9C128}" type="pres">
      <dgm:prSet presAssocID="{091B9126-3D95-48DD-9086-C76A69CA4678}" presName="parentText" presStyleLbl="alignNode1" presStyleIdx="1" presStyleCnt="2">
        <dgm:presLayoutVars>
          <dgm:chMax val="1"/>
          <dgm:bulletEnabled val="1"/>
        </dgm:presLayoutVars>
      </dgm:prSet>
      <dgm:spPr>
        <a:xfrm rot="5400000">
          <a:off x="-429933" y="3016922"/>
          <a:ext cx="2866225" cy="2006358"/>
        </a:xfrm>
        <a:prstGeom prst="chevron">
          <a:avLst/>
        </a:prstGeom>
      </dgm:spPr>
    </dgm:pt>
    <dgm:pt modelId="{2729B170-8ADF-400C-AF77-7C049298A950}" type="pres">
      <dgm:prSet presAssocID="{091B9126-3D95-48DD-9086-C76A69CA4678}" presName="descendantText" presStyleLbl="alignAcc1" presStyleIdx="1" presStyleCnt="2">
        <dgm:presLayoutVars>
          <dgm:bulletEnabled val="1"/>
        </dgm:presLayoutVars>
      </dgm:prSet>
      <dgm:spPr/>
    </dgm:pt>
  </dgm:ptLst>
  <dgm:cxnLst>
    <dgm:cxn modelId="{BBAE6913-4D52-4D5A-8FF6-CCE747182F02}" srcId="{091B9126-3D95-48DD-9086-C76A69CA4678}" destId="{7E249BE9-F918-4DFD-8ADB-4ED68E743E70}" srcOrd="1" destOrd="0" parTransId="{92A5D8F2-4E72-4D08-968F-3CB8B186309C}" sibTransId="{174577A5-63DD-46D3-93C8-31645B49A4E4}"/>
    <dgm:cxn modelId="{0F437A20-CA08-4233-AED2-F395578F99F8}" type="presOf" srcId="{7E249BE9-F918-4DFD-8ADB-4ED68E743E70}" destId="{2729B170-8ADF-400C-AF77-7C049298A950}" srcOrd="0" destOrd="1" presId="urn:microsoft.com/office/officeart/2005/8/layout/chevron2"/>
    <dgm:cxn modelId="{549A6D2F-97ED-4252-8D81-D570D9DE8640}" type="presOf" srcId="{091B9126-3D95-48DD-9086-C76A69CA4678}" destId="{BFEDBBDF-0253-4FD8-A437-D2B62CE9C128}" srcOrd="0" destOrd="0" presId="urn:microsoft.com/office/officeart/2005/8/layout/chevron2"/>
    <dgm:cxn modelId="{CB3C8D42-7498-41C2-AAAC-979419A3DB04}" srcId="{091B9126-3D95-48DD-9086-C76A69CA4678}" destId="{3F99D5B8-A0D2-4853-AE2F-2F0BFEA88211}" srcOrd="0" destOrd="0" parTransId="{B5D1C423-E39E-4104-B99F-0AAA9B700748}" sibTransId="{4EA919F5-F965-49AD-9FE3-BED8B8F3C8EE}"/>
    <dgm:cxn modelId="{DD830C73-FBA9-4CBD-84DA-1BCB68C86658}" srcId="{B9DB754D-D8CC-4453-BF7B-D7377AEE066C}" destId="{615A68EE-0FC9-4AB5-911A-1366B76F28A8}" srcOrd="0" destOrd="0" parTransId="{4539170B-6B88-4AFF-8C63-0FA63A10F233}" sibTransId="{8131610E-80BA-4688-B66A-CDAE5F2284DE}"/>
    <dgm:cxn modelId="{B1FFFB77-1D35-437A-A7BA-FE07C00644CF}" type="presOf" srcId="{B9DB754D-D8CC-4453-BF7B-D7377AEE066C}" destId="{88CAA478-8D18-43F6-92A4-3F2154DF59E3}" srcOrd="0" destOrd="0" presId="urn:microsoft.com/office/officeart/2005/8/layout/chevron2"/>
    <dgm:cxn modelId="{67263F9F-433E-4C0E-8255-21CCD94BF260}" type="presOf" srcId="{E869C761-3D30-4BBE-A2A6-2628F864DEBA}" destId="{2D960979-98D2-4E8A-B550-BD259125E098}" srcOrd="0" destOrd="0" presId="urn:microsoft.com/office/officeart/2005/8/layout/chevron2"/>
    <dgm:cxn modelId="{675271A1-991D-4E2A-8C6F-1EED51AAD2F2}" srcId="{E869C761-3D30-4BBE-A2A6-2628F864DEBA}" destId="{091B9126-3D95-48DD-9086-C76A69CA4678}" srcOrd="1" destOrd="0" parTransId="{4E94941C-E48D-4E5A-ACF8-0F457E22520E}" sibTransId="{9591A314-1337-4C48-BAD0-A2AA6CFF2867}"/>
    <dgm:cxn modelId="{0B9E58A1-6B89-4C8A-B909-6D266129653B}" type="presOf" srcId="{3F99D5B8-A0D2-4853-AE2F-2F0BFEA88211}" destId="{2729B170-8ADF-400C-AF77-7C049298A950}" srcOrd="0" destOrd="0" presId="urn:microsoft.com/office/officeart/2005/8/layout/chevron2"/>
    <dgm:cxn modelId="{DA3B6EC9-34C5-4059-A2D3-F3210615ADA2}" srcId="{E869C761-3D30-4BBE-A2A6-2628F864DEBA}" destId="{B9DB754D-D8CC-4453-BF7B-D7377AEE066C}" srcOrd="0" destOrd="0" parTransId="{DB909BE5-FE61-4900-9681-4348EB99685A}" sibTransId="{1A017CE9-19B2-4F0E-B76E-0918ED45855A}"/>
    <dgm:cxn modelId="{2BB63EF4-7AA3-4A6D-A3BF-55EBBE542929}" type="presOf" srcId="{615A68EE-0FC9-4AB5-911A-1366B76F28A8}" destId="{4BD0C5FC-61E0-4901-9B38-AF0B511B3BA1}" srcOrd="0" destOrd="0" presId="urn:microsoft.com/office/officeart/2005/8/layout/chevron2"/>
    <dgm:cxn modelId="{4F06571E-B272-46B4-B05C-3D661504DE02}" type="presParOf" srcId="{2D960979-98D2-4E8A-B550-BD259125E098}" destId="{BED878FC-C060-400A-9B48-A82DFA0B9402}" srcOrd="0" destOrd="0" presId="urn:microsoft.com/office/officeart/2005/8/layout/chevron2"/>
    <dgm:cxn modelId="{52F48A34-4F5C-4EBC-9AA2-42E9DF18FFF5}" type="presParOf" srcId="{BED878FC-C060-400A-9B48-A82DFA0B9402}" destId="{88CAA478-8D18-43F6-92A4-3F2154DF59E3}" srcOrd="0" destOrd="0" presId="urn:microsoft.com/office/officeart/2005/8/layout/chevron2"/>
    <dgm:cxn modelId="{9D6FC9DA-0F64-4340-935E-2985F7EBC5AB}" type="presParOf" srcId="{BED878FC-C060-400A-9B48-A82DFA0B9402}" destId="{4BD0C5FC-61E0-4901-9B38-AF0B511B3BA1}" srcOrd="1" destOrd="0" presId="urn:microsoft.com/office/officeart/2005/8/layout/chevron2"/>
    <dgm:cxn modelId="{28475B83-8837-44D1-9AF9-1811674D542F}" type="presParOf" srcId="{2D960979-98D2-4E8A-B550-BD259125E098}" destId="{3EAD1984-0EC1-4BAF-BD67-2430F434EEA7}" srcOrd="1" destOrd="0" presId="urn:microsoft.com/office/officeart/2005/8/layout/chevron2"/>
    <dgm:cxn modelId="{0BB9E205-EE9E-46B5-BDA2-3F0BC097E874}" type="presParOf" srcId="{2D960979-98D2-4E8A-B550-BD259125E098}" destId="{3B823189-2BEC-408F-8164-4ADF7C1D35F1}" srcOrd="2" destOrd="0" presId="urn:microsoft.com/office/officeart/2005/8/layout/chevron2"/>
    <dgm:cxn modelId="{FB6D65DE-6A6E-4E6C-8497-BFE4FDC9DACC}" type="presParOf" srcId="{3B823189-2BEC-408F-8164-4ADF7C1D35F1}" destId="{BFEDBBDF-0253-4FD8-A437-D2B62CE9C128}" srcOrd="0" destOrd="0" presId="urn:microsoft.com/office/officeart/2005/8/layout/chevron2"/>
    <dgm:cxn modelId="{560B1D93-7194-49F0-90F9-4451B6DA0ACE}" type="presParOf" srcId="{3B823189-2BEC-408F-8164-4ADF7C1D35F1}" destId="{2729B170-8ADF-400C-AF77-7C049298A95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9C761-3D30-4BBE-A2A6-2628F864DEBA}" type="doc">
      <dgm:prSet loTypeId="urn:microsoft.com/office/officeart/2005/8/layout/chevron2" loCatId="process" qsTypeId="urn:microsoft.com/office/officeart/2005/8/quickstyle/simple5" qsCatId="simple" csTypeId="urn:microsoft.com/office/officeart/2005/8/colors/colorful1" csCatId="colorful" phldr="1"/>
      <dgm:spPr/>
      <dgm:t>
        <a:bodyPr/>
        <a:lstStyle/>
        <a:p>
          <a:endParaRPr lang="es-CO"/>
        </a:p>
      </dgm:t>
    </dgm:pt>
    <dgm:pt modelId="{36BFE0E0-BAFC-4661-ACE0-05258470E203}">
      <dgm:prSet phldrT="[Texto]" custT="1"/>
      <dgm:spPr>
        <a:gradFill rotWithShape="0">
          <a:gsLst>
            <a:gs pos="0">
              <a:schemeClr val="accent4"/>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pPr algn="ctr"/>
          <a:endParaRPr lang="es-CO" sz="1200" b="1" dirty="0"/>
        </a:p>
        <a:p>
          <a:pPr algn="ctr"/>
          <a:r>
            <a:rPr lang="es-CO" sz="1000" b="1" dirty="0">
              <a:latin typeface="Century Gothic" panose="020B0502020202020204" pitchFamily="34" charset="0"/>
            </a:rPr>
            <a:t>IDENTIFICACIÓN DE LA NECESIDAD DE ACUERDO CON EL PAA</a:t>
          </a:r>
        </a:p>
      </dgm:t>
    </dgm:pt>
    <dgm:pt modelId="{BCB61CCB-B511-4AC8-8AD9-8D58573EBEDC}" type="parTrans" cxnId="{97FD8E3F-6503-4119-9BC4-94B4FE088BAD}">
      <dgm:prSet/>
      <dgm:spPr/>
      <dgm:t>
        <a:bodyPr/>
        <a:lstStyle/>
        <a:p>
          <a:endParaRPr lang="es-CO"/>
        </a:p>
      </dgm:t>
    </dgm:pt>
    <dgm:pt modelId="{85A0A56B-9051-463E-A843-FCF7E2FB8156}" type="sibTrans" cxnId="{97FD8E3F-6503-4119-9BC4-94B4FE088BAD}">
      <dgm:prSet/>
      <dgm:spPr/>
      <dgm:t>
        <a:bodyPr/>
        <a:lstStyle/>
        <a:p>
          <a:endParaRPr lang="es-CO"/>
        </a:p>
      </dgm:t>
    </dgm:pt>
    <dgm:pt modelId="{5346AD02-27FA-4EC7-B2FD-234D36FDA823}">
      <dgm:prSet custT="1"/>
      <dgm:spPr/>
      <dgm:t>
        <a:bodyPr/>
        <a:lstStyle/>
        <a:p>
          <a:pPr algn="just"/>
          <a:r>
            <a:rPr lang="es-CO" sz="1400" i="0" dirty="0">
              <a:latin typeface="Century Gothic" panose="020B0502020202020204" pitchFamily="34" charset="0"/>
            </a:rPr>
            <a:t>Elaborar ficha técnica, la cual deberá contemplar las especificaciones y condiciones técnicas del bien, obra o servicio a contratar.</a:t>
          </a:r>
        </a:p>
      </dgm:t>
    </dgm:pt>
    <dgm:pt modelId="{3617D461-675C-41E5-8AB0-87E6DC55CD1F}" type="parTrans" cxnId="{E7F2304E-7125-495D-865C-A24E2FC4110B}">
      <dgm:prSet/>
      <dgm:spPr/>
      <dgm:t>
        <a:bodyPr/>
        <a:lstStyle/>
        <a:p>
          <a:endParaRPr lang="es-CO"/>
        </a:p>
      </dgm:t>
    </dgm:pt>
    <dgm:pt modelId="{E09604D6-6BE2-433D-B218-E609A8857828}" type="sibTrans" cxnId="{E7F2304E-7125-495D-865C-A24E2FC4110B}">
      <dgm:prSet/>
      <dgm:spPr/>
      <dgm:t>
        <a:bodyPr/>
        <a:lstStyle/>
        <a:p>
          <a:endParaRPr lang="es-CO"/>
        </a:p>
      </dgm:t>
    </dgm:pt>
    <dgm:pt modelId="{B9DB754D-D8CC-4453-BF7B-D7377AEE066C}">
      <dgm:prSet custT="1"/>
      <dgm:spPr>
        <a:gradFill rotWithShape="0">
          <a:gsLst>
            <a:gs pos="0">
              <a:srgbClr val="00B0F0"/>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endParaRPr lang="es-CO" sz="1400" kern="1200" dirty="0">
            <a:latin typeface="Calibri" panose="020F0502020204030204"/>
            <a:ea typeface="+mn-ea"/>
            <a:cs typeface="+mn-cs"/>
          </a:endParaRPr>
        </a:p>
        <a:p>
          <a:r>
            <a:rPr lang="es-CO" sz="1000" b="1" dirty="0">
              <a:latin typeface="Century Gothic" panose="020B0502020202020204" pitchFamily="34" charset="0"/>
            </a:rPr>
            <a:t>ELABORACIÓN</a:t>
          </a:r>
          <a:r>
            <a:rPr lang="es-CO" sz="1000" b="1" kern="1200" dirty="0">
              <a:latin typeface="Century Gothic" panose="020B0502020202020204" pitchFamily="34" charset="0"/>
            </a:rPr>
            <a:t> DE ESTUDIOS PREVIOS </a:t>
          </a:r>
        </a:p>
      </dgm:t>
    </dgm:pt>
    <dgm:pt modelId="{DB909BE5-FE61-4900-9681-4348EB99685A}" type="parTrans" cxnId="{DA3B6EC9-34C5-4059-A2D3-F3210615ADA2}">
      <dgm:prSet/>
      <dgm:spPr/>
      <dgm:t>
        <a:bodyPr/>
        <a:lstStyle/>
        <a:p>
          <a:endParaRPr lang="es-CO"/>
        </a:p>
      </dgm:t>
    </dgm:pt>
    <dgm:pt modelId="{1A017CE9-19B2-4F0E-B76E-0918ED45855A}" type="sibTrans" cxnId="{DA3B6EC9-34C5-4059-A2D3-F3210615ADA2}">
      <dgm:prSet/>
      <dgm:spPr/>
      <dgm:t>
        <a:bodyPr/>
        <a:lstStyle/>
        <a:p>
          <a:endParaRPr lang="es-CO"/>
        </a:p>
      </dgm:t>
    </dgm:pt>
    <dgm:pt modelId="{722E44E7-E511-473E-A5C6-59C9A553935B}">
      <dgm:prSet custT="1"/>
      <dgm:spPr/>
      <dgm:t>
        <a:bodyPr/>
        <a:lstStyle/>
        <a:p>
          <a:pPr algn="just"/>
          <a:endParaRPr lang="es-CO" sz="1800" dirty="0"/>
        </a:p>
      </dgm:t>
    </dgm:pt>
    <dgm:pt modelId="{D7D548A6-E3E8-4160-B3BF-1B72AF2543EE}" type="parTrans" cxnId="{CC00C17C-DB83-474F-AFA7-FBA5F11F9D07}">
      <dgm:prSet/>
      <dgm:spPr/>
      <dgm:t>
        <a:bodyPr/>
        <a:lstStyle/>
        <a:p>
          <a:endParaRPr lang="es-CO"/>
        </a:p>
      </dgm:t>
    </dgm:pt>
    <dgm:pt modelId="{B4C43FD9-A16C-4C4A-B865-9E3100E3C7DA}" type="sibTrans" cxnId="{CC00C17C-DB83-474F-AFA7-FBA5F11F9D07}">
      <dgm:prSet/>
      <dgm:spPr/>
      <dgm:t>
        <a:bodyPr/>
        <a:lstStyle/>
        <a:p>
          <a:endParaRPr lang="es-CO"/>
        </a:p>
      </dgm:t>
    </dgm:pt>
    <dgm:pt modelId="{A062E095-1188-4F2B-974C-E6AA334DCD98}">
      <dgm:prSet custT="1"/>
      <dgm:spPr/>
      <dgm:t>
        <a:bodyPr/>
        <a:lstStyle/>
        <a:p>
          <a:pPr algn="just"/>
          <a:r>
            <a:rPr lang="es-CO" sz="1400" i="0" dirty="0">
              <a:latin typeface="Century Gothic" panose="020B0502020202020204" pitchFamily="34" charset="0"/>
            </a:rPr>
            <a:t>Realizar estudio de sector y de mercado para determinar el valor estimado </a:t>
          </a:r>
          <a:r>
            <a:rPr lang="es-CO" sz="1400" dirty="0">
              <a:latin typeface="Century Gothic" panose="020B0502020202020204" pitchFamily="34" charset="0"/>
            </a:rPr>
            <a:t>del</a:t>
          </a:r>
          <a:r>
            <a:rPr lang="es-CO" sz="1400" i="0" dirty="0">
              <a:latin typeface="Century Gothic" panose="020B0502020202020204" pitchFamily="34" charset="0"/>
            </a:rPr>
            <a:t> bien o servicio a contratar.</a:t>
          </a:r>
        </a:p>
      </dgm:t>
    </dgm:pt>
    <dgm:pt modelId="{73DEEC3A-6ED5-48F0-8C0B-7600EC27CD8A}" type="parTrans" cxnId="{3306277A-546A-47D5-B76B-087B0AE5F97D}">
      <dgm:prSet/>
      <dgm:spPr/>
      <dgm:t>
        <a:bodyPr/>
        <a:lstStyle/>
        <a:p>
          <a:endParaRPr lang="es-CO"/>
        </a:p>
      </dgm:t>
    </dgm:pt>
    <dgm:pt modelId="{1C38940D-F7A6-4B3B-872F-FBEE583E8A39}" type="sibTrans" cxnId="{3306277A-546A-47D5-B76B-087B0AE5F97D}">
      <dgm:prSet/>
      <dgm:spPr/>
      <dgm:t>
        <a:bodyPr/>
        <a:lstStyle/>
        <a:p>
          <a:endParaRPr lang="es-CO"/>
        </a:p>
      </dgm:t>
    </dgm:pt>
    <dgm:pt modelId="{E2359DC1-43E8-46BC-9405-E3881B933776}">
      <dgm:prSet custT="1"/>
      <dgm:spPr/>
      <dgm:t>
        <a:bodyPr/>
        <a:lstStyle/>
        <a:p>
          <a:pPr marL="171450" lvl="1" indent="-171450" algn="just" defTabSz="800100">
            <a:lnSpc>
              <a:spcPct val="90000"/>
            </a:lnSpc>
            <a:spcBef>
              <a:spcPct val="0"/>
            </a:spcBef>
            <a:spcAft>
              <a:spcPct val="15000"/>
            </a:spcAft>
            <a:buNone/>
          </a:pPr>
          <a:r>
            <a:rPr lang="es-MX" sz="1400" b="0" i="0" kern="1200" dirty="0">
              <a:latin typeface="Century Gothic" panose="020B0502020202020204" pitchFamily="34" charset="0"/>
            </a:rPr>
            <a:t>1. La descripción de la necesidad que pretende satisfacer con la contratación.</a:t>
          </a:r>
          <a:endParaRPr lang="es-CO" sz="1400" i="0" kern="1200" dirty="0">
            <a:latin typeface="Century Gothic" panose="020B0502020202020204" pitchFamily="34" charset="0"/>
            <a:ea typeface="+mn-ea"/>
            <a:cs typeface="+mn-cs"/>
          </a:endParaRPr>
        </a:p>
      </dgm:t>
    </dgm:pt>
    <dgm:pt modelId="{C5FBC655-4524-4E45-A3B2-73B5D7E14A06}" type="parTrans" cxnId="{E5325324-4833-4D13-BFF3-7485ADE77E99}">
      <dgm:prSet/>
      <dgm:spPr/>
      <dgm:t>
        <a:bodyPr/>
        <a:lstStyle/>
        <a:p>
          <a:endParaRPr lang="es-CO"/>
        </a:p>
      </dgm:t>
    </dgm:pt>
    <dgm:pt modelId="{94980D1D-554A-4754-BE80-27238ACCB30D}" type="sibTrans" cxnId="{E5325324-4833-4D13-BFF3-7485ADE77E99}">
      <dgm:prSet/>
      <dgm:spPr/>
      <dgm:t>
        <a:bodyPr/>
        <a:lstStyle/>
        <a:p>
          <a:endParaRPr lang="es-CO"/>
        </a:p>
      </dgm:t>
    </dgm:pt>
    <dgm:pt modelId="{3E3CBBA3-1B34-41FD-B38C-6DAA8F5D867F}">
      <dgm:prSet custT="1"/>
      <dgm:spPr/>
      <dgm:t>
        <a:bodyPr/>
        <a:lstStyle/>
        <a:p>
          <a:pPr marL="171450" lvl="1" indent="-171450" algn="just" defTabSz="800100">
            <a:lnSpc>
              <a:spcPct val="90000"/>
            </a:lnSpc>
            <a:spcBef>
              <a:spcPct val="0"/>
            </a:spcBef>
            <a:spcAft>
              <a:spcPct val="15000"/>
            </a:spcAft>
            <a:buNone/>
          </a:pPr>
          <a:endParaRPr lang="es-CO" sz="1400" i="0" kern="1200" dirty="0">
            <a:solidFill>
              <a:prstClr val="black"/>
            </a:solidFill>
            <a:latin typeface="Century Gothic" panose="020B0502020202020204" pitchFamily="34" charset="0"/>
            <a:ea typeface="+mn-ea"/>
            <a:cs typeface="+mn-cs"/>
          </a:endParaRPr>
        </a:p>
      </dgm:t>
    </dgm:pt>
    <dgm:pt modelId="{9C6404C9-1EAD-425C-8DB8-188BA7A0E2C4}" type="parTrans" cxnId="{FD8DC2D5-4321-4A71-9A70-E453EAC92683}">
      <dgm:prSet/>
      <dgm:spPr/>
      <dgm:t>
        <a:bodyPr/>
        <a:lstStyle/>
        <a:p>
          <a:endParaRPr lang="es-CO"/>
        </a:p>
      </dgm:t>
    </dgm:pt>
    <dgm:pt modelId="{6636629F-44BE-4311-A0F1-BE6DDD1CAA55}" type="sibTrans" cxnId="{FD8DC2D5-4321-4A71-9A70-E453EAC92683}">
      <dgm:prSet/>
      <dgm:spPr/>
      <dgm:t>
        <a:bodyPr/>
        <a:lstStyle/>
        <a:p>
          <a:endParaRPr lang="es-CO"/>
        </a:p>
      </dgm:t>
    </dgm:pt>
    <dgm:pt modelId="{DC67C516-2933-4440-97B4-AD9C519BE43E}">
      <dgm:prSet custT="1"/>
      <dgm:spPr/>
      <dgm:t>
        <a:bodyPr/>
        <a:lstStyle/>
        <a:p>
          <a:pPr marL="171450" lvl="1" indent="-171450" algn="just" defTabSz="800100">
            <a:lnSpc>
              <a:spcPct val="90000"/>
            </a:lnSpc>
            <a:spcBef>
              <a:spcPct val="0"/>
            </a:spcBef>
            <a:spcAft>
              <a:spcPct val="15000"/>
            </a:spcAft>
            <a:buNone/>
          </a:pPr>
          <a:r>
            <a:rPr lang="es-MX" sz="1400" b="0" i="0" dirty="0">
              <a:latin typeface="Century Gothic" panose="020B0502020202020204" pitchFamily="34" charset="0"/>
            </a:rPr>
            <a:t>2. La descripción del objeto a contratar identificado con el cuarto nivel del Clasificador de Bienes y Servicios, de ser posible, o de lo contrario con el tercer nivel.</a:t>
          </a:r>
          <a:endParaRPr lang="es-CO" sz="1400" i="0" kern="1200" dirty="0">
            <a:latin typeface="Century Gothic" panose="020B0502020202020204" pitchFamily="34" charset="0"/>
            <a:ea typeface="+mn-ea"/>
            <a:cs typeface="+mn-cs"/>
          </a:endParaRPr>
        </a:p>
      </dgm:t>
    </dgm:pt>
    <dgm:pt modelId="{E5E08CD9-B2E6-4BC9-99CC-F78874C4F583}" type="parTrans" cxnId="{EE3BA6B1-7DFB-4E0B-BFE5-9AB952788B82}">
      <dgm:prSet/>
      <dgm:spPr/>
      <dgm:t>
        <a:bodyPr/>
        <a:lstStyle/>
        <a:p>
          <a:endParaRPr lang="es-CO"/>
        </a:p>
      </dgm:t>
    </dgm:pt>
    <dgm:pt modelId="{E83CF3C8-9B86-46E6-B80D-D99A7DE6EEA7}" type="sibTrans" cxnId="{EE3BA6B1-7DFB-4E0B-BFE5-9AB952788B82}">
      <dgm:prSet/>
      <dgm:spPr/>
      <dgm:t>
        <a:bodyPr/>
        <a:lstStyle/>
        <a:p>
          <a:endParaRPr lang="es-CO"/>
        </a:p>
      </dgm:t>
    </dgm:pt>
    <dgm:pt modelId="{52FDC5DA-40E7-4F15-BC77-16A4D64F6851}">
      <dgm:prSet custT="1"/>
      <dgm:spPr/>
      <dgm:t>
        <a:bodyPr/>
        <a:lstStyle/>
        <a:p>
          <a:pPr marL="171450" lvl="1" indent="-171450" algn="just" defTabSz="800100">
            <a:lnSpc>
              <a:spcPct val="90000"/>
            </a:lnSpc>
            <a:spcBef>
              <a:spcPct val="0"/>
            </a:spcBef>
            <a:spcAft>
              <a:spcPct val="15000"/>
            </a:spcAft>
            <a:buNone/>
          </a:pPr>
          <a:r>
            <a:rPr lang="es-MX" sz="1400" b="0" i="0">
              <a:latin typeface="Century Gothic" panose="020B0502020202020204" pitchFamily="34" charset="0"/>
            </a:rPr>
            <a:t>3. Las condiciones técnicas exigidas.</a:t>
          </a:r>
          <a:endParaRPr lang="es-CO" sz="1400" i="0" kern="1200" dirty="0">
            <a:latin typeface="Century Gothic" panose="020B0502020202020204" pitchFamily="34" charset="0"/>
            <a:ea typeface="+mn-ea"/>
            <a:cs typeface="+mn-cs"/>
          </a:endParaRPr>
        </a:p>
      </dgm:t>
    </dgm:pt>
    <dgm:pt modelId="{DAB18AC1-4BB2-4392-BA98-2A3C958D0BC9}" type="parTrans" cxnId="{256F6591-398D-4DB7-9A3F-649D58380885}">
      <dgm:prSet/>
      <dgm:spPr/>
      <dgm:t>
        <a:bodyPr/>
        <a:lstStyle/>
        <a:p>
          <a:endParaRPr lang="es-CO"/>
        </a:p>
      </dgm:t>
    </dgm:pt>
    <dgm:pt modelId="{E5B1EFA7-4BF3-43A4-9032-DDFE82B97D8F}" type="sibTrans" cxnId="{256F6591-398D-4DB7-9A3F-649D58380885}">
      <dgm:prSet/>
      <dgm:spPr/>
      <dgm:t>
        <a:bodyPr/>
        <a:lstStyle/>
        <a:p>
          <a:endParaRPr lang="es-CO"/>
        </a:p>
      </dgm:t>
    </dgm:pt>
    <dgm:pt modelId="{B5C3F079-2705-4353-95EC-03A481FFFE31}">
      <dgm:prSet custT="1"/>
      <dgm:spPr/>
      <dgm:t>
        <a:bodyPr/>
        <a:lstStyle/>
        <a:p>
          <a:pPr marL="171450" lvl="1" indent="-171450" algn="just" defTabSz="800100">
            <a:lnSpc>
              <a:spcPct val="90000"/>
            </a:lnSpc>
            <a:spcBef>
              <a:spcPct val="0"/>
            </a:spcBef>
            <a:spcAft>
              <a:spcPct val="15000"/>
            </a:spcAft>
            <a:buNone/>
          </a:pPr>
          <a:r>
            <a:rPr lang="es-MX" sz="1400" b="0" i="0" dirty="0">
              <a:latin typeface="Century Gothic" panose="020B0502020202020204" pitchFamily="34" charset="0"/>
            </a:rPr>
            <a:t>4. El valor estimado del contrato y su justificación.</a:t>
          </a:r>
          <a:endParaRPr lang="es-CO" sz="1400" i="0" kern="1200" dirty="0">
            <a:latin typeface="Century Gothic" panose="020B0502020202020204" pitchFamily="34" charset="0"/>
            <a:ea typeface="+mn-ea"/>
            <a:cs typeface="+mn-cs"/>
          </a:endParaRPr>
        </a:p>
      </dgm:t>
    </dgm:pt>
    <dgm:pt modelId="{23712503-D9F5-4820-B065-404988064FC2}" type="parTrans" cxnId="{3885A5FC-C0A3-4DA5-B17D-2205D54511D1}">
      <dgm:prSet/>
      <dgm:spPr/>
      <dgm:t>
        <a:bodyPr/>
        <a:lstStyle/>
        <a:p>
          <a:endParaRPr lang="es-CO"/>
        </a:p>
      </dgm:t>
    </dgm:pt>
    <dgm:pt modelId="{C239A318-8746-438A-85D6-DDF7F5A33DE3}" type="sibTrans" cxnId="{3885A5FC-C0A3-4DA5-B17D-2205D54511D1}">
      <dgm:prSet/>
      <dgm:spPr/>
      <dgm:t>
        <a:bodyPr/>
        <a:lstStyle/>
        <a:p>
          <a:endParaRPr lang="es-CO"/>
        </a:p>
      </dgm:t>
    </dgm:pt>
    <dgm:pt modelId="{AD127FDD-89A6-4A77-8678-A682094704D3}">
      <dgm:prSet custT="1"/>
      <dgm:spPr/>
      <dgm:t>
        <a:bodyPr/>
        <a:lstStyle/>
        <a:p>
          <a:pPr marL="171450" lvl="1" indent="-171450" algn="just" defTabSz="800100">
            <a:lnSpc>
              <a:spcPct val="90000"/>
            </a:lnSpc>
            <a:spcBef>
              <a:spcPct val="0"/>
            </a:spcBef>
            <a:spcAft>
              <a:spcPct val="15000"/>
            </a:spcAft>
            <a:buNone/>
          </a:pPr>
          <a:r>
            <a:rPr lang="es-MX" sz="1400" b="0" i="0" dirty="0">
              <a:latin typeface="Century Gothic" panose="020B0502020202020204" pitchFamily="34" charset="0"/>
            </a:rPr>
            <a:t>5. El plazo de ejecución del contrato.</a:t>
          </a:r>
          <a:endParaRPr lang="es-CO" sz="1400" i="0" kern="1200" dirty="0">
            <a:latin typeface="Century Gothic" panose="020B0502020202020204" pitchFamily="34" charset="0"/>
            <a:ea typeface="+mn-ea"/>
            <a:cs typeface="+mn-cs"/>
          </a:endParaRPr>
        </a:p>
      </dgm:t>
    </dgm:pt>
    <dgm:pt modelId="{EA51F75C-5393-4355-A7A9-CFD7B84A13EE}" type="parTrans" cxnId="{2F802E46-B703-45DA-A7AD-B59D21787202}">
      <dgm:prSet/>
      <dgm:spPr/>
      <dgm:t>
        <a:bodyPr/>
        <a:lstStyle/>
        <a:p>
          <a:endParaRPr lang="es-CO"/>
        </a:p>
      </dgm:t>
    </dgm:pt>
    <dgm:pt modelId="{3891076E-E290-4FFE-9BFC-E7C3B3D10810}" type="sibTrans" cxnId="{2F802E46-B703-45DA-A7AD-B59D21787202}">
      <dgm:prSet/>
      <dgm:spPr/>
      <dgm:t>
        <a:bodyPr/>
        <a:lstStyle/>
        <a:p>
          <a:endParaRPr lang="es-CO"/>
        </a:p>
      </dgm:t>
    </dgm:pt>
    <dgm:pt modelId="{D7AB8774-20FD-4EF5-87B7-8E2F2DA104E6}">
      <dgm:prSet custT="1"/>
      <dgm:spPr/>
      <dgm:t>
        <a:bodyPr/>
        <a:lstStyle/>
        <a:p>
          <a:pPr marL="171450" lvl="1" indent="-171450" algn="just" defTabSz="800100">
            <a:lnSpc>
              <a:spcPct val="90000"/>
            </a:lnSpc>
            <a:spcBef>
              <a:spcPct val="0"/>
            </a:spcBef>
            <a:spcAft>
              <a:spcPct val="15000"/>
            </a:spcAft>
            <a:buNone/>
          </a:pPr>
          <a:r>
            <a:rPr lang="es-MX" sz="1400" b="0" i="0" dirty="0">
              <a:latin typeface="Century Gothic" panose="020B0502020202020204" pitchFamily="34" charset="0"/>
            </a:rPr>
            <a:t>6. El certificado de disponibilidad presupuestal que respalda la contratación.</a:t>
          </a:r>
          <a:endParaRPr lang="es-CO" sz="1400" i="0" kern="1200" dirty="0">
            <a:latin typeface="Century Gothic" panose="020B0502020202020204" pitchFamily="34" charset="0"/>
            <a:ea typeface="+mn-ea"/>
            <a:cs typeface="+mn-cs"/>
          </a:endParaRPr>
        </a:p>
      </dgm:t>
    </dgm:pt>
    <dgm:pt modelId="{F8406135-A300-41AA-B0A9-722D310F1A0C}" type="parTrans" cxnId="{D4A023F8-B076-4F48-BFDD-6BC4F0F634C2}">
      <dgm:prSet/>
      <dgm:spPr/>
      <dgm:t>
        <a:bodyPr/>
        <a:lstStyle/>
        <a:p>
          <a:endParaRPr lang="es-CO"/>
        </a:p>
      </dgm:t>
    </dgm:pt>
    <dgm:pt modelId="{8015D57F-2012-4CE8-BCBC-78C9D716D4D6}" type="sibTrans" cxnId="{D4A023F8-B076-4F48-BFDD-6BC4F0F634C2}">
      <dgm:prSet/>
      <dgm:spPr/>
      <dgm:t>
        <a:bodyPr/>
        <a:lstStyle/>
        <a:p>
          <a:endParaRPr lang="es-CO"/>
        </a:p>
      </dgm:t>
    </dgm:pt>
    <dgm:pt modelId="{3F99D5B8-A0D2-4853-AE2F-2F0BFEA88211}">
      <dgm:prSet phldrT="[Texto]" custT="1"/>
      <dgm:spPr>
        <a:gradFill rotWithShape="0">
          <a:gsLst>
            <a:gs pos="0">
              <a:schemeClr val="accent2"/>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gradFill>
      </dgm:spPr>
      <dgm:t>
        <a:bodyPr/>
        <a:lstStyle/>
        <a:p>
          <a:r>
            <a:rPr lang="es-CO" sz="1000" b="1" dirty="0">
              <a:latin typeface="Century Gothic" panose="020B0502020202020204" pitchFamily="34" charset="0"/>
            </a:rPr>
            <a:t>ARTICULO 5° DECRETO 0142 DE 2023</a:t>
          </a:r>
        </a:p>
      </dgm:t>
    </dgm:pt>
    <dgm:pt modelId="{4EA919F5-F965-49AD-9FE3-BED8B8F3C8EE}" type="sibTrans" cxnId="{CB3C8D42-7498-41C2-AAAC-979419A3DB04}">
      <dgm:prSet/>
      <dgm:spPr/>
      <dgm:t>
        <a:bodyPr/>
        <a:lstStyle/>
        <a:p>
          <a:endParaRPr lang="es-CO"/>
        </a:p>
      </dgm:t>
    </dgm:pt>
    <dgm:pt modelId="{B5D1C423-E39E-4104-B99F-0AAA9B700748}" type="parTrans" cxnId="{CB3C8D42-7498-41C2-AAAC-979419A3DB04}">
      <dgm:prSet/>
      <dgm:spPr/>
      <dgm:t>
        <a:bodyPr/>
        <a:lstStyle/>
        <a:p>
          <a:endParaRPr lang="es-CO"/>
        </a:p>
      </dgm:t>
    </dgm:pt>
    <dgm:pt modelId="{E81D696F-FC87-45E1-9EFB-CAA0008BDA5D}">
      <dgm:prSet custT="1"/>
      <dgm:spPr/>
      <dgm:t>
        <a:bodyPr/>
        <a:lstStyle/>
        <a:p>
          <a:r>
            <a:rPr lang="es-CO" sz="1400" b="1" dirty="0">
              <a:latin typeface="Century Gothic" panose="020B0502020202020204" pitchFamily="34" charset="0"/>
            </a:rPr>
            <a:t>Parágrafo. </a:t>
          </a:r>
          <a:r>
            <a:rPr lang="es-CO" sz="1400" dirty="0">
              <a:latin typeface="Century Gothic" panose="020B0502020202020204" pitchFamily="34" charset="0"/>
            </a:rPr>
            <a:t>Dentro de las </a:t>
          </a:r>
          <a:r>
            <a:rPr lang="es-CO" sz="1400" b="1" dirty="0">
              <a:latin typeface="Century Gothic" panose="020B0502020202020204" pitchFamily="34" charset="0"/>
            </a:rPr>
            <a:t>condiciones técnicas exigidas</a:t>
          </a:r>
          <a:r>
            <a:rPr lang="es-CO" sz="1400" dirty="0">
              <a:latin typeface="Century Gothic" panose="020B0502020202020204" pitchFamily="34" charset="0"/>
            </a:rPr>
            <a:t> se </a:t>
          </a:r>
          <a:r>
            <a:rPr lang="es-CO" sz="1400" b="1" dirty="0">
              <a:latin typeface="Century Gothic" panose="020B0502020202020204" pitchFamily="34" charset="0"/>
            </a:rPr>
            <a:t>podrán</a:t>
          </a:r>
          <a:r>
            <a:rPr lang="es-CO" sz="1400" dirty="0">
              <a:latin typeface="Century Gothic" panose="020B0502020202020204" pitchFamily="34" charset="0"/>
            </a:rPr>
            <a:t> incluir </a:t>
          </a:r>
          <a:r>
            <a:rPr lang="es-CO" sz="1400" b="1" dirty="0">
              <a:latin typeface="Century Gothic" panose="020B0502020202020204" pitchFamily="34" charset="0"/>
            </a:rPr>
            <a:t>aspectos ambientales y sociales</a:t>
          </a:r>
          <a:r>
            <a:rPr lang="es-CO" sz="1400" dirty="0">
              <a:latin typeface="Century Gothic" panose="020B0502020202020204" pitchFamily="34" charset="0"/>
            </a:rPr>
            <a:t> en los términos establecidos en el parágrafo del artículo 2.2.1.1.2.2.2. del presente Decreto.</a:t>
          </a:r>
        </a:p>
      </dgm:t>
    </dgm:pt>
    <dgm:pt modelId="{89617D93-9EB2-44D5-941A-24A88FE0334F}" type="parTrans" cxnId="{C2C37F06-2DA7-48CF-850C-92EC84BB7A44}">
      <dgm:prSet/>
      <dgm:spPr/>
      <dgm:t>
        <a:bodyPr/>
        <a:lstStyle/>
        <a:p>
          <a:endParaRPr lang="es-CO"/>
        </a:p>
      </dgm:t>
    </dgm:pt>
    <dgm:pt modelId="{BD30CC80-2F5A-4F88-A7F8-1FEA7971E23D}" type="sibTrans" cxnId="{C2C37F06-2DA7-48CF-850C-92EC84BB7A44}">
      <dgm:prSet/>
      <dgm:spPr/>
      <dgm:t>
        <a:bodyPr/>
        <a:lstStyle/>
        <a:p>
          <a:endParaRPr lang="es-CO"/>
        </a:p>
      </dgm:t>
    </dgm:pt>
    <dgm:pt modelId="{B3B0DDF3-2D64-4BF0-8939-024F9DD3CBF2}">
      <dgm:prSet custT="1"/>
      <dgm:spPr/>
      <dgm:t>
        <a:bodyPr/>
        <a:lstStyle/>
        <a:p>
          <a:pPr marL="171450" lvl="1" indent="-171450" algn="just" defTabSz="800100">
            <a:lnSpc>
              <a:spcPct val="90000"/>
            </a:lnSpc>
            <a:spcBef>
              <a:spcPct val="0"/>
            </a:spcBef>
            <a:spcAft>
              <a:spcPct val="15000"/>
            </a:spcAft>
            <a:buChar char="•"/>
          </a:pPr>
          <a:r>
            <a:rPr lang="es-MX" sz="1400" i="0" kern="1200" dirty="0">
              <a:latin typeface="Century Gothic" panose="020B0502020202020204" pitchFamily="34" charset="0"/>
              <a:ea typeface="+mn-ea"/>
              <a:cs typeface="+mn-cs"/>
            </a:rPr>
            <a:t>La Entidad Estatal debe elaborar unos estudios previos que deben contener, como mínimo, lo siguiente:</a:t>
          </a:r>
          <a:endParaRPr lang="es-CO" sz="1400" i="0" kern="1200" dirty="0">
            <a:latin typeface="Century Gothic" panose="020B0502020202020204" pitchFamily="34" charset="0"/>
            <a:ea typeface="+mn-ea"/>
            <a:cs typeface="+mn-cs"/>
          </a:endParaRPr>
        </a:p>
      </dgm:t>
    </dgm:pt>
    <dgm:pt modelId="{BB265E89-BDD7-452F-83F6-3E04115ED506}" type="sibTrans" cxnId="{63F3D9D9-FD99-4213-B3B3-CBBD9D9823CC}">
      <dgm:prSet/>
      <dgm:spPr/>
      <dgm:t>
        <a:bodyPr/>
        <a:lstStyle/>
        <a:p>
          <a:endParaRPr lang="es-CO"/>
        </a:p>
      </dgm:t>
    </dgm:pt>
    <dgm:pt modelId="{B7E14064-AC5A-40B4-A19B-AF9617942F01}" type="parTrans" cxnId="{63F3D9D9-FD99-4213-B3B3-CBBD9D9823CC}">
      <dgm:prSet/>
      <dgm:spPr/>
      <dgm:t>
        <a:bodyPr/>
        <a:lstStyle/>
        <a:p>
          <a:endParaRPr lang="es-CO"/>
        </a:p>
      </dgm:t>
    </dgm:pt>
    <dgm:pt modelId="{F49BBA29-0844-43A2-B4C3-A3DFC2115C9F}">
      <dgm:prSet custT="1"/>
      <dgm:spPr/>
      <dgm:t>
        <a:bodyPr/>
        <a:lstStyle/>
        <a:p>
          <a:pPr marL="171450" lvl="1" indent="-171450" algn="just" defTabSz="800100">
            <a:lnSpc>
              <a:spcPct val="90000"/>
            </a:lnSpc>
            <a:spcBef>
              <a:spcPct val="0"/>
            </a:spcBef>
            <a:spcAft>
              <a:spcPct val="15000"/>
            </a:spcAft>
            <a:buNone/>
          </a:pPr>
          <a:r>
            <a:rPr lang="es-CO" sz="1200" b="1" i="0" kern="1200" dirty="0">
              <a:latin typeface="Century Gothic" panose="020B0502020202020204" pitchFamily="34" charset="0"/>
            </a:rPr>
            <a:t>ARTÍCULO 2.2.1.2.1.5.1 – Decreto 1082 de 2015 (Modificado Artículo 2° – Decreto 1860 de 2021 / Artículo 5° - Decreto 0142 de 2023)</a:t>
          </a:r>
          <a:endParaRPr lang="es-CO" sz="1200" i="0" kern="1200" dirty="0">
            <a:latin typeface="Century Gothic" panose="020B0502020202020204" pitchFamily="34" charset="0"/>
            <a:ea typeface="+mn-ea"/>
            <a:cs typeface="+mn-cs"/>
          </a:endParaRPr>
        </a:p>
      </dgm:t>
    </dgm:pt>
    <dgm:pt modelId="{2A7137B7-97FA-48DC-93A2-6D861FCF771D}" type="parTrans" cxnId="{DFC4FC27-6B0D-40F7-9852-6D82FBC57A21}">
      <dgm:prSet/>
      <dgm:spPr/>
      <dgm:t>
        <a:bodyPr/>
        <a:lstStyle/>
        <a:p>
          <a:endParaRPr lang="es-CO"/>
        </a:p>
      </dgm:t>
    </dgm:pt>
    <dgm:pt modelId="{1C964C3F-079C-452B-A82E-E8A30E467A1A}" type="sibTrans" cxnId="{DFC4FC27-6B0D-40F7-9852-6D82FBC57A21}">
      <dgm:prSet/>
      <dgm:spPr/>
      <dgm:t>
        <a:bodyPr/>
        <a:lstStyle/>
        <a:p>
          <a:endParaRPr lang="es-CO"/>
        </a:p>
      </dgm:t>
    </dgm:pt>
    <dgm:pt modelId="{2D960979-98D2-4E8A-B550-BD259125E098}" type="pres">
      <dgm:prSet presAssocID="{E869C761-3D30-4BBE-A2A6-2628F864DEBA}" presName="linearFlow" presStyleCnt="0">
        <dgm:presLayoutVars>
          <dgm:dir/>
          <dgm:animLvl val="lvl"/>
          <dgm:resizeHandles val="exact"/>
        </dgm:presLayoutVars>
      </dgm:prSet>
      <dgm:spPr/>
    </dgm:pt>
    <dgm:pt modelId="{66367E00-51EF-423A-ADB2-7CFF6A3DFDC9}" type="pres">
      <dgm:prSet presAssocID="{36BFE0E0-BAFC-4661-ACE0-05258470E203}" presName="composite" presStyleCnt="0"/>
      <dgm:spPr/>
    </dgm:pt>
    <dgm:pt modelId="{8A12F27B-8535-4DEF-953A-A2FD3F1BCDF4}" type="pres">
      <dgm:prSet presAssocID="{36BFE0E0-BAFC-4661-ACE0-05258470E203}" presName="parentText" presStyleLbl="alignNode1" presStyleIdx="0" presStyleCnt="3">
        <dgm:presLayoutVars>
          <dgm:chMax val="1"/>
          <dgm:bulletEnabled val="1"/>
        </dgm:presLayoutVars>
      </dgm:prSet>
      <dgm:spPr/>
    </dgm:pt>
    <dgm:pt modelId="{2C553731-2158-4F41-B294-76B44D1A5DEB}" type="pres">
      <dgm:prSet presAssocID="{36BFE0E0-BAFC-4661-ACE0-05258470E203}" presName="descendantText" presStyleLbl="alignAcc1" presStyleIdx="0" presStyleCnt="3" custScaleY="100000">
        <dgm:presLayoutVars>
          <dgm:bulletEnabled val="1"/>
        </dgm:presLayoutVars>
      </dgm:prSet>
      <dgm:spPr/>
    </dgm:pt>
    <dgm:pt modelId="{C9D19F8B-60C2-44F3-9616-14F608738C62}" type="pres">
      <dgm:prSet presAssocID="{85A0A56B-9051-463E-A843-FCF7E2FB8156}" presName="sp" presStyleCnt="0"/>
      <dgm:spPr/>
    </dgm:pt>
    <dgm:pt modelId="{EC702EE1-2F45-43B8-A8CF-1ADAF398EDC5}" type="pres">
      <dgm:prSet presAssocID="{B9DB754D-D8CC-4453-BF7B-D7377AEE066C}" presName="composite" presStyleCnt="0"/>
      <dgm:spPr/>
    </dgm:pt>
    <dgm:pt modelId="{3A7149A1-94ED-4A1B-B015-4A8D7A563B30}" type="pres">
      <dgm:prSet presAssocID="{B9DB754D-D8CC-4453-BF7B-D7377AEE066C}" presName="parentText" presStyleLbl="alignNode1" presStyleIdx="1" presStyleCnt="3">
        <dgm:presLayoutVars>
          <dgm:chMax val="1"/>
          <dgm:bulletEnabled val="1"/>
        </dgm:presLayoutVars>
      </dgm:prSet>
      <dgm:spPr/>
    </dgm:pt>
    <dgm:pt modelId="{A5668483-FDC1-4FB9-A961-CB032DBEBFAC}" type="pres">
      <dgm:prSet presAssocID="{B9DB754D-D8CC-4453-BF7B-D7377AEE066C}" presName="descendantText" presStyleLbl="alignAcc1" presStyleIdx="1" presStyleCnt="3" custScaleY="247616">
        <dgm:presLayoutVars>
          <dgm:bulletEnabled val="1"/>
        </dgm:presLayoutVars>
      </dgm:prSet>
      <dgm:spPr/>
    </dgm:pt>
    <dgm:pt modelId="{EA46B7C8-B108-4CB8-9530-87C5F01DC1B0}" type="pres">
      <dgm:prSet presAssocID="{1A017CE9-19B2-4F0E-B76E-0918ED45855A}" presName="sp" presStyleCnt="0"/>
      <dgm:spPr/>
    </dgm:pt>
    <dgm:pt modelId="{BA6262D9-6C54-4788-A742-4FFF7CAE3B2B}" type="pres">
      <dgm:prSet presAssocID="{3F99D5B8-A0D2-4853-AE2F-2F0BFEA88211}" presName="composite" presStyleCnt="0"/>
      <dgm:spPr/>
    </dgm:pt>
    <dgm:pt modelId="{A5A47C37-085D-468D-BCB0-C71D72181E0E}" type="pres">
      <dgm:prSet presAssocID="{3F99D5B8-A0D2-4853-AE2F-2F0BFEA88211}" presName="parentText" presStyleLbl="alignNode1" presStyleIdx="2" presStyleCnt="3">
        <dgm:presLayoutVars>
          <dgm:chMax val="1"/>
          <dgm:bulletEnabled val="1"/>
        </dgm:presLayoutVars>
      </dgm:prSet>
      <dgm:spPr/>
    </dgm:pt>
    <dgm:pt modelId="{658E960A-2F77-4279-9746-0F18C3218216}" type="pres">
      <dgm:prSet presAssocID="{3F99D5B8-A0D2-4853-AE2F-2F0BFEA88211}" presName="descendantText" presStyleLbl="alignAcc1" presStyleIdx="2" presStyleCnt="3" custScaleY="51818" custLinFactNeighborX="0" custLinFactNeighborY="24146">
        <dgm:presLayoutVars>
          <dgm:bulletEnabled val="1"/>
        </dgm:presLayoutVars>
      </dgm:prSet>
      <dgm:spPr/>
    </dgm:pt>
  </dgm:ptLst>
  <dgm:cxnLst>
    <dgm:cxn modelId="{E817BD01-6794-41AB-8C7C-FB332FB48AA7}" type="presOf" srcId="{52FDC5DA-40E7-4F15-BC77-16A4D64F6851}" destId="{A5668483-FDC1-4FB9-A961-CB032DBEBFAC}" srcOrd="0" destOrd="4" presId="urn:microsoft.com/office/officeart/2005/8/layout/chevron2"/>
    <dgm:cxn modelId="{C2C37F06-2DA7-48CF-850C-92EC84BB7A44}" srcId="{3F99D5B8-A0D2-4853-AE2F-2F0BFEA88211}" destId="{E81D696F-FC87-45E1-9EFB-CAA0008BDA5D}" srcOrd="0" destOrd="0" parTransId="{89617D93-9EB2-44D5-941A-24A88FE0334F}" sibTransId="{BD30CC80-2F5A-4F88-A7F8-1FEA7971E23D}"/>
    <dgm:cxn modelId="{24F13F1E-A74C-4867-98E1-2C859415B7AB}" type="presOf" srcId="{3E3CBBA3-1B34-41FD-B38C-6DAA8F5D867F}" destId="{A5668483-FDC1-4FB9-A961-CB032DBEBFAC}" srcOrd="0" destOrd="1" presId="urn:microsoft.com/office/officeart/2005/8/layout/chevron2"/>
    <dgm:cxn modelId="{697C751E-A47B-4970-BCAC-00D64115685A}" type="presOf" srcId="{B5C3F079-2705-4353-95EC-03A481FFFE31}" destId="{A5668483-FDC1-4FB9-A961-CB032DBEBFAC}" srcOrd="0" destOrd="5" presId="urn:microsoft.com/office/officeart/2005/8/layout/chevron2"/>
    <dgm:cxn modelId="{E5325324-4833-4D13-BFF3-7485ADE77E99}" srcId="{B9DB754D-D8CC-4453-BF7B-D7377AEE066C}" destId="{E2359DC1-43E8-46BC-9405-E3881B933776}" srcOrd="2" destOrd="0" parTransId="{C5FBC655-4524-4E45-A3B2-73B5D7E14A06}" sibTransId="{94980D1D-554A-4754-BE80-27238ACCB30D}"/>
    <dgm:cxn modelId="{437D5E26-CFB5-4F61-AD28-D820BEE71BE7}" type="presOf" srcId="{AD127FDD-89A6-4A77-8678-A682094704D3}" destId="{A5668483-FDC1-4FB9-A961-CB032DBEBFAC}" srcOrd="0" destOrd="6" presId="urn:microsoft.com/office/officeart/2005/8/layout/chevron2"/>
    <dgm:cxn modelId="{DFC4FC27-6B0D-40F7-9852-6D82FBC57A21}" srcId="{B9DB754D-D8CC-4453-BF7B-D7377AEE066C}" destId="{F49BBA29-0844-43A2-B4C3-A3DFC2115C9F}" srcOrd="8" destOrd="0" parTransId="{2A7137B7-97FA-48DC-93A2-6D861FCF771D}" sibTransId="{1C964C3F-079C-452B-A82E-E8A30E467A1A}"/>
    <dgm:cxn modelId="{D4B73D29-88F1-463D-9AFA-BB02B3AAA84E}" type="presOf" srcId="{E2359DC1-43E8-46BC-9405-E3881B933776}" destId="{A5668483-FDC1-4FB9-A961-CB032DBEBFAC}" srcOrd="0" destOrd="2" presId="urn:microsoft.com/office/officeart/2005/8/layout/chevron2"/>
    <dgm:cxn modelId="{554ABA37-52D7-4461-91E8-89D39D696E06}" type="presOf" srcId="{B9DB754D-D8CC-4453-BF7B-D7377AEE066C}" destId="{3A7149A1-94ED-4A1B-B015-4A8D7A563B30}" srcOrd="0" destOrd="0" presId="urn:microsoft.com/office/officeart/2005/8/layout/chevron2"/>
    <dgm:cxn modelId="{44F5303A-2E49-48C1-8454-2CFD04770DC6}" type="presOf" srcId="{F49BBA29-0844-43A2-B4C3-A3DFC2115C9F}" destId="{A5668483-FDC1-4FB9-A961-CB032DBEBFAC}" srcOrd="0" destOrd="8" presId="urn:microsoft.com/office/officeart/2005/8/layout/chevron2"/>
    <dgm:cxn modelId="{97FD8E3F-6503-4119-9BC4-94B4FE088BAD}" srcId="{E869C761-3D30-4BBE-A2A6-2628F864DEBA}" destId="{36BFE0E0-BAFC-4661-ACE0-05258470E203}" srcOrd="0" destOrd="0" parTransId="{BCB61CCB-B511-4AC8-8AD9-8D58573EBEDC}" sibTransId="{85A0A56B-9051-463E-A843-FCF7E2FB8156}"/>
    <dgm:cxn modelId="{DB6CE63F-247B-4F6D-AEF4-7B902134F118}" type="presOf" srcId="{DC67C516-2933-4440-97B4-AD9C519BE43E}" destId="{A5668483-FDC1-4FB9-A961-CB032DBEBFAC}" srcOrd="0" destOrd="3" presId="urn:microsoft.com/office/officeart/2005/8/layout/chevron2"/>
    <dgm:cxn modelId="{CB3C8D42-7498-41C2-AAAC-979419A3DB04}" srcId="{E869C761-3D30-4BBE-A2A6-2628F864DEBA}" destId="{3F99D5B8-A0D2-4853-AE2F-2F0BFEA88211}" srcOrd="2" destOrd="0" parTransId="{B5D1C423-E39E-4104-B99F-0AAA9B700748}" sibTransId="{4EA919F5-F965-49AD-9FE3-BED8B8F3C8EE}"/>
    <dgm:cxn modelId="{6D50C465-FAC4-495A-BDC8-00C22AA04E05}" type="presOf" srcId="{A062E095-1188-4F2B-974C-E6AA334DCD98}" destId="{2C553731-2158-4F41-B294-76B44D1A5DEB}" srcOrd="0" destOrd="1" presId="urn:microsoft.com/office/officeart/2005/8/layout/chevron2"/>
    <dgm:cxn modelId="{2F802E46-B703-45DA-A7AD-B59D21787202}" srcId="{B9DB754D-D8CC-4453-BF7B-D7377AEE066C}" destId="{AD127FDD-89A6-4A77-8678-A682094704D3}" srcOrd="6" destOrd="0" parTransId="{EA51F75C-5393-4355-A7A9-CFD7B84A13EE}" sibTransId="{3891076E-E290-4FFE-9BFC-E7C3B3D10810}"/>
    <dgm:cxn modelId="{1491CD46-0D26-4F3C-8173-2A1F47E905C1}" type="presOf" srcId="{722E44E7-E511-473E-A5C6-59C9A553935B}" destId="{2C553731-2158-4F41-B294-76B44D1A5DEB}" srcOrd="0" destOrd="2" presId="urn:microsoft.com/office/officeart/2005/8/layout/chevron2"/>
    <dgm:cxn modelId="{E7F2304E-7125-495D-865C-A24E2FC4110B}" srcId="{36BFE0E0-BAFC-4661-ACE0-05258470E203}" destId="{5346AD02-27FA-4EC7-B2FD-234D36FDA823}" srcOrd="0" destOrd="0" parTransId="{3617D461-675C-41E5-8AB0-87E6DC55CD1F}" sibTransId="{E09604D6-6BE2-433D-B218-E609A8857828}"/>
    <dgm:cxn modelId="{51C0E574-B75B-4AEA-95C2-AC867D070269}" type="presOf" srcId="{B3B0DDF3-2D64-4BF0-8939-024F9DD3CBF2}" destId="{A5668483-FDC1-4FB9-A961-CB032DBEBFAC}" srcOrd="0" destOrd="0" presId="urn:microsoft.com/office/officeart/2005/8/layout/chevron2"/>
    <dgm:cxn modelId="{3306277A-546A-47D5-B76B-087B0AE5F97D}" srcId="{36BFE0E0-BAFC-4661-ACE0-05258470E203}" destId="{A062E095-1188-4F2B-974C-E6AA334DCD98}" srcOrd="1" destOrd="0" parTransId="{73DEEC3A-6ED5-48F0-8C0B-7600EC27CD8A}" sibTransId="{1C38940D-F7A6-4B3B-872F-FBEE583E8A39}"/>
    <dgm:cxn modelId="{CC00C17C-DB83-474F-AFA7-FBA5F11F9D07}" srcId="{36BFE0E0-BAFC-4661-ACE0-05258470E203}" destId="{722E44E7-E511-473E-A5C6-59C9A553935B}" srcOrd="2" destOrd="0" parTransId="{D7D548A6-E3E8-4160-B3BF-1B72AF2543EE}" sibTransId="{B4C43FD9-A16C-4C4A-B865-9E3100E3C7DA}"/>
    <dgm:cxn modelId="{256F6591-398D-4DB7-9A3F-649D58380885}" srcId="{B9DB754D-D8CC-4453-BF7B-D7377AEE066C}" destId="{52FDC5DA-40E7-4F15-BC77-16A4D64F6851}" srcOrd="4" destOrd="0" parTransId="{DAB18AC1-4BB2-4392-BA98-2A3C958D0BC9}" sibTransId="{E5B1EFA7-4BF3-43A4-9032-DDFE82B97D8F}"/>
    <dgm:cxn modelId="{67263F9F-433E-4C0E-8255-21CCD94BF260}" type="presOf" srcId="{E869C761-3D30-4BBE-A2A6-2628F864DEBA}" destId="{2D960979-98D2-4E8A-B550-BD259125E098}" srcOrd="0" destOrd="0" presId="urn:microsoft.com/office/officeart/2005/8/layout/chevron2"/>
    <dgm:cxn modelId="{EE3BA6B1-7DFB-4E0B-BFE5-9AB952788B82}" srcId="{B9DB754D-D8CC-4453-BF7B-D7377AEE066C}" destId="{DC67C516-2933-4440-97B4-AD9C519BE43E}" srcOrd="3" destOrd="0" parTransId="{E5E08CD9-B2E6-4BC9-99CC-F78874C4F583}" sibTransId="{E83CF3C8-9B86-46E6-B80D-D99A7DE6EEA7}"/>
    <dgm:cxn modelId="{DA3B6EC9-34C5-4059-A2D3-F3210615ADA2}" srcId="{E869C761-3D30-4BBE-A2A6-2628F864DEBA}" destId="{B9DB754D-D8CC-4453-BF7B-D7377AEE066C}" srcOrd="1" destOrd="0" parTransId="{DB909BE5-FE61-4900-9681-4348EB99685A}" sibTransId="{1A017CE9-19B2-4F0E-B76E-0918ED45855A}"/>
    <dgm:cxn modelId="{D3D3A7CA-5922-4C2E-995D-A2011B9C841F}" type="presOf" srcId="{36BFE0E0-BAFC-4661-ACE0-05258470E203}" destId="{8A12F27B-8535-4DEF-953A-A2FD3F1BCDF4}" srcOrd="0" destOrd="0" presId="urn:microsoft.com/office/officeart/2005/8/layout/chevron2"/>
    <dgm:cxn modelId="{4136B8D3-FAEA-438A-9C6F-80EBF745697E}" type="presOf" srcId="{D7AB8774-20FD-4EF5-87B7-8E2F2DA104E6}" destId="{A5668483-FDC1-4FB9-A961-CB032DBEBFAC}" srcOrd="0" destOrd="7" presId="urn:microsoft.com/office/officeart/2005/8/layout/chevron2"/>
    <dgm:cxn modelId="{FD8DC2D5-4321-4A71-9A70-E453EAC92683}" srcId="{B9DB754D-D8CC-4453-BF7B-D7377AEE066C}" destId="{3E3CBBA3-1B34-41FD-B38C-6DAA8F5D867F}" srcOrd="1" destOrd="0" parTransId="{9C6404C9-1EAD-425C-8DB8-188BA7A0E2C4}" sibTransId="{6636629F-44BE-4311-A0F1-BE6DDD1CAA55}"/>
    <dgm:cxn modelId="{63F3D9D9-FD99-4213-B3B3-CBBD9D9823CC}" srcId="{B9DB754D-D8CC-4453-BF7B-D7377AEE066C}" destId="{B3B0DDF3-2D64-4BF0-8939-024F9DD3CBF2}" srcOrd="0" destOrd="0" parTransId="{B7E14064-AC5A-40B4-A19B-AF9617942F01}" sibTransId="{BB265E89-BDD7-452F-83F6-3E04115ED506}"/>
    <dgm:cxn modelId="{2AF1EDE3-BAB7-4E86-8E3C-F43F982990F3}" type="presOf" srcId="{E81D696F-FC87-45E1-9EFB-CAA0008BDA5D}" destId="{658E960A-2F77-4279-9746-0F18C3218216}" srcOrd="0" destOrd="0" presId="urn:microsoft.com/office/officeart/2005/8/layout/chevron2"/>
    <dgm:cxn modelId="{14C055E4-850A-4BBA-AEF9-A73DC293A3BA}" type="presOf" srcId="{3F99D5B8-A0D2-4853-AE2F-2F0BFEA88211}" destId="{A5A47C37-085D-468D-BCB0-C71D72181E0E}" srcOrd="0" destOrd="0" presId="urn:microsoft.com/office/officeart/2005/8/layout/chevron2"/>
    <dgm:cxn modelId="{5FA877F3-C69E-47D6-8AD1-23B5C0CEB98B}" type="presOf" srcId="{5346AD02-27FA-4EC7-B2FD-234D36FDA823}" destId="{2C553731-2158-4F41-B294-76B44D1A5DEB}" srcOrd="0" destOrd="0" presId="urn:microsoft.com/office/officeart/2005/8/layout/chevron2"/>
    <dgm:cxn modelId="{D4A023F8-B076-4F48-BFDD-6BC4F0F634C2}" srcId="{B9DB754D-D8CC-4453-BF7B-D7377AEE066C}" destId="{D7AB8774-20FD-4EF5-87B7-8E2F2DA104E6}" srcOrd="7" destOrd="0" parTransId="{F8406135-A300-41AA-B0A9-722D310F1A0C}" sibTransId="{8015D57F-2012-4CE8-BCBC-78C9D716D4D6}"/>
    <dgm:cxn modelId="{3885A5FC-C0A3-4DA5-B17D-2205D54511D1}" srcId="{B9DB754D-D8CC-4453-BF7B-D7377AEE066C}" destId="{B5C3F079-2705-4353-95EC-03A481FFFE31}" srcOrd="5" destOrd="0" parTransId="{23712503-D9F5-4820-B065-404988064FC2}" sibTransId="{C239A318-8746-438A-85D6-DDF7F5A33DE3}"/>
    <dgm:cxn modelId="{4E19D4B1-E44B-4B4C-99F4-7EE3F6ACDE21}" type="presParOf" srcId="{2D960979-98D2-4E8A-B550-BD259125E098}" destId="{66367E00-51EF-423A-ADB2-7CFF6A3DFDC9}" srcOrd="0" destOrd="0" presId="urn:microsoft.com/office/officeart/2005/8/layout/chevron2"/>
    <dgm:cxn modelId="{0EB667DC-1EC0-4360-9EBD-8C41520321DE}" type="presParOf" srcId="{66367E00-51EF-423A-ADB2-7CFF6A3DFDC9}" destId="{8A12F27B-8535-4DEF-953A-A2FD3F1BCDF4}" srcOrd="0" destOrd="0" presId="urn:microsoft.com/office/officeart/2005/8/layout/chevron2"/>
    <dgm:cxn modelId="{DA3B63D6-5BF6-4758-8EF9-A68BC2168494}" type="presParOf" srcId="{66367E00-51EF-423A-ADB2-7CFF6A3DFDC9}" destId="{2C553731-2158-4F41-B294-76B44D1A5DEB}" srcOrd="1" destOrd="0" presId="urn:microsoft.com/office/officeart/2005/8/layout/chevron2"/>
    <dgm:cxn modelId="{C67A6BFD-2DF9-4242-9B9E-35E89B4B4F13}" type="presParOf" srcId="{2D960979-98D2-4E8A-B550-BD259125E098}" destId="{C9D19F8B-60C2-44F3-9616-14F608738C62}" srcOrd="1" destOrd="0" presId="urn:microsoft.com/office/officeart/2005/8/layout/chevron2"/>
    <dgm:cxn modelId="{A4D89430-6803-455D-9427-606930A0170F}" type="presParOf" srcId="{2D960979-98D2-4E8A-B550-BD259125E098}" destId="{EC702EE1-2F45-43B8-A8CF-1ADAF398EDC5}" srcOrd="2" destOrd="0" presId="urn:microsoft.com/office/officeart/2005/8/layout/chevron2"/>
    <dgm:cxn modelId="{E2E8A781-2B12-4BFA-989B-A4178C8ADDBC}" type="presParOf" srcId="{EC702EE1-2F45-43B8-A8CF-1ADAF398EDC5}" destId="{3A7149A1-94ED-4A1B-B015-4A8D7A563B30}" srcOrd="0" destOrd="0" presId="urn:microsoft.com/office/officeart/2005/8/layout/chevron2"/>
    <dgm:cxn modelId="{378DE101-3711-406D-A6F6-0EFEEC77994F}" type="presParOf" srcId="{EC702EE1-2F45-43B8-A8CF-1ADAF398EDC5}" destId="{A5668483-FDC1-4FB9-A961-CB032DBEBFAC}" srcOrd="1" destOrd="0" presId="urn:microsoft.com/office/officeart/2005/8/layout/chevron2"/>
    <dgm:cxn modelId="{AC3EF1A0-EE8A-4E4C-93F0-4FA3FC0F77AB}" type="presParOf" srcId="{2D960979-98D2-4E8A-B550-BD259125E098}" destId="{EA46B7C8-B108-4CB8-9530-87C5F01DC1B0}" srcOrd="3" destOrd="0" presId="urn:microsoft.com/office/officeart/2005/8/layout/chevron2"/>
    <dgm:cxn modelId="{398D0B73-B891-4679-BB6A-FFB55E5CAFE9}" type="presParOf" srcId="{2D960979-98D2-4E8A-B550-BD259125E098}" destId="{BA6262D9-6C54-4788-A742-4FFF7CAE3B2B}" srcOrd="4" destOrd="0" presId="urn:microsoft.com/office/officeart/2005/8/layout/chevron2"/>
    <dgm:cxn modelId="{B4E31EDB-C682-4BAB-9766-5696CDF29887}" type="presParOf" srcId="{BA6262D9-6C54-4788-A742-4FFF7CAE3B2B}" destId="{A5A47C37-085D-468D-BCB0-C71D72181E0E}" srcOrd="0" destOrd="0" presId="urn:microsoft.com/office/officeart/2005/8/layout/chevron2"/>
    <dgm:cxn modelId="{F46A72B1-C26B-4E8D-8460-F23644D3BE7D}" type="presParOf" srcId="{BA6262D9-6C54-4788-A742-4FFF7CAE3B2B}" destId="{658E960A-2F77-4279-9746-0F18C321821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9C761-3D30-4BBE-A2A6-2628F864DEBA}" type="doc">
      <dgm:prSet loTypeId="urn:microsoft.com/office/officeart/2005/8/layout/chevron2" loCatId="process" qsTypeId="urn:microsoft.com/office/officeart/2005/8/quickstyle/simple5" qsCatId="simple" csTypeId="urn:microsoft.com/office/officeart/2005/8/colors/colorful1" csCatId="colorful" phldr="1"/>
      <dgm:spPr/>
      <dgm:t>
        <a:bodyPr/>
        <a:lstStyle/>
        <a:p>
          <a:endParaRPr lang="es-CO"/>
        </a:p>
      </dgm:t>
    </dgm:pt>
    <dgm:pt modelId="{36BFE0E0-BAFC-4661-ACE0-05258470E203}">
      <dgm:prSet phldrT="[Texto]" custT="1"/>
      <dgm:spPr>
        <a:gradFill rotWithShape="0">
          <a:gsLst>
            <a:gs pos="0">
              <a:schemeClr val="accent4"/>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pPr algn="ctr"/>
          <a:endParaRPr lang="es-CO" sz="1600" dirty="0">
            <a:latin typeface="Century Gothic" panose="020B0502020202020204" pitchFamily="34" charset="0"/>
          </a:endParaRPr>
        </a:p>
        <a:p>
          <a:pPr algn="ctr"/>
          <a:r>
            <a:rPr lang="es-CO" sz="1600" b="1" dirty="0">
              <a:latin typeface="Century Gothic" panose="020B0502020202020204" pitchFamily="34" charset="0"/>
            </a:rPr>
            <a:t>CRITERIOS AMBIENTALES </a:t>
          </a:r>
        </a:p>
        <a:p>
          <a:pPr algn="ctr"/>
          <a:r>
            <a:rPr lang="es-CO" sz="1400" b="1" dirty="0">
              <a:latin typeface="Century Gothic" panose="020B0502020202020204" pitchFamily="34" charset="0"/>
            </a:rPr>
            <a:t>DECRETO 0142 DE 2023 </a:t>
          </a:r>
        </a:p>
      </dgm:t>
    </dgm:pt>
    <dgm:pt modelId="{BCB61CCB-B511-4AC8-8AD9-8D58573EBEDC}" type="parTrans" cxnId="{97FD8E3F-6503-4119-9BC4-94B4FE088BAD}">
      <dgm:prSet/>
      <dgm:spPr/>
      <dgm:t>
        <a:bodyPr/>
        <a:lstStyle/>
        <a:p>
          <a:endParaRPr lang="es-CO"/>
        </a:p>
      </dgm:t>
    </dgm:pt>
    <dgm:pt modelId="{85A0A56B-9051-463E-A843-FCF7E2FB8156}" type="sibTrans" cxnId="{97FD8E3F-6503-4119-9BC4-94B4FE088BAD}">
      <dgm:prSet/>
      <dgm:spPr/>
      <dgm:t>
        <a:bodyPr/>
        <a:lstStyle/>
        <a:p>
          <a:endParaRPr lang="es-CO"/>
        </a:p>
      </dgm:t>
    </dgm:pt>
    <dgm:pt modelId="{722E44E7-E511-473E-A5C6-59C9A553935B}">
      <dgm:prSet custT="1"/>
      <dgm:spPr/>
      <dgm:t>
        <a:bodyPr/>
        <a:lstStyle/>
        <a:p>
          <a:endParaRPr lang="es-CO" sz="1300" dirty="0"/>
        </a:p>
      </dgm:t>
    </dgm:pt>
    <dgm:pt modelId="{D7D548A6-E3E8-4160-B3BF-1B72AF2543EE}" type="parTrans" cxnId="{CC00C17C-DB83-474F-AFA7-FBA5F11F9D07}">
      <dgm:prSet/>
      <dgm:spPr/>
      <dgm:t>
        <a:bodyPr/>
        <a:lstStyle/>
        <a:p>
          <a:endParaRPr lang="es-CO"/>
        </a:p>
      </dgm:t>
    </dgm:pt>
    <dgm:pt modelId="{B4C43FD9-A16C-4C4A-B865-9E3100E3C7DA}" type="sibTrans" cxnId="{CC00C17C-DB83-474F-AFA7-FBA5F11F9D07}">
      <dgm:prSet/>
      <dgm:spPr/>
      <dgm:t>
        <a:bodyPr/>
        <a:lstStyle/>
        <a:p>
          <a:endParaRPr lang="es-CO"/>
        </a:p>
      </dgm:t>
    </dgm:pt>
    <dgm:pt modelId="{738FCF3C-1537-4A2A-9961-07182D2CDC6E}">
      <dgm:prSet phldrT="[Texto]" custT="1"/>
      <dgm:spPr>
        <a:gradFill rotWithShape="0">
          <a:gsLst>
            <a:gs pos="0">
              <a:srgbClr val="00B0F0"/>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pPr algn="ctr"/>
          <a:r>
            <a:rPr lang="es-CO" sz="1400" b="1" dirty="0">
              <a:latin typeface="Century Gothic" panose="020B0502020202020204" pitchFamily="34" charset="0"/>
            </a:rPr>
            <a:t>CRITERIOS SOCIALES</a:t>
          </a:r>
        </a:p>
        <a:p>
          <a:pPr algn="ctr"/>
          <a:r>
            <a:rPr lang="es-CO" sz="1400" b="1" dirty="0">
              <a:latin typeface="Century Gothic" panose="020B0502020202020204" pitchFamily="34" charset="0"/>
            </a:rPr>
            <a:t>DECRETO 0142 DE 2023</a:t>
          </a:r>
        </a:p>
      </dgm:t>
    </dgm:pt>
    <dgm:pt modelId="{1518E494-7FD8-48DA-8DC2-3D2EB85C379C}" type="parTrans" cxnId="{88F6C154-AC7E-4F3A-B35D-D2B977FF2D5C}">
      <dgm:prSet/>
      <dgm:spPr/>
      <dgm:t>
        <a:bodyPr/>
        <a:lstStyle/>
        <a:p>
          <a:endParaRPr lang="es-CO"/>
        </a:p>
      </dgm:t>
    </dgm:pt>
    <dgm:pt modelId="{24F53615-1179-4459-9B7C-F1BFFA0849A0}" type="sibTrans" cxnId="{88F6C154-AC7E-4F3A-B35D-D2B977FF2D5C}">
      <dgm:prSet/>
      <dgm:spPr/>
      <dgm:t>
        <a:bodyPr/>
        <a:lstStyle/>
        <a:p>
          <a:endParaRPr lang="es-CO"/>
        </a:p>
      </dgm:t>
    </dgm:pt>
    <dgm:pt modelId="{D862DF22-F56A-4572-B02F-5DF6EF567154}">
      <dgm:prSet custT="1"/>
      <dgm:spPr/>
      <dgm:t>
        <a:bodyPr/>
        <a:lstStyle/>
        <a:p>
          <a:r>
            <a:rPr lang="es-CO" sz="1400" b="1" i="0" dirty="0">
              <a:latin typeface="Century Gothic" panose="020B0502020202020204" pitchFamily="34" charset="0"/>
            </a:rPr>
            <a:t>Los criterios ambientales</a:t>
          </a:r>
          <a:r>
            <a:rPr lang="es-CO" sz="1400" i="0" dirty="0">
              <a:latin typeface="Century Gothic" panose="020B0502020202020204" pitchFamily="34" charset="0"/>
            </a:rPr>
            <a:t> podrán referirse, entre otras, a variables como:</a:t>
          </a:r>
        </a:p>
      </dgm:t>
    </dgm:pt>
    <dgm:pt modelId="{99CBCAFB-BBF7-41BF-AB51-1D9A7DE663FD}" type="parTrans" cxnId="{34004226-D962-46AC-9451-81F03F20FDB5}">
      <dgm:prSet/>
      <dgm:spPr/>
      <dgm:t>
        <a:bodyPr/>
        <a:lstStyle/>
        <a:p>
          <a:endParaRPr lang="es-CO"/>
        </a:p>
      </dgm:t>
    </dgm:pt>
    <dgm:pt modelId="{D2E2C223-1AAA-4E7A-908E-800390F5545E}" type="sibTrans" cxnId="{34004226-D962-46AC-9451-81F03F20FDB5}">
      <dgm:prSet/>
      <dgm:spPr/>
      <dgm:t>
        <a:bodyPr/>
        <a:lstStyle/>
        <a:p>
          <a:endParaRPr lang="es-CO"/>
        </a:p>
      </dgm:t>
    </dgm:pt>
    <dgm:pt modelId="{BF2F02F9-6B95-48F4-A473-C5DB858F0059}">
      <dgm:prSet custT="1"/>
      <dgm:spPr/>
      <dgm:t>
        <a:bodyPr/>
        <a:lstStyle/>
        <a:p>
          <a:pPr>
            <a:buFont typeface="+mj-lt"/>
            <a:buAutoNum type="romanLcParenBoth"/>
          </a:pPr>
          <a:r>
            <a:rPr lang="es-CO" sz="1400" i="0" dirty="0">
              <a:latin typeface="Century Gothic" panose="020B0502020202020204" pitchFamily="34" charset="0"/>
            </a:rPr>
            <a:t>La </a:t>
          </a:r>
          <a:r>
            <a:rPr lang="es-CO" sz="1400" b="1" i="0" dirty="0">
              <a:latin typeface="Century Gothic" panose="020B0502020202020204" pitchFamily="34" charset="0"/>
            </a:rPr>
            <a:t>reducción del nivel de emisión de gases de efecto invernadero;</a:t>
          </a:r>
          <a:r>
            <a:rPr lang="es-CO" sz="1400" i="0" dirty="0">
              <a:latin typeface="Century Gothic" panose="020B0502020202020204" pitchFamily="34" charset="0"/>
            </a:rPr>
            <a:t> </a:t>
          </a:r>
        </a:p>
      </dgm:t>
    </dgm:pt>
    <dgm:pt modelId="{7E4D244E-0345-4F68-9B43-2B0A8518BBA4}" type="parTrans" cxnId="{6367F64B-088B-4740-8D76-8122058246AD}">
      <dgm:prSet/>
      <dgm:spPr/>
      <dgm:t>
        <a:bodyPr/>
        <a:lstStyle/>
        <a:p>
          <a:endParaRPr lang="es-CO"/>
        </a:p>
      </dgm:t>
    </dgm:pt>
    <dgm:pt modelId="{9FE49DF2-80BC-48BA-8234-C828E11C9F3D}" type="sibTrans" cxnId="{6367F64B-088B-4740-8D76-8122058246AD}">
      <dgm:prSet/>
      <dgm:spPr/>
      <dgm:t>
        <a:bodyPr/>
        <a:lstStyle/>
        <a:p>
          <a:endParaRPr lang="es-CO"/>
        </a:p>
      </dgm:t>
    </dgm:pt>
    <dgm:pt modelId="{9A38310A-08B7-48FC-8B45-012F354F22FB}">
      <dgm:prSet custT="1"/>
      <dgm:spPr/>
      <dgm:t>
        <a:bodyPr/>
        <a:lstStyle/>
        <a:p>
          <a:pPr>
            <a:buFont typeface="+mj-lt"/>
            <a:buAutoNum type="romanLcParenBoth"/>
          </a:pPr>
          <a:r>
            <a:rPr lang="es-CO" sz="1400" i="0" dirty="0">
              <a:latin typeface="Century Gothic" panose="020B0502020202020204" pitchFamily="34" charset="0"/>
            </a:rPr>
            <a:t>Empleo de </a:t>
          </a:r>
          <a:r>
            <a:rPr lang="es-CO" sz="1400" b="1" i="0" dirty="0">
              <a:latin typeface="Century Gothic" panose="020B0502020202020204" pitchFamily="34" charset="0"/>
            </a:rPr>
            <a:t>medidas de eficiencia energética y la utilización de energía procedente de fuentes renovables </a:t>
          </a:r>
          <a:r>
            <a:rPr lang="es-CO" sz="1400" i="0" u="sng" dirty="0">
              <a:latin typeface="Century Gothic" panose="020B0502020202020204" pitchFamily="34" charset="0"/>
            </a:rPr>
            <a:t>durante la ejecución del contrato. </a:t>
          </a:r>
          <a:endParaRPr lang="es-CO" sz="1400" i="0" dirty="0">
            <a:latin typeface="Century Gothic" panose="020B0502020202020204" pitchFamily="34" charset="0"/>
          </a:endParaRPr>
        </a:p>
      </dgm:t>
    </dgm:pt>
    <dgm:pt modelId="{A2CBDF0B-B1CA-48AA-91E1-619AF04BA705}" type="parTrans" cxnId="{59337CEE-06A6-4C8C-A338-AA653FED3584}">
      <dgm:prSet/>
      <dgm:spPr/>
      <dgm:t>
        <a:bodyPr/>
        <a:lstStyle/>
        <a:p>
          <a:endParaRPr lang="es-CO"/>
        </a:p>
      </dgm:t>
    </dgm:pt>
    <dgm:pt modelId="{F20ED3D6-941C-49C6-AF33-022EA7D9D484}" type="sibTrans" cxnId="{59337CEE-06A6-4C8C-A338-AA653FED3584}">
      <dgm:prSet/>
      <dgm:spPr/>
      <dgm:t>
        <a:bodyPr/>
        <a:lstStyle/>
        <a:p>
          <a:endParaRPr lang="es-CO"/>
        </a:p>
      </dgm:t>
    </dgm:pt>
    <dgm:pt modelId="{1D8D63BE-78CB-43E3-B208-6038B795C0B8}">
      <dgm:prSet custT="1"/>
      <dgm:spPr/>
      <dgm:t>
        <a:bodyPr/>
        <a:lstStyle/>
        <a:p>
          <a:endParaRPr lang="es-CO" sz="1300" i="0" dirty="0">
            <a:latin typeface="Century Gothic" panose="020B0502020202020204" pitchFamily="34" charset="0"/>
          </a:endParaRPr>
        </a:p>
      </dgm:t>
    </dgm:pt>
    <dgm:pt modelId="{E691604D-9C0A-4D49-A30C-423DC76340F8}" type="parTrans" cxnId="{B1D69B88-0321-4AAB-9A04-DE99D84B7A3D}">
      <dgm:prSet/>
      <dgm:spPr/>
      <dgm:t>
        <a:bodyPr/>
        <a:lstStyle/>
        <a:p>
          <a:endParaRPr lang="es-CO"/>
        </a:p>
      </dgm:t>
    </dgm:pt>
    <dgm:pt modelId="{7F7624F6-52B5-4C90-82B0-F43516E17830}" type="sibTrans" cxnId="{B1D69B88-0321-4AAB-9A04-DE99D84B7A3D}">
      <dgm:prSet/>
      <dgm:spPr/>
      <dgm:t>
        <a:bodyPr/>
        <a:lstStyle/>
        <a:p>
          <a:endParaRPr lang="es-CO"/>
        </a:p>
      </dgm:t>
    </dgm:pt>
    <dgm:pt modelId="{0B3712AF-8F88-4B7E-AB61-DCA51ECA7602}">
      <dgm:prSet custT="1"/>
      <dgm:spPr/>
      <dgm:t>
        <a:bodyPr/>
        <a:lstStyle/>
        <a:p>
          <a:r>
            <a:rPr lang="es-CO" sz="1300" b="1" i="0" dirty="0">
              <a:latin typeface="Century Gothic" panose="020B0502020202020204" pitchFamily="34" charset="0"/>
            </a:rPr>
            <a:t>Los criterios sociales se</a:t>
          </a:r>
          <a:r>
            <a:rPr lang="es-CO" sz="1300" i="0" dirty="0">
              <a:latin typeface="Century Gothic" panose="020B0502020202020204" pitchFamily="34" charset="0"/>
            </a:rPr>
            <a:t> referirán, entre otras, a las siguientes finalidades: </a:t>
          </a:r>
        </a:p>
      </dgm:t>
    </dgm:pt>
    <dgm:pt modelId="{7FF710BC-4805-40D9-8ACA-790A09EC3A12}" type="parTrans" cxnId="{34068A1B-F5E9-4CBC-AFBE-A559CE68CC81}">
      <dgm:prSet/>
      <dgm:spPr/>
      <dgm:t>
        <a:bodyPr/>
        <a:lstStyle/>
        <a:p>
          <a:endParaRPr lang="es-CO"/>
        </a:p>
      </dgm:t>
    </dgm:pt>
    <dgm:pt modelId="{3802F274-E22F-4BC7-83FA-4E344B94F8CB}" type="sibTrans" cxnId="{34068A1B-F5E9-4CBC-AFBE-A559CE68CC81}">
      <dgm:prSet/>
      <dgm:spPr/>
      <dgm:t>
        <a:bodyPr/>
        <a:lstStyle/>
        <a:p>
          <a:endParaRPr lang="es-CO"/>
        </a:p>
      </dgm:t>
    </dgm:pt>
    <dgm:pt modelId="{53DCC213-C83C-4C55-AF18-3FE0DD2DA658}">
      <dgm:prSet custT="1"/>
      <dgm:spPr/>
      <dgm:t>
        <a:bodyPr/>
        <a:lstStyle/>
        <a:p>
          <a:r>
            <a:rPr lang="es-CO" sz="1300" i="0" u="none" dirty="0">
              <a:latin typeface="Century Gothic" panose="020B0502020202020204" pitchFamily="34" charset="0"/>
            </a:rPr>
            <a:t>Fomento de la integración social </a:t>
          </a:r>
          <a:r>
            <a:rPr lang="es-CO" sz="1300" i="0" dirty="0">
              <a:latin typeface="Century Gothic" panose="020B0502020202020204" pitchFamily="34" charset="0"/>
            </a:rPr>
            <a:t>de</a:t>
          </a:r>
          <a:r>
            <a:rPr lang="es-CO" sz="1300" i="0" u="none" dirty="0">
              <a:latin typeface="Century Gothic" panose="020B0502020202020204" pitchFamily="34" charset="0"/>
            </a:rPr>
            <a:t> personas con discapacidad;</a:t>
          </a:r>
        </a:p>
      </dgm:t>
    </dgm:pt>
    <dgm:pt modelId="{E2889664-B47F-4670-9727-0A40B0246E81}" type="parTrans" cxnId="{DB635EBA-1F18-47C9-9B91-89F6769AEEF7}">
      <dgm:prSet/>
      <dgm:spPr/>
      <dgm:t>
        <a:bodyPr/>
        <a:lstStyle/>
        <a:p>
          <a:endParaRPr lang="es-CO"/>
        </a:p>
      </dgm:t>
    </dgm:pt>
    <dgm:pt modelId="{BE424E89-F101-4234-83AF-3D8254C51E4F}" type="sibTrans" cxnId="{DB635EBA-1F18-47C9-9B91-89F6769AEEF7}">
      <dgm:prSet/>
      <dgm:spPr/>
      <dgm:t>
        <a:bodyPr/>
        <a:lstStyle/>
        <a:p>
          <a:endParaRPr lang="es-CO"/>
        </a:p>
      </dgm:t>
    </dgm:pt>
    <dgm:pt modelId="{93650295-B261-4A90-B61A-66532D56B2CB}">
      <dgm:prSet custT="1"/>
      <dgm:spPr/>
      <dgm:t>
        <a:bodyPr/>
        <a:lstStyle/>
        <a:p>
          <a:r>
            <a:rPr lang="es-CO" sz="1300" i="0" u="none" dirty="0">
              <a:latin typeface="Century Gothic" panose="020B0502020202020204" pitchFamily="34" charset="0"/>
            </a:rPr>
            <a:t>Inclusión de personas pertenecientes a grupos vulnerables en la ejecución del contrato;</a:t>
          </a:r>
        </a:p>
      </dgm:t>
    </dgm:pt>
    <dgm:pt modelId="{A033664A-71DD-4613-B742-CC4B6E8FE9A0}" type="parTrans" cxnId="{71D95085-8491-4BA5-8C42-1BE9BAABD3A2}">
      <dgm:prSet/>
      <dgm:spPr/>
      <dgm:t>
        <a:bodyPr/>
        <a:lstStyle/>
        <a:p>
          <a:endParaRPr lang="es-CO"/>
        </a:p>
      </dgm:t>
    </dgm:pt>
    <dgm:pt modelId="{1FDA9BD5-E3EE-41F8-AE1F-3FE58043C846}" type="sibTrans" cxnId="{71D95085-8491-4BA5-8C42-1BE9BAABD3A2}">
      <dgm:prSet/>
      <dgm:spPr/>
      <dgm:t>
        <a:bodyPr/>
        <a:lstStyle/>
        <a:p>
          <a:endParaRPr lang="es-CO"/>
        </a:p>
      </dgm:t>
    </dgm:pt>
    <dgm:pt modelId="{44EB52CE-DB28-4275-B6E2-169C4C21D6F9}">
      <dgm:prSet custT="1"/>
      <dgm:spPr/>
      <dgm:t>
        <a:bodyPr/>
        <a:lstStyle/>
        <a:p>
          <a:r>
            <a:rPr lang="es-CO" sz="1300" i="0" u="none" dirty="0">
              <a:latin typeface="Century Gothic" panose="020B0502020202020204" pitchFamily="34" charset="0"/>
            </a:rPr>
            <a:t>Inserción sociolaboral de personas en situación de riesgo de exclusión social y la eliminación de criterios sospechosos de discriminación; </a:t>
          </a:r>
        </a:p>
      </dgm:t>
    </dgm:pt>
    <dgm:pt modelId="{A3ED30D7-7E1E-43E6-BD36-9182CB32EA74}" type="parTrans" cxnId="{CA391D04-0964-4941-A3EC-900BE8049B93}">
      <dgm:prSet/>
      <dgm:spPr/>
      <dgm:t>
        <a:bodyPr/>
        <a:lstStyle/>
        <a:p>
          <a:endParaRPr lang="es-CO"/>
        </a:p>
      </dgm:t>
    </dgm:pt>
    <dgm:pt modelId="{3B8D7709-8BB9-4705-981E-7BE57E0097D3}" type="sibTrans" cxnId="{CA391D04-0964-4941-A3EC-900BE8049B93}">
      <dgm:prSet/>
      <dgm:spPr/>
      <dgm:t>
        <a:bodyPr/>
        <a:lstStyle/>
        <a:p>
          <a:endParaRPr lang="es-CO"/>
        </a:p>
      </dgm:t>
    </dgm:pt>
    <dgm:pt modelId="{F34C6E9A-715D-4E30-997E-014EA402E453}">
      <dgm:prSet custT="1"/>
      <dgm:spPr/>
      <dgm:t>
        <a:bodyPr/>
        <a:lstStyle/>
        <a:p>
          <a:r>
            <a:rPr lang="es-CO" sz="1300" i="0" u="none" dirty="0">
              <a:latin typeface="Century Gothic" panose="020B0502020202020204" pitchFamily="34" charset="0"/>
            </a:rPr>
            <a:t>Fomento de la contratación: </a:t>
          </a:r>
        </a:p>
      </dgm:t>
    </dgm:pt>
    <dgm:pt modelId="{D114BF71-5317-437B-9A7A-4B43C89B6E26}" type="parTrans" cxnId="{33BBA5D0-ECC3-452E-AC44-D530CF78FAB1}">
      <dgm:prSet/>
      <dgm:spPr/>
      <dgm:t>
        <a:bodyPr/>
        <a:lstStyle/>
        <a:p>
          <a:endParaRPr lang="es-CO"/>
        </a:p>
      </dgm:t>
    </dgm:pt>
    <dgm:pt modelId="{32C2D572-0129-4EDE-A5BB-F64B323BAA33}" type="sibTrans" cxnId="{33BBA5D0-ECC3-452E-AC44-D530CF78FAB1}">
      <dgm:prSet/>
      <dgm:spPr/>
      <dgm:t>
        <a:bodyPr/>
        <a:lstStyle/>
        <a:p>
          <a:endParaRPr lang="es-CO"/>
        </a:p>
      </dgm:t>
    </dgm:pt>
    <dgm:pt modelId="{1984FE03-DB8C-4200-8796-F4C8BB30913B}">
      <dgm:prSet custT="1"/>
      <dgm:spPr/>
      <dgm:t>
        <a:bodyPr/>
        <a:lstStyle/>
        <a:p>
          <a:pPr>
            <a:buFont typeface="Wingdings" panose="05000000000000000000" pitchFamily="2" charset="2"/>
            <a:buChar char="ü"/>
          </a:pPr>
          <a:r>
            <a:rPr lang="es-CO" sz="1300" i="0" dirty="0">
              <a:latin typeface="Century Gothic" panose="020B0502020202020204" pitchFamily="34" charset="0"/>
            </a:rPr>
            <a:t>Población femenina o LGTBIQ</a:t>
          </a:r>
        </a:p>
      </dgm:t>
    </dgm:pt>
    <dgm:pt modelId="{C8394648-3DF4-44A9-BF39-E7A422638CD6}" type="parTrans" cxnId="{40F97BF0-8C3C-427F-8FB8-1B524E6B30ED}">
      <dgm:prSet/>
      <dgm:spPr/>
      <dgm:t>
        <a:bodyPr/>
        <a:lstStyle/>
        <a:p>
          <a:endParaRPr lang="es-CO"/>
        </a:p>
      </dgm:t>
    </dgm:pt>
    <dgm:pt modelId="{C49D0A68-96CF-4656-B44A-703B63F4A696}" type="sibTrans" cxnId="{40F97BF0-8C3C-427F-8FB8-1B524E6B30ED}">
      <dgm:prSet/>
      <dgm:spPr/>
      <dgm:t>
        <a:bodyPr/>
        <a:lstStyle/>
        <a:p>
          <a:endParaRPr lang="es-CO"/>
        </a:p>
      </dgm:t>
    </dgm:pt>
    <dgm:pt modelId="{04602AC1-CB1B-4FF7-B140-EBA6DC2BCE92}">
      <dgm:prSet custT="1"/>
      <dgm:spPr/>
      <dgm:t>
        <a:bodyPr/>
        <a:lstStyle/>
        <a:p>
          <a:endParaRPr lang="es-CO" sz="1400" i="0" dirty="0">
            <a:latin typeface="Century Gothic" panose="020B0502020202020204" pitchFamily="34" charset="0"/>
          </a:endParaRPr>
        </a:p>
      </dgm:t>
    </dgm:pt>
    <dgm:pt modelId="{9A580C27-DFE6-494D-9508-1F47419421AF}" type="parTrans" cxnId="{FDAD6021-B952-4A1F-BB47-FCAF2C8D73D4}">
      <dgm:prSet/>
      <dgm:spPr/>
      <dgm:t>
        <a:bodyPr/>
        <a:lstStyle/>
        <a:p>
          <a:endParaRPr lang="es-CO"/>
        </a:p>
      </dgm:t>
    </dgm:pt>
    <dgm:pt modelId="{C7F3060D-703F-44EE-B384-86E3297B3378}" type="sibTrans" cxnId="{FDAD6021-B952-4A1F-BB47-FCAF2C8D73D4}">
      <dgm:prSet/>
      <dgm:spPr/>
      <dgm:t>
        <a:bodyPr/>
        <a:lstStyle/>
        <a:p>
          <a:endParaRPr lang="es-CO"/>
        </a:p>
      </dgm:t>
    </dgm:pt>
    <dgm:pt modelId="{DB351E6B-4005-4CA4-A52E-BF21DA32F1CF}">
      <dgm:prSet custT="1"/>
      <dgm:spPr/>
      <dgm:t>
        <a:bodyPr/>
        <a:lstStyle/>
        <a:p>
          <a:endParaRPr lang="es-CO" sz="1300" i="0" dirty="0">
            <a:latin typeface="Century Gothic" panose="020B0502020202020204" pitchFamily="34" charset="0"/>
          </a:endParaRPr>
        </a:p>
      </dgm:t>
    </dgm:pt>
    <dgm:pt modelId="{6F158B12-D2A0-4241-A244-079192C9D83D}" type="parTrans" cxnId="{6783912A-9A17-474A-8215-5680135F0E20}">
      <dgm:prSet/>
      <dgm:spPr/>
      <dgm:t>
        <a:bodyPr/>
        <a:lstStyle/>
        <a:p>
          <a:endParaRPr lang="es-CO"/>
        </a:p>
      </dgm:t>
    </dgm:pt>
    <dgm:pt modelId="{9BFB4007-EF70-4230-A3E5-51FB13052786}" type="sibTrans" cxnId="{6783912A-9A17-474A-8215-5680135F0E20}">
      <dgm:prSet/>
      <dgm:spPr/>
      <dgm:t>
        <a:bodyPr/>
        <a:lstStyle/>
        <a:p>
          <a:endParaRPr lang="es-CO"/>
        </a:p>
      </dgm:t>
    </dgm:pt>
    <dgm:pt modelId="{9D7E0175-DE0C-41AD-94F6-E16A50F89865}">
      <dgm:prSet custT="1"/>
      <dgm:spPr/>
      <dgm:t>
        <a:bodyPr/>
        <a:lstStyle/>
        <a:p>
          <a:endParaRPr lang="es-CO" sz="1300" i="0" dirty="0">
            <a:latin typeface="Century Gothic" panose="020B0502020202020204" pitchFamily="34" charset="0"/>
          </a:endParaRPr>
        </a:p>
      </dgm:t>
    </dgm:pt>
    <dgm:pt modelId="{4A8E1992-7CB4-4476-A169-64FD8070214D}" type="parTrans" cxnId="{DAE0F655-3158-4ABF-BEB3-99551ECD133B}">
      <dgm:prSet/>
      <dgm:spPr/>
    </dgm:pt>
    <dgm:pt modelId="{FB7D5D6D-BFBB-4184-8129-A6EC8F2674D6}" type="sibTrans" cxnId="{DAE0F655-3158-4ABF-BEB3-99551ECD133B}">
      <dgm:prSet/>
      <dgm:spPr/>
    </dgm:pt>
    <dgm:pt modelId="{CAD40F21-67CE-4FCF-BC4F-E169354661E0}">
      <dgm:prSet custT="1"/>
      <dgm:spPr/>
      <dgm:t>
        <a:bodyPr/>
        <a:lstStyle/>
        <a:p>
          <a:pPr>
            <a:buFont typeface="Wingdings" panose="05000000000000000000" pitchFamily="2" charset="2"/>
            <a:buChar char="ü"/>
          </a:pPr>
          <a:r>
            <a:rPr lang="es-CO" sz="1300" i="0" dirty="0">
              <a:latin typeface="Century Gothic" panose="020B0502020202020204" pitchFamily="34" charset="0"/>
            </a:rPr>
            <a:t>Madres cabeza de hogar</a:t>
          </a:r>
        </a:p>
      </dgm:t>
    </dgm:pt>
    <dgm:pt modelId="{12C6E1C2-DB2F-4C6C-AAC4-69B40E3BFFB0}" type="parTrans" cxnId="{5F69C8FD-1EFE-481C-8B60-AFBA09E3ACFA}">
      <dgm:prSet/>
      <dgm:spPr/>
    </dgm:pt>
    <dgm:pt modelId="{5FAA47BF-1795-4B53-AE8B-E9C02E38AD4D}" type="sibTrans" cxnId="{5F69C8FD-1EFE-481C-8B60-AFBA09E3ACFA}">
      <dgm:prSet/>
      <dgm:spPr/>
    </dgm:pt>
    <dgm:pt modelId="{8DE403DC-64F5-4007-82F2-BACBC6AA492D}">
      <dgm:prSet custT="1"/>
      <dgm:spPr/>
      <dgm:t>
        <a:bodyPr/>
        <a:lstStyle/>
        <a:p>
          <a:pPr>
            <a:buFont typeface="Wingdings" panose="05000000000000000000" pitchFamily="2" charset="2"/>
            <a:buChar char="ü"/>
          </a:pPr>
          <a:r>
            <a:rPr lang="es-CO" sz="1300" i="0" dirty="0">
              <a:latin typeface="Century Gothic" panose="020B0502020202020204" pitchFamily="34" charset="0"/>
            </a:rPr>
            <a:t>Personas que no cuenten con cualificaciones educativas de formación secundaria o profesional superior</a:t>
          </a:r>
        </a:p>
      </dgm:t>
    </dgm:pt>
    <dgm:pt modelId="{7870BA1E-F0E6-43F7-A1A9-191DAA966FF6}" type="parTrans" cxnId="{01B455AE-36AD-49E9-BEDA-144E0503B4C3}">
      <dgm:prSet/>
      <dgm:spPr/>
    </dgm:pt>
    <dgm:pt modelId="{4833F93B-F889-427C-8E0B-377FC89A5C17}" type="sibTrans" cxnId="{01B455AE-36AD-49E9-BEDA-144E0503B4C3}">
      <dgm:prSet/>
      <dgm:spPr/>
    </dgm:pt>
    <dgm:pt modelId="{25418A11-DCA7-4B9B-B48F-0A8BDD2D178A}">
      <dgm:prSet custT="1"/>
      <dgm:spPr/>
      <dgm:t>
        <a:bodyPr/>
        <a:lstStyle/>
        <a:p>
          <a:pPr>
            <a:buFont typeface="Wingdings" panose="05000000000000000000" pitchFamily="2" charset="2"/>
            <a:buChar char="ü"/>
          </a:pPr>
          <a:r>
            <a:rPr lang="es-CO" sz="1300" i="0" dirty="0">
              <a:latin typeface="Century Gothic" panose="020B0502020202020204" pitchFamily="34" charset="0"/>
            </a:rPr>
            <a:t>Víctimas del conflicto armado</a:t>
          </a:r>
        </a:p>
      </dgm:t>
    </dgm:pt>
    <dgm:pt modelId="{EADD3FB8-611D-4252-BF5A-82F1E76152BC}" type="parTrans" cxnId="{755433D3-0052-42BF-B8BB-63920ADDA2F1}">
      <dgm:prSet/>
      <dgm:spPr/>
    </dgm:pt>
    <dgm:pt modelId="{DCB340C8-ABAA-477D-9FA7-D242E6A46E4E}" type="sibTrans" cxnId="{755433D3-0052-42BF-B8BB-63920ADDA2F1}">
      <dgm:prSet/>
      <dgm:spPr/>
    </dgm:pt>
    <dgm:pt modelId="{92FB377F-5F2E-472C-992A-9062F7700A26}">
      <dgm:prSet custT="1"/>
      <dgm:spPr/>
      <dgm:t>
        <a:bodyPr/>
        <a:lstStyle/>
        <a:p>
          <a:pPr>
            <a:buFont typeface="Wingdings" panose="05000000000000000000" pitchFamily="2" charset="2"/>
            <a:buChar char="ü"/>
          </a:pPr>
          <a:r>
            <a:rPr lang="es-CO" sz="1300" i="0" dirty="0">
              <a:latin typeface="Century Gothic" panose="020B0502020202020204" pitchFamily="34" charset="0"/>
            </a:rPr>
            <a:t>Criterios referidos al suministro o a la utilización de productos basados en un comercio justo durante la ejecución del contrato, en los términos definidos por el artículo 4 de la Ley 2046 de 2020</a:t>
          </a:r>
        </a:p>
      </dgm:t>
    </dgm:pt>
    <dgm:pt modelId="{E2F8C212-F2AC-46FE-8C10-14C338DC1C63}" type="parTrans" cxnId="{A64F5262-77AC-45D9-B4CB-D7EB1159F83F}">
      <dgm:prSet/>
      <dgm:spPr/>
    </dgm:pt>
    <dgm:pt modelId="{75E12365-1332-48B8-9329-B25CF1817AC9}" type="sibTrans" cxnId="{A64F5262-77AC-45D9-B4CB-D7EB1159F83F}">
      <dgm:prSet/>
      <dgm:spPr/>
    </dgm:pt>
    <dgm:pt modelId="{2D960979-98D2-4E8A-B550-BD259125E098}" type="pres">
      <dgm:prSet presAssocID="{E869C761-3D30-4BBE-A2A6-2628F864DEBA}" presName="linearFlow" presStyleCnt="0">
        <dgm:presLayoutVars>
          <dgm:dir/>
          <dgm:animLvl val="lvl"/>
          <dgm:resizeHandles val="exact"/>
        </dgm:presLayoutVars>
      </dgm:prSet>
      <dgm:spPr/>
    </dgm:pt>
    <dgm:pt modelId="{66367E00-51EF-423A-ADB2-7CFF6A3DFDC9}" type="pres">
      <dgm:prSet presAssocID="{36BFE0E0-BAFC-4661-ACE0-05258470E203}" presName="composite" presStyleCnt="0"/>
      <dgm:spPr/>
    </dgm:pt>
    <dgm:pt modelId="{8A12F27B-8535-4DEF-953A-A2FD3F1BCDF4}" type="pres">
      <dgm:prSet presAssocID="{36BFE0E0-BAFC-4661-ACE0-05258470E203}" presName="parentText" presStyleLbl="alignNode1" presStyleIdx="0" presStyleCnt="2">
        <dgm:presLayoutVars>
          <dgm:chMax val="1"/>
          <dgm:bulletEnabled val="1"/>
        </dgm:presLayoutVars>
      </dgm:prSet>
      <dgm:spPr/>
    </dgm:pt>
    <dgm:pt modelId="{2C553731-2158-4F41-B294-76B44D1A5DEB}" type="pres">
      <dgm:prSet presAssocID="{36BFE0E0-BAFC-4661-ACE0-05258470E203}" presName="descendantText" presStyleLbl="alignAcc1" presStyleIdx="0" presStyleCnt="2">
        <dgm:presLayoutVars>
          <dgm:bulletEnabled val="1"/>
        </dgm:presLayoutVars>
      </dgm:prSet>
      <dgm:spPr/>
    </dgm:pt>
    <dgm:pt modelId="{1660B83A-A58B-47D0-BC18-DE1276340831}" type="pres">
      <dgm:prSet presAssocID="{85A0A56B-9051-463E-A843-FCF7E2FB8156}" presName="sp" presStyleCnt="0"/>
      <dgm:spPr/>
    </dgm:pt>
    <dgm:pt modelId="{152904DC-EC86-4C18-B2A6-87B3CF12493B}" type="pres">
      <dgm:prSet presAssocID="{738FCF3C-1537-4A2A-9961-07182D2CDC6E}" presName="composite" presStyleCnt="0"/>
      <dgm:spPr/>
    </dgm:pt>
    <dgm:pt modelId="{FC4FA21D-1AB5-42CA-924F-41E04C8D884D}" type="pres">
      <dgm:prSet presAssocID="{738FCF3C-1537-4A2A-9961-07182D2CDC6E}" presName="parentText" presStyleLbl="alignNode1" presStyleIdx="1" presStyleCnt="2">
        <dgm:presLayoutVars>
          <dgm:chMax val="1"/>
          <dgm:bulletEnabled val="1"/>
        </dgm:presLayoutVars>
      </dgm:prSet>
      <dgm:spPr/>
    </dgm:pt>
    <dgm:pt modelId="{872C40F0-3B19-4836-A4F5-563BED245461}" type="pres">
      <dgm:prSet presAssocID="{738FCF3C-1537-4A2A-9961-07182D2CDC6E}" presName="descendantText" presStyleLbl="alignAcc1" presStyleIdx="1" presStyleCnt="2" custScaleY="235958">
        <dgm:presLayoutVars>
          <dgm:bulletEnabled val="1"/>
        </dgm:presLayoutVars>
      </dgm:prSet>
      <dgm:spPr/>
    </dgm:pt>
  </dgm:ptLst>
  <dgm:cxnLst>
    <dgm:cxn modelId="{783AE801-8F82-4687-B8E4-89B7E22402D6}" type="presOf" srcId="{9D7E0175-DE0C-41AD-94F6-E16A50F89865}" destId="{872C40F0-3B19-4836-A4F5-563BED245461}" srcOrd="0" destOrd="8" presId="urn:microsoft.com/office/officeart/2005/8/layout/chevron2"/>
    <dgm:cxn modelId="{CA391D04-0964-4941-A3EC-900BE8049B93}" srcId="{DB351E6B-4005-4CA4-A52E-BF21DA32F1CF}" destId="{44EB52CE-DB28-4275-B6E2-169C4C21D6F9}" srcOrd="2" destOrd="0" parTransId="{A3ED30D7-7E1E-43E6-BD36-9182CB32EA74}" sibTransId="{3B8D7709-8BB9-4705-981E-7BE57E0097D3}"/>
    <dgm:cxn modelId="{34068A1B-F5E9-4CBC-AFBE-A559CE68CC81}" srcId="{738FCF3C-1537-4A2A-9961-07182D2CDC6E}" destId="{0B3712AF-8F88-4B7E-AB61-DCA51ECA7602}" srcOrd="2" destOrd="0" parTransId="{7FF710BC-4805-40D9-8ACA-790A09EC3A12}" sibTransId="{3802F274-E22F-4BC7-83FA-4E344B94F8CB}"/>
    <dgm:cxn modelId="{B4F0641F-3554-4DF9-82D2-DD761E43E08B}" type="presOf" srcId="{04602AC1-CB1B-4FF7-B140-EBA6DC2BCE92}" destId="{2C553731-2158-4F41-B294-76B44D1A5DEB}" srcOrd="0" destOrd="1" presId="urn:microsoft.com/office/officeart/2005/8/layout/chevron2"/>
    <dgm:cxn modelId="{FDAD6021-B952-4A1F-BB47-FCAF2C8D73D4}" srcId="{36BFE0E0-BAFC-4661-ACE0-05258470E203}" destId="{04602AC1-CB1B-4FF7-B140-EBA6DC2BCE92}" srcOrd="1" destOrd="0" parTransId="{9A580C27-DFE6-494D-9508-1F47419421AF}" sibTransId="{C7F3060D-703F-44EE-B384-86E3297B3378}"/>
    <dgm:cxn modelId="{34004226-D962-46AC-9451-81F03F20FDB5}" srcId="{36BFE0E0-BAFC-4661-ACE0-05258470E203}" destId="{D862DF22-F56A-4572-B02F-5DF6EF567154}" srcOrd="0" destOrd="0" parTransId="{99CBCAFB-BBF7-41BF-AB51-1D9A7DE663FD}" sibTransId="{D2E2C223-1AAA-4E7A-908E-800390F5545E}"/>
    <dgm:cxn modelId="{6783912A-9A17-474A-8215-5680135F0E20}" srcId="{738FCF3C-1537-4A2A-9961-07182D2CDC6E}" destId="{DB351E6B-4005-4CA4-A52E-BF21DA32F1CF}" srcOrd="3" destOrd="0" parTransId="{6F158B12-D2A0-4241-A244-079192C9D83D}" sibTransId="{9BFB4007-EF70-4230-A3E5-51FB13052786}"/>
    <dgm:cxn modelId="{BB79A32F-1E28-44D1-9ADE-EDAF9666AA14}" type="presOf" srcId="{CAD40F21-67CE-4FCF-BC4F-E169354661E0}" destId="{872C40F0-3B19-4836-A4F5-563BED245461}" srcOrd="0" destOrd="10" presId="urn:microsoft.com/office/officeart/2005/8/layout/chevron2"/>
    <dgm:cxn modelId="{97FD8E3F-6503-4119-9BC4-94B4FE088BAD}" srcId="{E869C761-3D30-4BBE-A2A6-2628F864DEBA}" destId="{36BFE0E0-BAFC-4661-ACE0-05258470E203}" srcOrd="0" destOrd="0" parTransId="{BCB61CCB-B511-4AC8-8AD9-8D58573EBEDC}" sibTransId="{85A0A56B-9051-463E-A843-FCF7E2FB8156}"/>
    <dgm:cxn modelId="{CEC95A5E-C385-4BAC-AFC4-F50E510B8570}" type="presOf" srcId="{F34C6E9A-715D-4E30-997E-014EA402E453}" destId="{872C40F0-3B19-4836-A4F5-563BED245461}" srcOrd="0" destOrd="7" presId="urn:microsoft.com/office/officeart/2005/8/layout/chevron2"/>
    <dgm:cxn modelId="{95578241-8DE8-45E6-8A71-CAC8B3D8F660}" type="presOf" srcId="{722E44E7-E511-473E-A5C6-59C9A553935B}" destId="{872C40F0-3B19-4836-A4F5-563BED245461}" srcOrd="0" destOrd="0" presId="urn:microsoft.com/office/officeart/2005/8/layout/chevron2"/>
    <dgm:cxn modelId="{A64F5262-77AC-45D9-B4CB-D7EB1159F83F}" srcId="{F34C6E9A-715D-4E30-997E-014EA402E453}" destId="{92FB377F-5F2E-472C-992A-9062F7700A26}" srcOrd="5" destOrd="0" parTransId="{E2F8C212-F2AC-46FE-8C10-14C338DC1C63}" sibTransId="{75E12365-1332-48B8-9329-B25CF1817AC9}"/>
    <dgm:cxn modelId="{B3713145-279D-4C49-9CD9-D87DAE8DA9B4}" type="presOf" srcId="{53DCC213-C83C-4C55-AF18-3FE0DD2DA658}" destId="{872C40F0-3B19-4836-A4F5-563BED245461}" srcOrd="0" destOrd="4" presId="urn:microsoft.com/office/officeart/2005/8/layout/chevron2"/>
    <dgm:cxn modelId="{65406447-9BBA-415C-8DD3-0F7426A33769}" type="presOf" srcId="{D862DF22-F56A-4572-B02F-5DF6EF567154}" destId="{2C553731-2158-4F41-B294-76B44D1A5DEB}" srcOrd="0" destOrd="0" presId="urn:microsoft.com/office/officeart/2005/8/layout/chevron2"/>
    <dgm:cxn modelId="{0B57ED49-F40F-4BFD-AF1B-5629F67F6A12}" type="presOf" srcId="{8DE403DC-64F5-4007-82F2-BACBC6AA492D}" destId="{872C40F0-3B19-4836-A4F5-563BED245461}" srcOrd="0" destOrd="11" presId="urn:microsoft.com/office/officeart/2005/8/layout/chevron2"/>
    <dgm:cxn modelId="{6367F64B-088B-4740-8D76-8122058246AD}" srcId="{04602AC1-CB1B-4FF7-B140-EBA6DC2BCE92}" destId="{BF2F02F9-6B95-48F4-A473-C5DB858F0059}" srcOrd="0" destOrd="0" parTransId="{7E4D244E-0345-4F68-9B43-2B0A8518BBA4}" sibTransId="{9FE49DF2-80BC-48BA-8234-C828E11C9F3D}"/>
    <dgm:cxn modelId="{C23D7751-3EFA-44F1-9B99-B9CC15E3F29B}" type="presOf" srcId="{738FCF3C-1537-4A2A-9961-07182D2CDC6E}" destId="{FC4FA21D-1AB5-42CA-924F-41E04C8D884D}" srcOrd="0" destOrd="0" presId="urn:microsoft.com/office/officeart/2005/8/layout/chevron2"/>
    <dgm:cxn modelId="{6581C552-15A9-470D-AB04-4915FBD7DAB7}" type="presOf" srcId="{BF2F02F9-6B95-48F4-A473-C5DB858F0059}" destId="{2C553731-2158-4F41-B294-76B44D1A5DEB}" srcOrd="0" destOrd="2" presId="urn:microsoft.com/office/officeart/2005/8/layout/chevron2"/>
    <dgm:cxn modelId="{88F6C154-AC7E-4F3A-B35D-D2B977FF2D5C}" srcId="{E869C761-3D30-4BBE-A2A6-2628F864DEBA}" destId="{738FCF3C-1537-4A2A-9961-07182D2CDC6E}" srcOrd="1" destOrd="0" parTransId="{1518E494-7FD8-48DA-8DC2-3D2EB85C379C}" sibTransId="{24F53615-1179-4459-9B7C-F1BFFA0849A0}"/>
    <dgm:cxn modelId="{0E4C9555-D8F6-4FF2-82F0-7C23FCBF0BA7}" type="presOf" srcId="{44EB52CE-DB28-4275-B6E2-169C4C21D6F9}" destId="{872C40F0-3B19-4836-A4F5-563BED245461}" srcOrd="0" destOrd="6" presId="urn:microsoft.com/office/officeart/2005/8/layout/chevron2"/>
    <dgm:cxn modelId="{DAE0F655-3158-4ABF-BEB3-99551ECD133B}" srcId="{F34C6E9A-715D-4E30-997E-014EA402E453}" destId="{9D7E0175-DE0C-41AD-94F6-E16A50F89865}" srcOrd="0" destOrd="0" parTransId="{4A8E1992-7CB4-4476-A169-64FD8070214D}" sibTransId="{FB7D5D6D-BFBB-4184-8129-A6EC8F2674D6}"/>
    <dgm:cxn modelId="{CC00C17C-DB83-474F-AFA7-FBA5F11F9D07}" srcId="{738FCF3C-1537-4A2A-9961-07182D2CDC6E}" destId="{722E44E7-E511-473E-A5C6-59C9A553935B}" srcOrd="0" destOrd="0" parTransId="{D7D548A6-E3E8-4160-B3BF-1B72AF2543EE}" sibTransId="{B4C43FD9-A16C-4C4A-B865-9E3100E3C7DA}"/>
    <dgm:cxn modelId="{EC88D77D-C9A5-47EE-87B3-77C23FA77663}" type="presOf" srcId="{92FB377F-5F2E-472C-992A-9062F7700A26}" destId="{872C40F0-3B19-4836-A4F5-563BED245461}" srcOrd="0" destOrd="13" presId="urn:microsoft.com/office/officeart/2005/8/layout/chevron2"/>
    <dgm:cxn modelId="{71D95085-8491-4BA5-8C42-1BE9BAABD3A2}" srcId="{DB351E6B-4005-4CA4-A52E-BF21DA32F1CF}" destId="{93650295-B261-4A90-B61A-66532D56B2CB}" srcOrd="1" destOrd="0" parTransId="{A033664A-71DD-4613-B742-CC4B6E8FE9A0}" sibTransId="{1FDA9BD5-E3EE-41F8-AE1F-3FE58043C846}"/>
    <dgm:cxn modelId="{B1D69B88-0321-4AAB-9A04-DE99D84B7A3D}" srcId="{738FCF3C-1537-4A2A-9961-07182D2CDC6E}" destId="{1D8D63BE-78CB-43E3-B208-6038B795C0B8}" srcOrd="1" destOrd="0" parTransId="{E691604D-9C0A-4D49-A30C-423DC76340F8}" sibTransId="{7F7624F6-52B5-4C90-82B0-F43516E17830}"/>
    <dgm:cxn modelId="{7A420299-D664-4E8D-84DA-D4A54C45A993}" type="presOf" srcId="{0B3712AF-8F88-4B7E-AB61-DCA51ECA7602}" destId="{872C40F0-3B19-4836-A4F5-563BED245461}" srcOrd="0" destOrd="2" presId="urn:microsoft.com/office/officeart/2005/8/layout/chevron2"/>
    <dgm:cxn modelId="{67263F9F-433E-4C0E-8255-21CCD94BF260}" type="presOf" srcId="{E869C761-3D30-4BBE-A2A6-2628F864DEBA}" destId="{2D960979-98D2-4E8A-B550-BD259125E098}" srcOrd="0" destOrd="0" presId="urn:microsoft.com/office/officeart/2005/8/layout/chevron2"/>
    <dgm:cxn modelId="{9E4B12A6-76BA-473D-8625-9D22CA39F5C9}" type="presOf" srcId="{25418A11-DCA7-4B9B-B48F-0A8BDD2D178A}" destId="{872C40F0-3B19-4836-A4F5-563BED245461}" srcOrd="0" destOrd="12" presId="urn:microsoft.com/office/officeart/2005/8/layout/chevron2"/>
    <dgm:cxn modelId="{01B455AE-36AD-49E9-BEDA-144E0503B4C3}" srcId="{F34C6E9A-715D-4E30-997E-014EA402E453}" destId="{8DE403DC-64F5-4007-82F2-BACBC6AA492D}" srcOrd="3" destOrd="0" parTransId="{7870BA1E-F0E6-43F7-A1A9-191DAA966FF6}" sibTransId="{4833F93B-F889-427C-8E0B-377FC89A5C17}"/>
    <dgm:cxn modelId="{DB635EBA-1F18-47C9-9B91-89F6769AEEF7}" srcId="{DB351E6B-4005-4CA4-A52E-BF21DA32F1CF}" destId="{53DCC213-C83C-4C55-AF18-3FE0DD2DA658}" srcOrd="0" destOrd="0" parTransId="{E2889664-B47F-4670-9727-0A40B0246E81}" sibTransId="{BE424E89-F101-4234-83AF-3D8254C51E4F}"/>
    <dgm:cxn modelId="{50F6CBC4-AE5E-44CE-9BC5-E3F29C54F442}" type="presOf" srcId="{9A38310A-08B7-48FC-8B45-012F354F22FB}" destId="{2C553731-2158-4F41-B294-76B44D1A5DEB}" srcOrd="0" destOrd="3" presId="urn:microsoft.com/office/officeart/2005/8/layout/chevron2"/>
    <dgm:cxn modelId="{D0B418CA-32EB-4072-901C-800B57921391}" type="presOf" srcId="{DB351E6B-4005-4CA4-A52E-BF21DA32F1CF}" destId="{872C40F0-3B19-4836-A4F5-563BED245461}" srcOrd="0" destOrd="3" presId="urn:microsoft.com/office/officeart/2005/8/layout/chevron2"/>
    <dgm:cxn modelId="{D3D3A7CA-5922-4C2E-995D-A2011B9C841F}" type="presOf" srcId="{36BFE0E0-BAFC-4661-ACE0-05258470E203}" destId="{8A12F27B-8535-4DEF-953A-A2FD3F1BCDF4}" srcOrd="0" destOrd="0" presId="urn:microsoft.com/office/officeart/2005/8/layout/chevron2"/>
    <dgm:cxn modelId="{68CC29CE-9C5D-45C7-9430-3B1EB90916C0}" type="presOf" srcId="{1D8D63BE-78CB-43E3-B208-6038B795C0B8}" destId="{872C40F0-3B19-4836-A4F5-563BED245461}" srcOrd="0" destOrd="1" presId="urn:microsoft.com/office/officeart/2005/8/layout/chevron2"/>
    <dgm:cxn modelId="{33BBA5D0-ECC3-452E-AC44-D530CF78FAB1}" srcId="{DB351E6B-4005-4CA4-A52E-BF21DA32F1CF}" destId="{F34C6E9A-715D-4E30-997E-014EA402E453}" srcOrd="3" destOrd="0" parTransId="{D114BF71-5317-437B-9A7A-4B43C89B6E26}" sibTransId="{32C2D572-0129-4EDE-A5BB-F64B323BAA33}"/>
    <dgm:cxn modelId="{755433D3-0052-42BF-B8BB-63920ADDA2F1}" srcId="{F34C6E9A-715D-4E30-997E-014EA402E453}" destId="{25418A11-DCA7-4B9B-B48F-0A8BDD2D178A}" srcOrd="4" destOrd="0" parTransId="{EADD3FB8-611D-4252-BF5A-82F1E76152BC}" sibTransId="{DCB340C8-ABAA-477D-9FA7-D242E6A46E4E}"/>
    <dgm:cxn modelId="{ED53E8DB-AB0C-4FAF-A189-83782D209D2C}" type="presOf" srcId="{93650295-B261-4A90-B61A-66532D56B2CB}" destId="{872C40F0-3B19-4836-A4F5-563BED245461}" srcOrd="0" destOrd="5" presId="urn:microsoft.com/office/officeart/2005/8/layout/chevron2"/>
    <dgm:cxn modelId="{59337CEE-06A6-4C8C-A338-AA653FED3584}" srcId="{04602AC1-CB1B-4FF7-B140-EBA6DC2BCE92}" destId="{9A38310A-08B7-48FC-8B45-012F354F22FB}" srcOrd="1" destOrd="0" parTransId="{A2CBDF0B-B1CA-48AA-91E1-619AF04BA705}" sibTransId="{F20ED3D6-941C-49C6-AF33-022EA7D9D484}"/>
    <dgm:cxn modelId="{40F97BF0-8C3C-427F-8FB8-1B524E6B30ED}" srcId="{F34C6E9A-715D-4E30-997E-014EA402E453}" destId="{1984FE03-DB8C-4200-8796-F4C8BB30913B}" srcOrd="1" destOrd="0" parTransId="{C8394648-3DF4-44A9-BF39-E7A422638CD6}" sibTransId="{C49D0A68-96CF-4656-B44A-703B63F4A696}"/>
    <dgm:cxn modelId="{5F69C8FD-1EFE-481C-8B60-AFBA09E3ACFA}" srcId="{F34C6E9A-715D-4E30-997E-014EA402E453}" destId="{CAD40F21-67CE-4FCF-BC4F-E169354661E0}" srcOrd="2" destOrd="0" parTransId="{12C6E1C2-DB2F-4C6C-AAC4-69B40E3BFFB0}" sibTransId="{5FAA47BF-1795-4B53-AE8B-E9C02E38AD4D}"/>
    <dgm:cxn modelId="{E37262FE-BBFF-44C7-8C9B-6F2DBD518783}" type="presOf" srcId="{1984FE03-DB8C-4200-8796-F4C8BB30913B}" destId="{872C40F0-3B19-4836-A4F5-563BED245461}" srcOrd="0" destOrd="9" presId="urn:microsoft.com/office/officeart/2005/8/layout/chevron2"/>
    <dgm:cxn modelId="{4E19D4B1-E44B-4B4C-99F4-7EE3F6ACDE21}" type="presParOf" srcId="{2D960979-98D2-4E8A-B550-BD259125E098}" destId="{66367E00-51EF-423A-ADB2-7CFF6A3DFDC9}" srcOrd="0" destOrd="0" presId="urn:microsoft.com/office/officeart/2005/8/layout/chevron2"/>
    <dgm:cxn modelId="{0EB667DC-1EC0-4360-9EBD-8C41520321DE}" type="presParOf" srcId="{66367E00-51EF-423A-ADB2-7CFF6A3DFDC9}" destId="{8A12F27B-8535-4DEF-953A-A2FD3F1BCDF4}" srcOrd="0" destOrd="0" presId="urn:microsoft.com/office/officeart/2005/8/layout/chevron2"/>
    <dgm:cxn modelId="{DA3B63D6-5BF6-4758-8EF9-A68BC2168494}" type="presParOf" srcId="{66367E00-51EF-423A-ADB2-7CFF6A3DFDC9}" destId="{2C553731-2158-4F41-B294-76B44D1A5DEB}" srcOrd="1" destOrd="0" presId="urn:microsoft.com/office/officeart/2005/8/layout/chevron2"/>
    <dgm:cxn modelId="{15112FB0-3E76-4345-AF9D-528D31CA2AD1}" type="presParOf" srcId="{2D960979-98D2-4E8A-B550-BD259125E098}" destId="{1660B83A-A58B-47D0-BC18-DE1276340831}" srcOrd="1" destOrd="0" presId="urn:microsoft.com/office/officeart/2005/8/layout/chevron2"/>
    <dgm:cxn modelId="{C57D6379-FB66-4641-913B-16CEA9BE88B4}" type="presParOf" srcId="{2D960979-98D2-4E8A-B550-BD259125E098}" destId="{152904DC-EC86-4C18-B2A6-87B3CF12493B}" srcOrd="2" destOrd="0" presId="urn:microsoft.com/office/officeart/2005/8/layout/chevron2"/>
    <dgm:cxn modelId="{42A5B798-2622-4575-8113-61D111CCA09F}" type="presParOf" srcId="{152904DC-EC86-4C18-B2A6-87B3CF12493B}" destId="{FC4FA21D-1AB5-42CA-924F-41E04C8D884D}" srcOrd="0" destOrd="0" presId="urn:microsoft.com/office/officeart/2005/8/layout/chevron2"/>
    <dgm:cxn modelId="{A625B22D-D212-499A-B996-B52C522A9355}" type="presParOf" srcId="{152904DC-EC86-4C18-B2A6-87B3CF12493B}" destId="{872C40F0-3B19-4836-A4F5-563BED24546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9C761-3D30-4BBE-A2A6-2628F864DEBA}" type="doc">
      <dgm:prSet loTypeId="urn:microsoft.com/office/officeart/2005/8/layout/chevron2" loCatId="process" qsTypeId="urn:microsoft.com/office/officeart/2005/8/quickstyle/simple5" qsCatId="simple" csTypeId="urn:microsoft.com/office/officeart/2005/8/colors/colorful1" csCatId="colorful" phldr="1"/>
      <dgm:spPr/>
      <dgm:t>
        <a:bodyPr/>
        <a:lstStyle/>
        <a:p>
          <a:endParaRPr lang="es-CO"/>
        </a:p>
      </dgm:t>
    </dgm:pt>
    <dgm:pt modelId="{36BFE0E0-BAFC-4661-ACE0-05258470E203}">
      <dgm:prSet phldrT="[Texto]" custT="1"/>
      <dgm:spPr>
        <a:gradFill rotWithShape="0">
          <a:gsLst>
            <a:gs pos="0">
              <a:schemeClr val="accent4"/>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endParaRPr lang="es-CO" sz="1100" dirty="0"/>
        </a:p>
        <a:p>
          <a:r>
            <a:rPr lang="es-CO" sz="1100" b="1" dirty="0">
              <a:latin typeface="Century Gothic" panose="020B0502020202020204" pitchFamily="34" charset="0"/>
            </a:rPr>
            <a:t>SOLICITUD DE CDP </a:t>
          </a:r>
        </a:p>
      </dgm:t>
    </dgm:pt>
    <dgm:pt modelId="{BCB61CCB-B511-4AC8-8AD9-8D58573EBEDC}" type="parTrans" cxnId="{97FD8E3F-6503-4119-9BC4-94B4FE088BAD}">
      <dgm:prSet/>
      <dgm:spPr/>
      <dgm:t>
        <a:bodyPr/>
        <a:lstStyle/>
        <a:p>
          <a:endParaRPr lang="es-CO"/>
        </a:p>
      </dgm:t>
    </dgm:pt>
    <dgm:pt modelId="{85A0A56B-9051-463E-A843-FCF7E2FB8156}" type="sibTrans" cxnId="{97FD8E3F-6503-4119-9BC4-94B4FE088BAD}">
      <dgm:prSet/>
      <dgm:spPr/>
      <dgm:t>
        <a:bodyPr/>
        <a:lstStyle/>
        <a:p>
          <a:endParaRPr lang="es-CO"/>
        </a:p>
      </dgm:t>
    </dgm:pt>
    <dgm:pt modelId="{722E44E7-E511-473E-A5C6-59C9A553935B}">
      <dgm:prSet custT="1"/>
      <dgm:spPr/>
      <dgm:t>
        <a:bodyPr/>
        <a:lstStyle/>
        <a:p>
          <a:pPr algn="just"/>
          <a:endParaRPr lang="es-CO" sz="1200" dirty="0">
            <a:latin typeface="Century Gothic" panose="020B0502020202020204" pitchFamily="34" charset="0"/>
          </a:endParaRPr>
        </a:p>
      </dgm:t>
    </dgm:pt>
    <dgm:pt modelId="{D7D548A6-E3E8-4160-B3BF-1B72AF2543EE}" type="parTrans" cxnId="{CC00C17C-DB83-474F-AFA7-FBA5F11F9D07}">
      <dgm:prSet/>
      <dgm:spPr/>
      <dgm:t>
        <a:bodyPr/>
        <a:lstStyle/>
        <a:p>
          <a:endParaRPr lang="es-CO"/>
        </a:p>
      </dgm:t>
    </dgm:pt>
    <dgm:pt modelId="{B4C43FD9-A16C-4C4A-B865-9E3100E3C7DA}" type="sibTrans" cxnId="{CC00C17C-DB83-474F-AFA7-FBA5F11F9D07}">
      <dgm:prSet/>
      <dgm:spPr/>
      <dgm:t>
        <a:bodyPr/>
        <a:lstStyle/>
        <a:p>
          <a:endParaRPr lang="es-CO"/>
        </a:p>
      </dgm:t>
    </dgm:pt>
    <dgm:pt modelId="{738FCF3C-1537-4A2A-9961-07182D2CDC6E}">
      <dgm:prSet phldrT="[Texto]" custT="1"/>
      <dgm:spPr>
        <a:gradFill rotWithShape="0">
          <a:gsLst>
            <a:gs pos="0">
              <a:srgbClr val="00B0F0"/>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endParaRPr lang="es-CO" sz="900" b="1" dirty="0">
            <a:latin typeface="Century Gothic" panose="020B0502020202020204" pitchFamily="34" charset="0"/>
          </a:endParaRPr>
        </a:p>
        <a:p>
          <a:endParaRPr lang="es-CO" sz="900" b="1" dirty="0">
            <a:latin typeface="Century Gothic" panose="020B0502020202020204" pitchFamily="34" charset="0"/>
          </a:endParaRPr>
        </a:p>
        <a:p>
          <a:r>
            <a:rPr lang="es-CO" sz="900" b="1" dirty="0">
              <a:latin typeface="Century Gothic" panose="020B0502020202020204" pitchFamily="34" charset="0"/>
            </a:rPr>
            <a:t>ELABORACIÓN INVITACIÓN PUBLICA Y CRONOGRAMA </a:t>
          </a:r>
        </a:p>
      </dgm:t>
    </dgm:pt>
    <dgm:pt modelId="{1518E494-7FD8-48DA-8DC2-3D2EB85C379C}" type="parTrans" cxnId="{88F6C154-AC7E-4F3A-B35D-D2B977FF2D5C}">
      <dgm:prSet/>
      <dgm:spPr/>
      <dgm:t>
        <a:bodyPr/>
        <a:lstStyle/>
        <a:p>
          <a:endParaRPr lang="es-CO"/>
        </a:p>
      </dgm:t>
    </dgm:pt>
    <dgm:pt modelId="{24F53615-1179-4459-9B7C-F1BFFA0849A0}" type="sibTrans" cxnId="{88F6C154-AC7E-4F3A-B35D-D2B977FF2D5C}">
      <dgm:prSet/>
      <dgm:spPr/>
      <dgm:t>
        <a:bodyPr/>
        <a:lstStyle/>
        <a:p>
          <a:endParaRPr lang="es-CO"/>
        </a:p>
      </dgm:t>
    </dgm:pt>
    <dgm:pt modelId="{D862DF22-F56A-4572-B02F-5DF6EF567154}">
      <dgm:prSet custT="1"/>
      <dgm:spPr/>
      <dgm:t>
        <a:bodyPr/>
        <a:lstStyle/>
        <a:p>
          <a:r>
            <a:rPr lang="es-CO" sz="1200" i="0" dirty="0">
              <a:latin typeface="Century Gothic" panose="020B0502020202020204" pitchFamily="34" charset="0"/>
            </a:rPr>
            <a:t>La IED deberá proceder de acuerdo con el presupuesto oficial determinado en el Estudio de Sector y de Mercado, solicitar el respectivo Certificado de Disponibilidad Presupuestal -CDP. </a:t>
          </a:r>
        </a:p>
      </dgm:t>
    </dgm:pt>
    <dgm:pt modelId="{99CBCAFB-BBF7-41BF-AB51-1D9A7DE663FD}" type="parTrans" cxnId="{34004226-D962-46AC-9451-81F03F20FDB5}">
      <dgm:prSet/>
      <dgm:spPr/>
      <dgm:t>
        <a:bodyPr/>
        <a:lstStyle/>
        <a:p>
          <a:endParaRPr lang="es-CO"/>
        </a:p>
      </dgm:t>
    </dgm:pt>
    <dgm:pt modelId="{D2E2C223-1AAA-4E7A-908E-800390F5545E}" type="sibTrans" cxnId="{34004226-D962-46AC-9451-81F03F20FDB5}">
      <dgm:prSet/>
      <dgm:spPr/>
      <dgm:t>
        <a:bodyPr/>
        <a:lstStyle/>
        <a:p>
          <a:endParaRPr lang="es-CO"/>
        </a:p>
      </dgm:t>
    </dgm:pt>
    <dgm:pt modelId="{0B3712AF-8F88-4B7E-AB61-DCA51ECA7602}">
      <dgm:prSet custT="1"/>
      <dgm:spPr/>
      <dgm:t>
        <a:bodyPr/>
        <a:lstStyle/>
        <a:p>
          <a:pPr algn="just"/>
          <a:r>
            <a:rPr lang="es-MX" sz="1100" b="1" i="0" dirty="0">
              <a:latin typeface="Century Gothic" panose="020B0502020202020204" pitchFamily="34" charset="0"/>
            </a:rPr>
            <a:t>La </a:t>
          </a:r>
          <a:r>
            <a:rPr lang="es-MX" sz="1100" b="1" i="0" u="sng" dirty="0">
              <a:latin typeface="Century Gothic" panose="020B0502020202020204" pitchFamily="34" charset="0"/>
            </a:rPr>
            <a:t>invitación </a:t>
          </a:r>
          <a:r>
            <a:rPr lang="es-MX" sz="1100" b="0" i="0" dirty="0">
              <a:latin typeface="Century Gothic" panose="020B0502020202020204" pitchFamily="34" charset="0"/>
            </a:rPr>
            <a:t>a participar en procesos de mínima cuantía </a:t>
          </a:r>
          <a:r>
            <a:rPr lang="es-MX" sz="1100" b="1" i="0" dirty="0">
              <a:latin typeface="Century Gothic" panose="020B0502020202020204" pitchFamily="34" charset="0"/>
            </a:rPr>
            <a:t>debe contemplar:</a:t>
          </a:r>
          <a:endParaRPr lang="es-CO" sz="1100" b="1" i="0" dirty="0">
            <a:latin typeface="Century Gothic" panose="020B0502020202020204" pitchFamily="34" charset="0"/>
          </a:endParaRPr>
        </a:p>
      </dgm:t>
    </dgm:pt>
    <dgm:pt modelId="{7FF710BC-4805-40D9-8ACA-790A09EC3A12}" type="parTrans" cxnId="{34068A1B-F5E9-4CBC-AFBE-A559CE68CC81}">
      <dgm:prSet/>
      <dgm:spPr/>
      <dgm:t>
        <a:bodyPr/>
        <a:lstStyle/>
        <a:p>
          <a:endParaRPr lang="es-CO"/>
        </a:p>
      </dgm:t>
    </dgm:pt>
    <dgm:pt modelId="{3802F274-E22F-4BC7-83FA-4E344B94F8CB}" type="sibTrans" cxnId="{34068A1B-F5E9-4CBC-AFBE-A559CE68CC81}">
      <dgm:prSet/>
      <dgm:spPr/>
      <dgm:t>
        <a:bodyPr/>
        <a:lstStyle/>
        <a:p>
          <a:endParaRPr lang="es-CO"/>
        </a:p>
      </dgm:t>
    </dgm:pt>
    <dgm:pt modelId="{9005B42E-166F-4D17-9536-209F918422B8}">
      <dgm:prSet custT="1"/>
      <dgm:spPr/>
      <dgm:t>
        <a:bodyPr/>
        <a:lstStyle/>
        <a:p>
          <a:pPr algn="just">
            <a:buFont typeface="Wingdings" panose="05000000000000000000" pitchFamily="2" charset="2"/>
            <a:buChar char="ü"/>
          </a:pPr>
          <a:r>
            <a:rPr lang="es-MX" sz="1100" b="0" i="0" dirty="0">
              <a:latin typeface="Century Gothic" panose="020B0502020202020204" pitchFamily="34" charset="0"/>
            </a:rPr>
            <a:t>La </a:t>
          </a:r>
          <a:r>
            <a:rPr lang="es-MX" sz="1100" b="1" i="0" dirty="0">
              <a:latin typeface="Century Gothic" panose="020B0502020202020204" pitchFamily="34" charset="0"/>
            </a:rPr>
            <a:t>descripción del objeto a contratar </a:t>
          </a:r>
          <a:r>
            <a:rPr lang="es-MX" sz="1100" b="0" i="0" dirty="0">
              <a:latin typeface="Century Gothic" panose="020B0502020202020204" pitchFamily="34" charset="0"/>
            </a:rPr>
            <a:t>identificado con el </a:t>
          </a:r>
          <a:r>
            <a:rPr lang="es-MX" sz="1100" b="1" i="0" dirty="0">
              <a:latin typeface="Century Gothic" panose="020B0502020202020204" pitchFamily="34" charset="0"/>
            </a:rPr>
            <a:t>cuarto nivel del Clasificador de Bienes y Servicios</a:t>
          </a:r>
          <a:r>
            <a:rPr lang="es-MX" sz="1100" b="0" i="0" dirty="0">
              <a:latin typeface="Century Gothic" panose="020B0502020202020204" pitchFamily="34" charset="0"/>
            </a:rPr>
            <a:t>, de ser posible, o de lo contrario con el tercer nivel.</a:t>
          </a:r>
          <a:endParaRPr lang="es-CO" sz="1100" i="0" dirty="0">
            <a:latin typeface="Century Gothic" panose="020B0502020202020204" pitchFamily="34" charset="0"/>
          </a:endParaRPr>
        </a:p>
      </dgm:t>
    </dgm:pt>
    <dgm:pt modelId="{00F2BDE5-A68C-49D8-8594-673D10720E18}" type="parTrans" cxnId="{E73C66D3-4335-4D65-B18D-2FF8E3F6A4DC}">
      <dgm:prSet/>
      <dgm:spPr/>
      <dgm:t>
        <a:bodyPr/>
        <a:lstStyle/>
        <a:p>
          <a:endParaRPr lang="es-CO"/>
        </a:p>
      </dgm:t>
    </dgm:pt>
    <dgm:pt modelId="{B34E78B5-E494-4240-86F0-2AAF3933D42B}" type="sibTrans" cxnId="{E73C66D3-4335-4D65-B18D-2FF8E3F6A4DC}">
      <dgm:prSet/>
      <dgm:spPr/>
      <dgm:t>
        <a:bodyPr/>
        <a:lstStyle/>
        <a:p>
          <a:endParaRPr lang="es-CO"/>
        </a:p>
      </dgm:t>
    </dgm:pt>
    <dgm:pt modelId="{FBD778DD-3F4B-4A3B-B1FD-EC224550000A}">
      <dgm:prSet custT="1"/>
      <dgm:spPr/>
      <dgm:t>
        <a:bodyPr/>
        <a:lstStyle/>
        <a:p>
          <a:pPr algn="just">
            <a:buFont typeface="Wingdings" panose="05000000000000000000" pitchFamily="2" charset="2"/>
            <a:buChar char="ü"/>
          </a:pPr>
          <a:endParaRPr lang="es-CO" sz="1100" i="0" dirty="0">
            <a:latin typeface="Century Gothic" panose="020B0502020202020204" pitchFamily="34" charset="0"/>
          </a:endParaRPr>
        </a:p>
      </dgm:t>
    </dgm:pt>
    <dgm:pt modelId="{F3693613-45BE-45A2-8A8E-8C13A91E4ED0}" type="parTrans" cxnId="{352F497C-0375-45E9-99C2-88BA5C4170A0}">
      <dgm:prSet/>
      <dgm:spPr/>
      <dgm:t>
        <a:bodyPr/>
        <a:lstStyle/>
        <a:p>
          <a:endParaRPr lang="es-CO"/>
        </a:p>
      </dgm:t>
    </dgm:pt>
    <dgm:pt modelId="{79F28223-8C0B-4C49-BE8D-303CC1EE3F3F}" type="sibTrans" cxnId="{352F497C-0375-45E9-99C2-88BA5C4170A0}">
      <dgm:prSet/>
      <dgm:spPr/>
      <dgm:t>
        <a:bodyPr/>
        <a:lstStyle/>
        <a:p>
          <a:endParaRPr lang="es-CO"/>
        </a:p>
      </dgm:t>
    </dgm:pt>
    <dgm:pt modelId="{8774377E-6A8F-436F-9E08-31606015A33D}">
      <dgm:prSet custT="1"/>
      <dgm:spPr/>
      <dgm:t>
        <a:bodyPr/>
        <a:lstStyle/>
        <a:p>
          <a:pPr algn="just">
            <a:buFont typeface="Wingdings" panose="05000000000000000000" pitchFamily="2" charset="2"/>
            <a:buChar char="ü"/>
          </a:pPr>
          <a:r>
            <a:rPr lang="es-MX" sz="1100" b="0" i="0" dirty="0">
              <a:latin typeface="Century Gothic" panose="020B0502020202020204" pitchFamily="34" charset="0"/>
            </a:rPr>
            <a:t>La forma como el interesado debe acreditar su </a:t>
          </a:r>
          <a:r>
            <a:rPr lang="es-MX" sz="1100" b="1" i="0" dirty="0">
              <a:latin typeface="Century Gothic" panose="020B0502020202020204" pitchFamily="34" charset="0"/>
            </a:rPr>
            <a:t>capacidad jurídica y la experiencia mínima</a:t>
          </a:r>
          <a:endParaRPr lang="es-CO" sz="1100" b="1" i="0" dirty="0">
            <a:latin typeface="Century Gothic" panose="020B0502020202020204" pitchFamily="34" charset="0"/>
          </a:endParaRPr>
        </a:p>
      </dgm:t>
    </dgm:pt>
    <dgm:pt modelId="{8DE7EB15-2D6F-4746-8DF8-CED18BF779FE}" type="parTrans" cxnId="{EE3E7583-82DA-42A9-9D75-A82EF72FECF0}">
      <dgm:prSet/>
      <dgm:spPr/>
      <dgm:t>
        <a:bodyPr/>
        <a:lstStyle/>
        <a:p>
          <a:endParaRPr lang="es-CO"/>
        </a:p>
      </dgm:t>
    </dgm:pt>
    <dgm:pt modelId="{8F884173-B655-4013-BFF6-E811E1AF26A1}" type="sibTrans" cxnId="{EE3E7583-82DA-42A9-9D75-A82EF72FECF0}">
      <dgm:prSet/>
      <dgm:spPr/>
      <dgm:t>
        <a:bodyPr/>
        <a:lstStyle/>
        <a:p>
          <a:endParaRPr lang="es-CO"/>
        </a:p>
      </dgm:t>
    </dgm:pt>
    <dgm:pt modelId="{1DDC7002-F441-44E4-BC96-89D8AF741ADD}">
      <dgm:prSet custT="1"/>
      <dgm:spPr/>
      <dgm:t>
        <a:bodyPr/>
        <a:lstStyle/>
        <a:p>
          <a:pPr algn="just">
            <a:buFont typeface="Wingdings" panose="05000000000000000000" pitchFamily="2" charset="2"/>
            <a:buChar char="ü"/>
          </a:pPr>
          <a:r>
            <a:rPr lang="es-MX" sz="1100" b="0" i="0" dirty="0">
              <a:latin typeface="Century Gothic" panose="020B0502020202020204" pitchFamily="34" charset="0"/>
            </a:rPr>
            <a:t>Las </a:t>
          </a:r>
          <a:r>
            <a:rPr lang="es-MX" sz="1100" b="1" i="0" dirty="0">
              <a:latin typeface="Century Gothic" panose="020B0502020202020204" pitchFamily="34" charset="0"/>
            </a:rPr>
            <a:t>condiciones técnicas </a:t>
          </a:r>
          <a:r>
            <a:rPr lang="es-MX" sz="1100" b="0" i="0" dirty="0">
              <a:latin typeface="Century Gothic" panose="020B0502020202020204" pitchFamily="34" charset="0"/>
            </a:rPr>
            <a:t>exigidas.</a:t>
          </a:r>
          <a:endParaRPr lang="es-CO" sz="1100" i="0" dirty="0">
            <a:latin typeface="Century Gothic" panose="020B0502020202020204" pitchFamily="34" charset="0"/>
          </a:endParaRPr>
        </a:p>
      </dgm:t>
    </dgm:pt>
    <dgm:pt modelId="{D5261E69-DEB6-40E4-8974-70B8B61813AB}" type="parTrans" cxnId="{1CE4A5D9-8A52-4060-A218-25DEDFDB6DFF}">
      <dgm:prSet/>
      <dgm:spPr/>
      <dgm:t>
        <a:bodyPr/>
        <a:lstStyle/>
        <a:p>
          <a:endParaRPr lang="es-CO"/>
        </a:p>
      </dgm:t>
    </dgm:pt>
    <dgm:pt modelId="{20360455-9743-441F-893D-F3C8B2466988}" type="sibTrans" cxnId="{1CE4A5D9-8A52-4060-A218-25DEDFDB6DFF}">
      <dgm:prSet/>
      <dgm:spPr/>
      <dgm:t>
        <a:bodyPr/>
        <a:lstStyle/>
        <a:p>
          <a:endParaRPr lang="es-CO"/>
        </a:p>
      </dgm:t>
    </dgm:pt>
    <dgm:pt modelId="{97532CF8-6535-4E2F-B829-B013CB7986E3}">
      <dgm:prSet custT="1"/>
      <dgm:spPr/>
      <dgm:t>
        <a:bodyPr/>
        <a:lstStyle/>
        <a:p>
          <a:pPr algn="just">
            <a:buFont typeface="Wingdings" panose="05000000000000000000" pitchFamily="2" charset="2"/>
            <a:buChar char="ü"/>
          </a:pPr>
          <a:r>
            <a:rPr lang="es-MX" sz="1100" b="0" i="0" dirty="0">
              <a:latin typeface="Century Gothic" panose="020B0502020202020204" pitchFamily="34" charset="0"/>
            </a:rPr>
            <a:t>El </a:t>
          </a:r>
          <a:r>
            <a:rPr lang="es-MX" sz="1100" b="1" i="0" dirty="0">
              <a:latin typeface="Century Gothic" panose="020B0502020202020204" pitchFamily="34" charset="0"/>
            </a:rPr>
            <a:t>valor estimado del contrato y su justificación</a:t>
          </a:r>
          <a:r>
            <a:rPr lang="es-MX" sz="1100" b="0" i="0" dirty="0">
              <a:latin typeface="Century Gothic" panose="020B0502020202020204" pitchFamily="34" charset="0"/>
            </a:rPr>
            <a:t>.</a:t>
          </a:r>
          <a:endParaRPr lang="es-CO" sz="1100" i="0" dirty="0">
            <a:latin typeface="Century Gothic" panose="020B0502020202020204" pitchFamily="34" charset="0"/>
          </a:endParaRPr>
        </a:p>
      </dgm:t>
    </dgm:pt>
    <dgm:pt modelId="{43207E03-F3E7-4BFB-9CF8-23F998CAF55E}" type="parTrans" cxnId="{ABB912E0-8050-4AA0-8246-8075EAA5D51E}">
      <dgm:prSet/>
      <dgm:spPr/>
      <dgm:t>
        <a:bodyPr/>
        <a:lstStyle/>
        <a:p>
          <a:endParaRPr lang="es-CO"/>
        </a:p>
      </dgm:t>
    </dgm:pt>
    <dgm:pt modelId="{4215F7D9-5DEE-43EB-9E1E-287217D74B50}" type="sibTrans" cxnId="{ABB912E0-8050-4AA0-8246-8075EAA5D51E}">
      <dgm:prSet/>
      <dgm:spPr/>
      <dgm:t>
        <a:bodyPr/>
        <a:lstStyle/>
        <a:p>
          <a:endParaRPr lang="es-CO"/>
        </a:p>
      </dgm:t>
    </dgm:pt>
    <dgm:pt modelId="{E0D83534-20F2-4A09-BFF5-783DA9A2755B}">
      <dgm:prSet custT="1"/>
      <dgm:spPr/>
      <dgm:t>
        <a:bodyPr/>
        <a:lstStyle/>
        <a:p>
          <a:pPr algn="just">
            <a:buFont typeface="Wingdings" panose="05000000000000000000" pitchFamily="2" charset="2"/>
            <a:buChar char="ü"/>
          </a:pPr>
          <a:r>
            <a:rPr lang="es-MX" sz="1100" b="0" i="0" dirty="0">
              <a:latin typeface="Century Gothic" panose="020B0502020202020204" pitchFamily="34" charset="0"/>
            </a:rPr>
            <a:t>El </a:t>
          </a:r>
          <a:r>
            <a:rPr lang="es-MX" sz="1100" b="1" i="0" dirty="0">
              <a:latin typeface="Century Gothic" panose="020B0502020202020204" pitchFamily="34" charset="0"/>
            </a:rPr>
            <a:t>cumplimiento </a:t>
          </a:r>
          <a:r>
            <a:rPr lang="es-MX" sz="1100" b="0" i="0" dirty="0">
              <a:latin typeface="Century Gothic" panose="020B0502020202020204" pitchFamily="34" charset="0"/>
            </a:rPr>
            <a:t>de las </a:t>
          </a:r>
          <a:r>
            <a:rPr lang="es-MX" sz="1100" b="1" i="0" dirty="0">
              <a:latin typeface="Century Gothic" panose="020B0502020202020204" pitchFamily="34" charset="0"/>
            </a:rPr>
            <a:t>condiciones técnicas exigidas</a:t>
          </a:r>
          <a:endParaRPr lang="es-CO" sz="1100" b="1" i="0" dirty="0">
            <a:latin typeface="Century Gothic" panose="020B0502020202020204" pitchFamily="34" charset="0"/>
          </a:endParaRPr>
        </a:p>
      </dgm:t>
    </dgm:pt>
    <dgm:pt modelId="{6F9EDD19-6D0B-4BAC-BA35-0CA8B6923A4A}" type="parTrans" cxnId="{054A8DCC-E637-441A-944A-98871D8BB781}">
      <dgm:prSet/>
      <dgm:spPr/>
      <dgm:t>
        <a:bodyPr/>
        <a:lstStyle/>
        <a:p>
          <a:endParaRPr lang="es-CO"/>
        </a:p>
      </dgm:t>
    </dgm:pt>
    <dgm:pt modelId="{C28FD131-68A2-4FC5-B11B-B6D5BD0E5414}" type="sibTrans" cxnId="{054A8DCC-E637-441A-944A-98871D8BB781}">
      <dgm:prSet/>
      <dgm:spPr/>
      <dgm:t>
        <a:bodyPr/>
        <a:lstStyle/>
        <a:p>
          <a:endParaRPr lang="es-CO"/>
        </a:p>
      </dgm:t>
    </dgm:pt>
    <dgm:pt modelId="{199DD47F-23AE-4D83-B665-0B66002F3639}">
      <dgm:prSet custT="1"/>
      <dgm:spPr/>
      <dgm:t>
        <a:bodyPr/>
        <a:lstStyle/>
        <a:p>
          <a:pPr algn="just">
            <a:buFont typeface="Wingdings" panose="05000000000000000000" pitchFamily="2" charset="2"/>
            <a:buChar char="ü"/>
          </a:pPr>
          <a:r>
            <a:rPr lang="es-MX" sz="1100" b="1" i="0" dirty="0">
              <a:latin typeface="Century Gothic" panose="020B0502020202020204" pitchFamily="34" charset="0"/>
            </a:rPr>
            <a:t>Las obligaciones de las partes </a:t>
          </a:r>
          <a:r>
            <a:rPr lang="es-MX" sz="1100" b="0" i="0" dirty="0">
              <a:latin typeface="Century Gothic" panose="020B0502020202020204" pitchFamily="34" charset="0"/>
            </a:rPr>
            <a:t>del futuro contrato.</a:t>
          </a:r>
          <a:endParaRPr lang="es-CO" sz="1100" i="0" dirty="0">
            <a:latin typeface="Century Gothic" panose="020B0502020202020204" pitchFamily="34" charset="0"/>
          </a:endParaRPr>
        </a:p>
      </dgm:t>
    </dgm:pt>
    <dgm:pt modelId="{A9E731F1-ADCF-4916-B0B5-15489F8F1F6D}" type="parTrans" cxnId="{FE9C643F-FF4A-4588-938A-D51B358A0D89}">
      <dgm:prSet/>
      <dgm:spPr/>
      <dgm:t>
        <a:bodyPr/>
        <a:lstStyle/>
        <a:p>
          <a:endParaRPr lang="es-CO"/>
        </a:p>
      </dgm:t>
    </dgm:pt>
    <dgm:pt modelId="{EB4E3D83-5584-460F-B613-70916CE9D56F}" type="sibTrans" cxnId="{FE9C643F-FF4A-4588-938A-D51B358A0D89}">
      <dgm:prSet/>
      <dgm:spPr/>
      <dgm:t>
        <a:bodyPr/>
        <a:lstStyle/>
        <a:p>
          <a:endParaRPr lang="es-CO"/>
        </a:p>
      </dgm:t>
    </dgm:pt>
    <dgm:pt modelId="{71F2A3D1-0E1B-42D2-A7AD-CBD737FCBBEF}">
      <dgm:prSet custT="1"/>
      <dgm:spPr/>
      <dgm:t>
        <a:bodyPr/>
        <a:lstStyle/>
        <a:p>
          <a:pPr algn="just">
            <a:buFont typeface="Wingdings" panose="05000000000000000000" pitchFamily="2" charset="2"/>
            <a:buChar char="ü"/>
          </a:pPr>
          <a:r>
            <a:rPr lang="es-MX" sz="1100" b="0" i="0" dirty="0">
              <a:latin typeface="Century Gothic" panose="020B0502020202020204" pitchFamily="34" charset="0"/>
            </a:rPr>
            <a:t>La Entidad </a:t>
          </a:r>
          <a:r>
            <a:rPr lang="es-MX" sz="1100" dirty="0">
              <a:latin typeface="Century Gothic" panose="020B0502020202020204" pitchFamily="34" charset="0"/>
            </a:rPr>
            <a:t>Estatal</a:t>
          </a:r>
          <a:r>
            <a:rPr lang="es-MX" sz="1100" b="0" i="0" dirty="0">
              <a:latin typeface="Century Gothic" panose="020B0502020202020204" pitchFamily="34" charset="0"/>
            </a:rPr>
            <a:t> </a:t>
          </a:r>
          <a:r>
            <a:rPr lang="es-MX" sz="1100" b="1" i="0" dirty="0">
              <a:latin typeface="Century Gothic" panose="020B0502020202020204" pitchFamily="34" charset="0"/>
            </a:rPr>
            <a:t>podrá</a:t>
          </a:r>
          <a:r>
            <a:rPr lang="es-MX" sz="1100" b="0" i="0" dirty="0">
              <a:latin typeface="Century Gothic" panose="020B0502020202020204" pitchFamily="34" charset="0"/>
            </a:rPr>
            <a:t> exigir una </a:t>
          </a:r>
          <a:r>
            <a:rPr lang="es-MX" sz="1100" b="1" i="0" dirty="0">
              <a:latin typeface="Century Gothic" panose="020B0502020202020204" pitchFamily="34" charset="0"/>
            </a:rPr>
            <a:t>capacidad financiera mínima </a:t>
          </a:r>
          <a:r>
            <a:rPr lang="es-MX" sz="1100" b="0" i="0" u="sng" dirty="0">
              <a:latin typeface="Century Gothic" panose="020B0502020202020204" pitchFamily="34" charset="0"/>
            </a:rPr>
            <a:t>cuando no hace el pago contra entrega a satisfacción de los bienes, obras o servicios</a:t>
          </a:r>
          <a:r>
            <a:rPr lang="es-MX" sz="1100" b="0" i="0" dirty="0">
              <a:latin typeface="Century Gothic" panose="020B0502020202020204" pitchFamily="34" charset="0"/>
            </a:rPr>
            <a:t>. </a:t>
          </a:r>
          <a:r>
            <a:rPr lang="es-MX" sz="1100" b="1" i="0" dirty="0">
              <a:latin typeface="Century Gothic" panose="020B0502020202020204" pitchFamily="34" charset="0"/>
            </a:rPr>
            <a:t>Si la exige </a:t>
          </a:r>
          <a:r>
            <a:rPr lang="es-MX" sz="1100" b="0" i="0" dirty="0">
              <a:latin typeface="Century Gothic" panose="020B0502020202020204" pitchFamily="34" charset="0"/>
            </a:rPr>
            <a:t>debe indicar </a:t>
          </a:r>
          <a:r>
            <a:rPr lang="es-MX" sz="1100" b="0" i="0" u="sng" dirty="0">
              <a:latin typeface="Century Gothic" panose="020B0502020202020204" pitchFamily="34" charset="0"/>
            </a:rPr>
            <a:t>cómo hará la verificación correspondiente en la invitación.</a:t>
          </a:r>
          <a:endParaRPr lang="es-CO" sz="1100" i="0" u="sng" dirty="0">
            <a:latin typeface="Century Gothic" panose="020B0502020202020204" pitchFamily="34" charset="0"/>
          </a:endParaRPr>
        </a:p>
      </dgm:t>
    </dgm:pt>
    <dgm:pt modelId="{D6BCA9C5-4452-45E5-8AAE-D16EA261882D}" type="parTrans" cxnId="{3FF9EB10-C0F2-4890-9508-84D7F661F149}">
      <dgm:prSet/>
      <dgm:spPr/>
      <dgm:t>
        <a:bodyPr/>
        <a:lstStyle/>
        <a:p>
          <a:endParaRPr lang="es-CO"/>
        </a:p>
      </dgm:t>
    </dgm:pt>
    <dgm:pt modelId="{37AC2B47-AFA6-40ED-B6E6-9642B2B0A5B9}" type="sibTrans" cxnId="{3FF9EB10-C0F2-4890-9508-84D7F661F149}">
      <dgm:prSet/>
      <dgm:spPr/>
      <dgm:t>
        <a:bodyPr/>
        <a:lstStyle/>
        <a:p>
          <a:endParaRPr lang="es-CO"/>
        </a:p>
      </dgm:t>
    </dgm:pt>
    <dgm:pt modelId="{ACE64CC1-E835-420D-BD43-E721F818F207}">
      <dgm:prSet custT="1"/>
      <dgm:spPr/>
      <dgm:t>
        <a:bodyPr/>
        <a:lstStyle/>
        <a:p>
          <a:pPr algn="just">
            <a:buFont typeface="Wingdings" panose="05000000000000000000" pitchFamily="2" charset="2"/>
            <a:buChar char="ü"/>
          </a:pPr>
          <a:endParaRPr lang="es-CO" sz="1200" i="0" u="sng" dirty="0">
            <a:latin typeface="Century Gothic" panose="020B0502020202020204" pitchFamily="34" charset="0"/>
          </a:endParaRPr>
        </a:p>
      </dgm:t>
    </dgm:pt>
    <dgm:pt modelId="{B8528A02-4A85-4D56-B5F7-56DEAB918542}" type="parTrans" cxnId="{71196D2D-869F-438D-A779-669C3F0978C2}">
      <dgm:prSet/>
      <dgm:spPr/>
      <dgm:t>
        <a:bodyPr/>
        <a:lstStyle/>
        <a:p>
          <a:endParaRPr lang="es-CO"/>
        </a:p>
      </dgm:t>
    </dgm:pt>
    <dgm:pt modelId="{ED85F7D9-DED1-446C-B759-67A297230F46}" type="sibTrans" cxnId="{71196D2D-869F-438D-A779-669C3F0978C2}">
      <dgm:prSet/>
      <dgm:spPr/>
      <dgm:t>
        <a:bodyPr/>
        <a:lstStyle/>
        <a:p>
          <a:endParaRPr lang="es-CO"/>
        </a:p>
      </dgm:t>
    </dgm:pt>
    <dgm:pt modelId="{D0567B88-8947-4EB2-995D-9A5AA806218D}">
      <dgm:prSet custT="1"/>
      <dgm:spPr/>
      <dgm:t>
        <a:bodyPr/>
        <a:lstStyle/>
        <a:p>
          <a:pPr algn="just">
            <a:buFont typeface="Wingdings" panose="05000000000000000000" pitchFamily="2" charset="2"/>
            <a:buChar char="ü"/>
          </a:pPr>
          <a:endParaRPr lang="es-CO" sz="1200" i="0" u="sng" dirty="0">
            <a:latin typeface="Century Gothic" panose="020B0502020202020204" pitchFamily="34" charset="0"/>
          </a:endParaRPr>
        </a:p>
      </dgm:t>
    </dgm:pt>
    <dgm:pt modelId="{43B13BC3-DED4-4E23-864D-E523ACD535EA}" type="parTrans" cxnId="{7AF5065A-815D-4D02-88A2-5CDCF7D6D31C}">
      <dgm:prSet/>
      <dgm:spPr/>
      <dgm:t>
        <a:bodyPr/>
        <a:lstStyle/>
        <a:p>
          <a:endParaRPr lang="es-CO"/>
        </a:p>
      </dgm:t>
    </dgm:pt>
    <dgm:pt modelId="{B0041D75-C7DE-4E7D-B161-62BA5F15C81B}" type="sibTrans" cxnId="{7AF5065A-815D-4D02-88A2-5CDCF7D6D31C}">
      <dgm:prSet/>
      <dgm:spPr/>
      <dgm:t>
        <a:bodyPr/>
        <a:lstStyle/>
        <a:p>
          <a:endParaRPr lang="es-CO"/>
        </a:p>
      </dgm:t>
    </dgm:pt>
    <dgm:pt modelId="{24F94141-D076-4782-88B0-C14EE8168E0C}">
      <dgm:prSet custT="1"/>
      <dgm:spPr/>
      <dgm:t>
        <a:bodyPr/>
        <a:lstStyle/>
        <a:p>
          <a:pPr algn="just">
            <a:buFont typeface="Wingdings" panose="05000000000000000000" pitchFamily="2" charset="2"/>
            <a:buChar char="ü"/>
          </a:pPr>
          <a:endParaRPr lang="es-CO" sz="1200" i="0" u="sng" dirty="0">
            <a:latin typeface="Century Gothic" panose="020B0502020202020204" pitchFamily="34" charset="0"/>
          </a:endParaRPr>
        </a:p>
      </dgm:t>
    </dgm:pt>
    <dgm:pt modelId="{26CD9CCD-90B0-42BB-867C-0370DAE22A31}" type="parTrans" cxnId="{B66EA24F-D9EB-4D59-848F-C606AF9E5074}">
      <dgm:prSet/>
      <dgm:spPr/>
      <dgm:t>
        <a:bodyPr/>
        <a:lstStyle/>
        <a:p>
          <a:endParaRPr lang="es-CO"/>
        </a:p>
      </dgm:t>
    </dgm:pt>
    <dgm:pt modelId="{0CB2CD58-FC10-487C-BB39-8CEFF6FE6F13}" type="sibTrans" cxnId="{B66EA24F-D9EB-4D59-848F-C606AF9E5074}">
      <dgm:prSet/>
      <dgm:spPr/>
      <dgm:t>
        <a:bodyPr/>
        <a:lstStyle/>
        <a:p>
          <a:endParaRPr lang="es-CO"/>
        </a:p>
      </dgm:t>
    </dgm:pt>
    <dgm:pt modelId="{77B02F98-AFBE-4DB3-B4B5-3F420030F63C}">
      <dgm:prSet custT="1"/>
      <dgm:spPr/>
      <dgm:t>
        <a:bodyPr/>
        <a:lstStyle/>
        <a:p>
          <a:pPr algn="just">
            <a:buFont typeface="Wingdings" panose="05000000000000000000" pitchFamily="2" charset="2"/>
            <a:buChar char="ü"/>
          </a:pPr>
          <a:r>
            <a:rPr lang="es-CO" sz="1100" b="1" i="0" u="sng" dirty="0">
              <a:latin typeface="Century Gothic" panose="020B0502020202020204" pitchFamily="34" charset="0"/>
            </a:rPr>
            <a:t>Cronograma, </a:t>
          </a:r>
          <a:r>
            <a:rPr lang="es-CO" sz="1100" i="0" u="none" dirty="0">
              <a:latin typeface="Century Gothic" panose="020B0502020202020204" pitchFamily="34" charset="0"/>
            </a:rPr>
            <a:t>el cual deberá contener: </a:t>
          </a:r>
        </a:p>
      </dgm:t>
    </dgm:pt>
    <dgm:pt modelId="{D1F7CDB7-4C4D-4143-859B-00751660F11B}" type="parTrans" cxnId="{9E57C1E2-CAF2-4F1C-8AA1-3B0ABD8CF1C5}">
      <dgm:prSet/>
      <dgm:spPr/>
      <dgm:t>
        <a:bodyPr/>
        <a:lstStyle/>
        <a:p>
          <a:endParaRPr lang="es-CO"/>
        </a:p>
      </dgm:t>
    </dgm:pt>
    <dgm:pt modelId="{F3012A5A-6586-4559-9D37-5A0DE066F6E4}" type="sibTrans" cxnId="{9E57C1E2-CAF2-4F1C-8AA1-3B0ABD8CF1C5}">
      <dgm:prSet/>
      <dgm:spPr/>
      <dgm:t>
        <a:bodyPr/>
        <a:lstStyle/>
        <a:p>
          <a:endParaRPr lang="es-CO"/>
        </a:p>
      </dgm:t>
    </dgm:pt>
    <dgm:pt modelId="{50E06F93-7CDB-462F-AAF6-DCA3B504C6F7}">
      <dgm:prSet custT="1"/>
      <dgm:spPr/>
      <dgm:t>
        <a:bodyPr/>
        <a:lstStyle/>
        <a:p>
          <a:pPr algn="just">
            <a:buFont typeface="Wingdings" panose="05000000000000000000" pitchFamily="2" charset="2"/>
            <a:buChar char="q"/>
          </a:pPr>
          <a:r>
            <a:rPr lang="es-MX" sz="1100" b="0" i="0" dirty="0">
              <a:latin typeface="Century Gothic" panose="020B0502020202020204" pitchFamily="34" charset="0"/>
            </a:rPr>
            <a:t>El </a:t>
          </a:r>
          <a:r>
            <a:rPr lang="es-MX" sz="1100" b="1" i="0" dirty="0">
              <a:latin typeface="Century Gothic" panose="020B0502020202020204" pitchFamily="34" charset="0"/>
            </a:rPr>
            <a:t>término</a:t>
          </a:r>
          <a:r>
            <a:rPr lang="es-MX" sz="1100" b="0" i="0" dirty="0">
              <a:latin typeface="Century Gothic" panose="020B0502020202020204" pitchFamily="34" charset="0"/>
            </a:rPr>
            <a:t> dentro del cual la Entidad Estatal </a:t>
          </a:r>
          <a:r>
            <a:rPr lang="es-MX" sz="1100" b="1" i="0" dirty="0">
              <a:latin typeface="Century Gothic" panose="020B0502020202020204" pitchFamily="34" charset="0"/>
            </a:rPr>
            <a:t>responderá las observaciones. </a:t>
          </a:r>
          <a:endParaRPr lang="es-CO" sz="1100" i="0" u="sng" dirty="0">
            <a:latin typeface="Century Gothic" panose="020B0502020202020204" pitchFamily="34" charset="0"/>
          </a:endParaRPr>
        </a:p>
      </dgm:t>
    </dgm:pt>
    <dgm:pt modelId="{6BB5F168-0CDD-4D17-BFB6-CF4BFFFBB884}" type="parTrans" cxnId="{FC7F0D73-995E-483D-B7E3-1CCB29AA3D7D}">
      <dgm:prSet/>
      <dgm:spPr/>
      <dgm:t>
        <a:bodyPr/>
        <a:lstStyle/>
        <a:p>
          <a:endParaRPr lang="es-CO"/>
        </a:p>
      </dgm:t>
    </dgm:pt>
    <dgm:pt modelId="{BD5B8CAE-547F-42E5-9BC5-265CBE542A7A}" type="sibTrans" cxnId="{FC7F0D73-995E-483D-B7E3-1CCB29AA3D7D}">
      <dgm:prSet/>
      <dgm:spPr/>
      <dgm:t>
        <a:bodyPr/>
        <a:lstStyle/>
        <a:p>
          <a:endParaRPr lang="es-CO"/>
        </a:p>
      </dgm:t>
    </dgm:pt>
    <dgm:pt modelId="{EDCE58CB-94A8-466B-B86C-94F9BA1FAF5C}">
      <dgm:prSet custT="1"/>
      <dgm:spPr/>
      <dgm:t>
        <a:bodyPr/>
        <a:lstStyle/>
        <a:p>
          <a:pPr algn="l">
            <a:buFont typeface="Wingdings" panose="05000000000000000000" pitchFamily="2" charset="2"/>
            <a:buChar char="ü"/>
          </a:pPr>
          <a:endParaRPr lang="es-CO" sz="1100" i="0" u="sng" dirty="0">
            <a:latin typeface="Century Gothic" panose="020B0502020202020204" pitchFamily="34" charset="0"/>
          </a:endParaRPr>
        </a:p>
      </dgm:t>
    </dgm:pt>
    <dgm:pt modelId="{FF9B3095-1403-4872-9BFF-DC66087A851A}" type="parTrans" cxnId="{D395BBF4-CE1B-4CB6-BB6C-1649A8DC6CC9}">
      <dgm:prSet/>
      <dgm:spPr/>
      <dgm:t>
        <a:bodyPr/>
        <a:lstStyle/>
        <a:p>
          <a:endParaRPr lang="es-CO"/>
        </a:p>
      </dgm:t>
    </dgm:pt>
    <dgm:pt modelId="{309D315C-48FA-412C-A081-A7A1E6695CDE}" type="sibTrans" cxnId="{D395BBF4-CE1B-4CB6-BB6C-1649A8DC6CC9}">
      <dgm:prSet/>
      <dgm:spPr/>
      <dgm:t>
        <a:bodyPr/>
        <a:lstStyle/>
        <a:p>
          <a:endParaRPr lang="es-CO"/>
        </a:p>
      </dgm:t>
    </dgm:pt>
    <dgm:pt modelId="{D0B36306-61C6-46F6-8FD3-FD6629AE787A}">
      <dgm:prSet custT="1"/>
      <dgm:spPr/>
      <dgm:t>
        <a:bodyPr/>
        <a:lstStyle/>
        <a:p>
          <a:pPr algn="just">
            <a:buFont typeface="Wingdings" panose="05000000000000000000" pitchFamily="2" charset="2"/>
            <a:buChar char="q"/>
          </a:pPr>
          <a:r>
            <a:rPr lang="es-MX" sz="1100" b="0" i="0" dirty="0">
              <a:latin typeface="Century Gothic" panose="020B0502020202020204" pitchFamily="34" charset="0"/>
            </a:rPr>
            <a:t>El </a:t>
          </a:r>
          <a:r>
            <a:rPr lang="es-MX" sz="1100" b="1" i="0" dirty="0">
              <a:latin typeface="Century Gothic" panose="020B0502020202020204" pitchFamily="34" charset="0"/>
            </a:rPr>
            <a:t>término</a:t>
          </a:r>
          <a:r>
            <a:rPr lang="es-MX" sz="1100" b="0" i="0" dirty="0">
              <a:latin typeface="Century Gothic" panose="020B0502020202020204" pitchFamily="34" charset="0"/>
            </a:rPr>
            <a:t> hasta el cual podrá </a:t>
          </a:r>
          <a:r>
            <a:rPr lang="es-MX" sz="1100" b="1" i="0" dirty="0">
              <a:latin typeface="Century Gothic" panose="020B0502020202020204" pitchFamily="34" charset="0"/>
            </a:rPr>
            <a:t>expedir adendas </a:t>
          </a:r>
          <a:r>
            <a:rPr lang="es-MX" sz="1100" b="0" i="0" dirty="0">
              <a:latin typeface="Century Gothic" panose="020B0502020202020204" pitchFamily="34" charset="0"/>
            </a:rPr>
            <a:t>para modificar la invitación, el cual, en todo caso, tendrá como límite </a:t>
          </a:r>
          <a:r>
            <a:rPr lang="es-MX" sz="1100" b="1" i="0" u="sng" dirty="0">
              <a:latin typeface="Century Gothic" panose="020B0502020202020204" pitchFamily="34" charset="0"/>
            </a:rPr>
            <a:t>un día hábil antes a la fecha y hora prevista para la presentación de ofertas, </a:t>
          </a:r>
          <a:r>
            <a:rPr lang="es-MX" sz="1100" b="0" i="0" dirty="0">
              <a:latin typeface="Century Gothic" panose="020B0502020202020204" pitchFamily="34" charset="0"/>
            </a:rPr>
            <a:t>sin perjuicio que con posterioridad a este momento pueda expedir adendas para modificar el cronograma del proceso.</a:t>
          </a:r>
          <a:endParaRPr lang="es-CO" sz="1100" i="0" u="sng" dirty="0">
            <a:latin typeface="Century Gothic" panose="020B0502020202020204" pitchFamily="34" charset="0"/>
          </a:endParaRPr>
        </a:p>
      </dgm:t>
    </dgm:pt>
    <dgm:pt modelId="{094CB66E-F380-430F-9643-2D83E956DA2B}" type="parTrans" cxnId="{3258EB62-3B95-44AB-B9FD-B4BE7E57FD8F}">
      <dgm:prSet/>
      <dgm:spPr/>
      <dgm:t>
        <a:bodyPr/>
        <a:lstStyle/>
        <a:p>
          <a:endParaRPr lang="es-CO"/>
        </a:p>
      </dgm:t>
    </dgm:pt>
    <dgm:pt modelId="{E3F55610-6F4B-4ECD-99BA-398258E37CFD}" type="sibTrans" cxnId="{3258EB62-3B95-44AB-B9FD-B4BE7E57FD8F}">
      <dgm:prSet/>
      <dgm:spPr/>
      <dgm:t>
        <a:bodyPr/>
        <a:lstStyle/>
        <a:p>
          <a:endParaRPr lang="es-CO"/>
        </a:p>
      </dgm:t>
    </dgm:pt>
    <dgm:pt modelId="{9B285601-D537-4473-8366-A76B4CA2DA82}">
      <dgm:prSet custT="1"/>
      <dgm:spPr/>
      <dgm:t>
        <a:bodyPr/>
        <a:lstStyle/>
        <a:p>
          <a:pPr algn="just">
            <a:buFont typeface="Wingdings" panose="05000000000000000000" pitchFamily="2" charset="2"/>
            <a:buChar char="q"/>
          </a:pPr>
          <a:r>
            <a:rPr lang="es-MX" sz="1100" b="0" i="0" dirty="0">
              <a:latin typeface="Century Gothic" panose="020B0502020202020204" pitchFamily="34" charset="0"/>
            </a:rPr>
            <a:t>El momento en que publicará un aviso en el SECOP precisando si el proceso efectivamente se limitó a </a:t>
          </a:r>
          <a:r>
            <a:rPr lang="es-MX" sz="1100" b="0" i="0" dirty="0" err="1">
              <a:latin typeface="Century Gothic" panose="020B0502020202020204" pitchFamily="34" charset="0"/>
            </a:rPr>
            <a:t>Mipyme</a:t>
          </a:r>
          <a:r>
            <a:rPr lang="es-MX" sz="1100" b="0" i="0" dirty="0">
              <a:latin typeface="Century Gothic" panose="020B0502020202020204" pitchFamily="34" charset="0"/>
            </a:rPr>
            <a:t> o si podrá participar cualquier otro interesado. </a:t>
          </a:r>
          <a:endParaRPr lang="es-CO" sz="1100" i="0" u="sng" dirty="0">
            <a:latin typeface="Century Gothic" panose="020B0502020202020204" pitchFamily="34" charset="0"/>
          </a:endParaRPr>
        </a:p>
      </dgm:t>
    </dgm:pt>
    <dgm:pt modelId="{2698CEF5-9F97-48F5-853F-850533B9499D}" type="parTrans" cxnId="{B3C14F78-F288-4D39-8420-5B77E6ED656C}">
      <dgm:prSet/>
      <dgm:spPr/>
      <dgm:t>
        <a:bodyPr/>
        <a:lstStyle/>
        <a:p>
          <a:endParaRPr lang="es-CO"/>
        </a:p>
      </dgm:t>
    </dgm:pt>
    <dgm:pt modelId="{B65AFBEB-AFEA-40A7-B782-A7E883AD555D}" type="sibTrans" cxnId="{B3C14F78-F288-4D39-8420-5B77E6ED656C}">
      <dgm:prSet/>
      <dgm:spPr/>
      <dgm:t>
        <a:bodyPr/>
        <a:lstStyle/>
        <a:p>
          <a:endParaRPr lang="es-CO"/>
        </a:p>
      </dgm:t>
    </dgm:pt>
    <dgm:pt modelId="{22506976-5943-4E9C-AB6F-02B8192CF75E}">
      <dgm:prSet custT="1"/>
      <dgm:spPr/>
      <dgm:t>
        <a:bodyPr/>
        <a:lstStyle/>
        <a:p>
          <a:pPr algn="just">
            <a:buFont typeface="Wingdings" panose="05000000000000000000" pitchFamily="2" charset="2"/>
            <a:buChar char="q"/>
          </a:pPr>
          <a:r>
            <a:rPr lang="es-MX" sz="1100" b="0" i="0" dirty="0">
              <a:latin typeface="Century Gothic" panose="020B0502020202020204" pitchFamily="34" charset="0"/>
            </a:rPr>
            <a:t>Se dispondrá un término adicional dentro del cual los </a:t>
          </a:r>
          <a:r>
            <a:rPr lang="es-MX" sz="1100" b="1" i="0" dirty="0">
              <a:latin typeface="Century Gothic" panose="020B0502020202020204" pitchFamily="34" charset="0"/>
            </a:rPr>
            <a:t>proponentes podrán presentar sus ofertas, </a:t>
          </a:r>
          <a:r>
            <a:rPr lang="es-MX" sz="1100" b="0" i="0" dirty="0">
              <a:latin typeface="Century Gothic" panose="020B0502020202020204" pitchFamily="34" charset="0"/>
            </a:rPr>
            <a:t>el cual será de </a:t>
          </a:r>
          <a:r>
            <a:rPr lang="es-MX" sz="1100" b="1" i="0" dirty="0">
              <a:latin typeface="Century Gothic" panose="020B0502020202020204" pitchFamily="34" charset="0"/>
            </a:rPr>
            <a:t>mínimo un (1) día hábil </a:t>
          </a:r>
          <a:r>
            <a:rPr lang="es-MX" sz="1100" b="0" i="0" u="sng" dirty="0">
              <a:latin typeface="Century Gothic" panose="020B0502020202020204" pitchFamily="34" charset="0"/>
            </a:rPr>
            <a:t>luego de publicado el aviso en que se informe si el proceso se limita o no a </a:t>
          </a:r>
          <a:r>
            <a:rPr lang="es-MX" sz="1100" b="0" i="0" u="sng" dirty="0" err="1">
              <a:latin typeface="Century Gothic" panose="020B0502020202020204" pitchFamily="34" charset="0"/>
            </a:rPr>
            <a:t>Mipyme</a:t>
          </a:r>
          <a:r>
            <a:rPr lang="es-MX" sz="1100" b="0" i="0" u="sng" dirty="0">
              <a:latin typeface="Century Gothic" panose="020B0502020202020204" pitchFamily="34" charset="0"/>
            </a:rPr>
            <a:t>.</a:t>
          </a:r>
          <a:endParaRPr lang="es-CO" sz="1100" i="0" u="sng" dirty="0">
            <a:latin typeface="Century Gothic" panose="020B0502020202020204" pitchFamily="34" charset="0"/>
          </a:endParaRPr>
        </a:p>
      </dgm:t>
    </dgm:pt>
    <dgm:pt modelId="{12DFD183-C549-43F2-B5EF-2E32E1187004}" type="parTrans" cxnId="{50F6769B-47DD-401F-A7BC-D31F37F9C778}">
      <dgm:prSet/>
      <dgm:spPr/>
      <dgm:t>
        <a:bodyPr/>
        <a:lstStyle/>
        <a:p>
          <a:endParaRPr lang="es-CO"/>
        </a:p>
      </dgm:t>
    </dgm:pt>
    <dgm:pt modelId="{8F42964F-6D57-4080-8120-0105F554C5E1}" type="sibTrans" cxnId="{50F6769B-47DD-401F-A7BC-D31F37F9C778}">
      <dgm:prSet/>
      <dgm:spPr/>
      <dgm:t>
        <a:bodyPr/>
        <a:lstStyle/>
        <a:p>
          <a:endParaRPr lang="es-CO"/>
        </a:p>
      </dgm:t>
    </dgm:pt>
    <dgm:pt modelId="{5981CE20-CA96-4D46-9903-0C4817E70AD9}">
      <dgm:prSet custT="1"/>
      <dgm:spPr/>
      <dgm:t>
        <a:bodyPr/>
        <a:lstStyle/>
        <a:p>
          <a:pPr algn="just">
            <a:buFont typeface="Wingdings" panose="05000000000000000000" pitchFamily="2" charset="2"/>
            <a:buChar char="q"/>
          </a:pPr>
          <a:r>
            <a:rPr lang="es-CO" sz="1100" i="0" u="sng" dirty="0">
              <a:latin typeface="Century Gothic" panose="020B0502020202020204" pitchFamily="34" charset="0"/>
            </a:rPr>
            <a:t>El término para subsanar las ofertas. </a:t>
          </a:r>
        </a:p>
      </dgm:t>
    </dgm:pt>
    <dgm:pt modelId="{64EDA718-AE5E-4AB2-B14A-DDA30A034264}" type="parTrans" cxnId="{320973E1-E031-4F2F-90FF-DFB21F72724A}">
      <dgm:prSet/>
      <dgm:spPr/>
    </dgm:pt>
    <dgm:pt modelId="{2D8DC1A0-D7AC-4F0B-9F37-5341C5CC1AA8}" type="sibTrans" cxnId="{320973E1-E031-4F2F-90FF-DFB21F72724A}">
      <dgm:prSet/>
      <dgm:spPr/>
    </dgm:pt>
    <dgm:pt modelId="{2D960979-98D2-4E8A-B550-BD259125E098}" type="pres">
      <dgm:prSet presAssocID="{E869C761-3D30-4BBE-A2A6-2628F864DEBA}" presName="linearFlow" presStyleCnt="0">
        <dgm:presLayoutVars>
          <dgm:dir/>
          <dgm:animLvl val="lvl"/>
          <dgm:resizeHandles val="exact"/>
        </dgm:presLayoutVars>
      </dgm:prSet>
      <dgm:spPr/>
    </dgm:pt>
    <dgm:pt modelId="{66367E00-51EF-423A-ADB2-7CFF6A3DFDC9}" type="pres">
      <dgm:prSet presAssocID="{36BFE0E0-BAFC-4661-ACE0-05258470E203}" presName="composite" presStyleCnt="0"/>
      <dgm:spPr/>
    </dgm:pt>
    <dgm:pt modelId="{8A12F27B-8535-4DEF-953A-A2FD3F1BCDF4}" type="pres">
      <dgm:prSet presAssocID="{36BFE0E0-BAFC-4661-ACE0-05258470E203}" presName="parentText" presStyleLbl="alignNode1" presStyleIdx="0" presStyleCnt="2" custLinFactNeighborX="-16836" custLinFactNeighborY="-3603">
        <dgm:presLayoutVars>
          <dgm:chMax val="1"/>
          <dgm:bulletEnabled val="1"/>
        </dgm:presLayoutVars>
      </dgm:prSet>
      <dgm:spPr>
        <a:prstGeom prst="chevron">
          <a:avLst/>
        </a:prstGeom>
      </dgm:spPr>
    </dgm:pt>
    <dgm:pt modelId="{2C553731-2158-4F41-B294-76B44D1A5DEB}" type="pres">
      <dgm:prSet presAssocID="{36BFE0E0-BAFC-4661-ACE0-05258470E203}" presName="descendantText" presStyleLbl="alignAcc1" presStyleIdx="0" presStyleCnt="2" custScaleY="100000" custLinFactNeighborX="633" custLinFactNeighborY="11403">
        <dgm:presLayoutVars>
          <dgm:bulletEnabled val="1"/>
        </dgm:presLayoutVars>
      </dgm:prSet>
      <dgm:spPr/>
    </dgm:pt>
    <dgm:pt modelId="{1660B83A-A58B-47D0-BC18-DE1276340831}" type="pres">
      <dgm:prSet presAssocID="{85A0A56B-9051-463E-A843-FCF7E2FB8156}" presName="sp" presStyleCnt="0"/>
      <dgm:spPr/>
    </dgm:pt>
    <dgm:pt modelId="{152904DC-EC86-4C18-B2A6-87B3CF12493B}" type="pres">
      <dgm:prSet presAssocID="{738FCF3C-1537-4A2A-9961-07182D2CDC6E}" presName="composite" presStyleCnt="0"/>
      <dgm:spPr/>
    </dgm:pt>
    <dgm:pt modelId="{FC4FA21D-1AB5-42CA-924F-41E04C8D884D}" type="pres">
      <dgm:prSet presAssocID="{738FCF3C-1537-4A2A-9961-07182D2CDC6E}" presName="parentText" presStyleLbl="alignNode1" presStyleIdx="1" presStyleCnt="2">
        <dgm:presLayoutVars>
          <dgm:chMax val="1"/>
          <dgm:bulletEnabled val="1"/>
        </dgm:presLayoutVars>
      </dgm:prSet>
      <dgm:spPr>
        <a:prstGeom prst="chevron">
          <a:avLst/>
        </a:prstGeom>
      </dgm:spPr>
    </dgm:pt>
    <dgm:pt modelId="{872C40F0-3B19-4836-A4F5-563BED245461}" type="pres">
      <dgm:prSet presAssocID="{738FCF3C-1537-4A2A-9961-07182D2CDC6E}" presName="descendantText" presStyleLbl="alignAcc1" presStyleIdx="1" presStyleCnt="2" custScaleY="460134" custLinFactNeighborX="414" custLinFactNeighborY="-19265">
        <dgm:presLayoutVars>
          <dgm:bulletEnabled val="1"/>
        </dgm:presLayoutVars>
      </dgm:prSet>
      <dgm:spPr/>
    </dgm:pt>
  </dgm:ptLst>
  <dgm:cxnLst>
    <dgm:cxn modelId="{87C5160B-B6C5-4E8A-886D-912964175891}" type="presOf" srcId="{9005B42E-166F-4D17-9536-209F918422B8}" destId="{872C40F0-3B19-4836-A4F5-563BED245461}" srcOrd="0" destOrd="3" presId="urn:microsoft.com/office/officeart/2005/8/layout/chevron2"/>
    <dgm:cxn modelId="{20014B0D-D449-4EA5-B598-3C0C28EC0255}" type="presOf" srcId="{5981CE20-CA96-4D46-9903-0C4817E70AD9}" destId="{872C40F0-3B19-4836-A4F5-563BED245461}" srcOrd="0" destOrd="16" presId="urn:microsoft.com/office/officeart/2005/8/layout/chevron2"/>
    <dgm:cxn modelId="{3FF9EB10-C0F2-4890-9508-84D7F661F149}" srcId="{738FCF3C-1537-4A2A-9961-07182D2CDC6E}" destId="{71F2A3D1-0E1B-42D2-A7AD-CBD737FCBBEF}" srcOrd="9" destOrd="0" parTransId="{D6BCA9C5-4452-45E5-8AAE-D16EA261882D}" sibTransId="{37AC2B47-AFA6-40ED-B6E6-9642B2B0A5B9}"/>
    <dgm:cxn modelId="{85664917-EA70-4ABA-8285-0F9BE0A1F750}" type="presOf" srcId="{D0B36306-61C6-46F6-8FD3-FD6629AE787A}" destId="{872C40F0-3B19-4836-A4F5-563BED245461}" srcOrd="0" destOrd="13" presId="urn:microsoft.com/office/officeart/2005/8/layout/chevron2"/>
    <dgm:cxn modelId="{34068A1B-F5E9-4CBC-AFBE-A559CE68CC81}" srcId="{738FCF3C-1537-4A2A-9961-07182D2CDC6E}" destId="{0B3712AF-8F88-4B7E-AB61-DCA51ECA7602}" srcOrd="1" destOrd="0" parTransId="{7FF710BC-4805-40D9-8ACA-790A09EC3A12}" sibTransId="{3802F274-E22F-4BC7-83FA-4E344B94F8CB}"/>
    <dgm:cxn modelId="{34004226-D962-46AC-9451-81F03F20FDB5}" srcId="{36BFE0E0-BAFC-4661-ACE0-05258470E203}" destId="{D862DF22-F56A-4572-B02F-5DF6EF567154}" srcOrd="0" destOrd="0" parTransId="{99CBCAFB-BBF7-41BF-AB51-1D9A7DE663FD}" sibTransId="{D2E2C223-1AAA-4E7A-908E-800390F5545E}"/>
    <dgm:cxn modelId="{71196D2D-869F-438D-A779-669C3F0978C2}" srcId="{738FCF3C-1537-4A2A-9961-07182D2CDC6E}" destId="{ACE64CC1-E835-420D-BD43-E721F818F207}" srcOrd="19" destOrd="0" parTransId="{B8528A02-4A85-4D56-B5F7-56DEAB918542}" sibTransId="{ED85F7D9-DED1-446C-B759-67A297230F46}"/>
    <dgm:cxn modelId="{F8A88531-2634-4BFE-953A-E85296B0DD22}" type="presOf" srcId="{ACE64CC1-E835-420D-BD43-E721F818F207}" destId="{872C40F0-3B19-4836-A4F5-563BED245461}" srcOrd="0" destOrd="19" presId="urn:microsoft.com/office/officeart/2005/8/layout/chevron2"/>
    <dgm:cxn modelId="{5AB41A3A-38DA-476A-BC97-09FC90C48052}" type="presOf" srcId="{199DD47F-23AE-4D83-B665-0B66002F3639}" destId="{872C40F0-3B19-4836-A4F5-563BED245461}" srcOrd="0" destOrd="8" presId="urn:microsoft.com/office/officeart/2005/8/layout/chevron2"/>
    <dgm:cxn modelId="{FE9C643F-FF4A-4588-938A-D51B358A0D89}" srcId="{738FCF3C-1537-4A2A-9961-07182D2CDC6E}" destId="{199DD47F-23AE-4D83-B665-0B66002F3639}" srcOrd="8" destOrd="0" parTransId="{A9E731F1-ADCF-4916-B0B5-15489F8F1F6D}" sibTransId="{EB4E3D83-5584-460F-B613-70916CE9D56F}"/>
    <dgm:cxn modelId="{97FD8E3F-6503-4119-9BC4-94B4FE088BAD}" srcId="{E869C761-3D30-4BBE-A2A6-2628F864DEBA}" destId="{36BFE0E0-BAFC-4661-ACE0-05258470E203}" srcOrd="0" destOrd="0" parTransId="{BCB61CCB-B511-4AC8-8AD9-8D58573EBEDC}" sibTransId="{85A0A56B-9051-463E-A843-FCF7E2FB8156}"/>
    <dgm:cxn modelId="{95578241-8DE8-45E6-8A71-CAC8B3D8F660}" type="presOf" srcId="{722E44E7-E511-473E-A5C6-59C9A553935B}" destId="{872C40F0-3B19-4836-A4F5-563BED245461}" srcOrd="0" destOrd="0" presId="urn:microsoft.com/office/officeart/2005/8/layout/chevron2"/>
    <dgm:cxn modelId="{DE3C5A42-A29D-4426-B0FE-93596825C4F0}" type="presOf" srcId="{8774377E-6A8F-436F-9E08-31606015A33D}" destId="{872C40F0-3B19-4836-A4F5-563BED245461}" srcOrd="0" destOrd="6" presId="urn:microsoft.com/office/officeart/2005/8/layout/chevron2"/>
    <dgm:cxn modelId="{3258EB62-3B95-44AB-B9FD-B4BE7E57FD8F}" srcId="{738FCF3C-1537-4A2A-9961-07182D2CDC6E}" destId="{D0B36306-61C6-46F6-8FD3-FD6629AE787A}" srcOrd="13" destOrd="0" parTransId="{094CB66E-F380-430F-9643-2D83E956DA2B}" sibTransId="{E3F55610-6F4B-4ECD-99BA-398258E37CFD}"/>
    <dgm:cxn modelId="{65406447-9BBA-415C-8DD3-0F7426A33769}" type="presOf" srcId="{D862DF22-F56A-4572-B02F-5DF6EF567154}" destId="{2C553731-2158-4F41-B294-76B44D1A5DEB}" srcOrd="0" destOrd="0" presId="urn:microsoft.com/office/officeart/2005/8/layout/chevron2"/>
    <dgm:cxn modelId="{A08E116E-72C4-4D85-B5D5-7BDFD2E2F1AD}" type="presOf" srcId="{EDCE58CB-94A8-466B-B86C-94F9BA1FAF5C}" destId="{872C40F0-3B19-4836-A4F5-563BED245461}" srcOrd="0" destOrd="11" presId="urn:microsoft.com/office/officeart/2005/8/layout/chevron2"/>
    <dgm:cxn modelId="{B66EA24F-D9EB-4D59-848F-C606AF9E5074}" srcId="{738FCF3C-1537-4A2A-9961-07182D2CDC6E}" destId="{24F94141-D076-4782-88B0-C14EE8168E0C}" srcOrd="18" destOrd="0" parTransId="{26CD9CCD-90B0-42BB-867C-0370DAE22A31}" sibTransId="{0CB2CD58-FC10-487C-BB39-8CEFF6FE6F13}"/>
    <dgm:cxn modelId="{A4822650-1692-4AB9-AE3E-3B5C3B6954B2}" type="presOf" srcId="{77B02F98-AFBE-4DB3-B4B5-3F420030F63C}" destId="{872C40F0-3B19-4836-A4F5-563BED245461}" srcOrd="0" destOrd="10" presId="urn:microsoft.com/office/officeart/2005/8/layout/chevron2"/>
    <dgm:cxn modelId="{C23D7751-3EFA-44F1-9B99-B9CC15E3F29B}" type="presOf" srcId="{738FCF3C-1537-4A2A-9961-07182D2CDC6E}" destId="{FC4FA21D-1AB5-42CA-924F-41E04C8D884D}" srcOrd="0" destOrd="0" presId="urn:microsoft.com/office/officeart/2005/8/layout/chevron2"/>
    <dgm:cxn modelId="{FC7F0D73-995E-483D-B7E3-1CCB29AA3D7D}" srcId="{738FCF3C-1537-4A2A-9961-07182D2CDC6E}" destId="{50E06F93-7CDB-462F-AAF6-DCA3B504C6F7}" srcOrd="12" destOrd="0" parTransId="{6BB5F168-0CDD-4D17-BFB6-CF4BFFFBB884}" sibTransId="{BD5B8CAE-547F-42E5-9BC5-265CBE542A7A}"/>
    <dgm:cxn modelId="{34A93674-FAA0-475D-A9C9-B7622AC78F4E}" type="presOf" srcId="{FBD778DD-3F4B-4A3B-B1FD-EC224550000A}" destId="{872C40F0-3B19-4836-A4F5-563BED245461}" srcOrd="0" destOrd="2" presId="urn:microsoft.com/office/officeart/2005/8/layout/chevron2"/>
    <dgm:cxn modelId="{88F6C154-AC7E-4F3A-B35D-D2B977FF2D5C}" srcId="{E869C761-3D30-4BBE-A2A6-2628F864DEBA}" destId="{738FCF3C-1537-4A2A-9961-07182D2CDC6E}" srcOrd="1" destOrd="0" parTransId="{1518E494-7FD8-48DA-8DC2-3D2EB85C379C}" sibTransId="{24F53615-1179-4459-9B7C-F1BFFA0849A0}"/>
    <dgm:cxn modelId="{B3C14F78-F288-4D39-8420-5B77E6ED656C}" srcId="{738FCF3C-1537-4A2A-9961-07182D2CDC6E}" destId="{9B285601-D537-4473-8366-A76B4CA2DA82}" srcOrd="14" destOrd="0" parTransId="{2698CEF5-9F97-48F5-853F-850533B9499D}" sibTransId="{B65AFBEB-AFEA-40A7-B782-A7E883AD555D}"/>
    <dgm:cxn modelId="{E4D22279-B42A-4482-97C2-58CFC01223BE}" type="presOf" srcId="{71F2A3D1-0E1B-42D2-A7AD-CBD737FCBBEF}" destId="{872C40F0-3B19-4836-A4F5-563BED245461}" srcOrd="0" destOrd="9" presId="urn:microsoft.com/office/officeart/2005/8/layout/chevron2"/>
    <dgm:cxn modelId="{7AF5065A-815D-4D02-88A2-5CDCF7D6D31C}" srcId="{738FCF3C-1537-4A2A-9961-07182D2CDC6E}" destId="{D0567B88-8947-4EB2-995D-9A5AA806218D}" srcOrd="17" destOrd="0" parTransId="{43B13BC3-DED4-4E23-864D-E523ACD535EA}" sibTransId="{B0041D75-C7DE-4E7D-B161-62BA5F15C81B}"/>
    <dgm:cxn modelId="{352F497C-0375-45E9-99C2-88BA5C4170A0}" srcId="{738FCF3C-1537-4A2A-9961-07182D2CDC6E}" destId="{FBD778DD-3F4B-4A3B-B1FD-EC224550000A}" srcOrd="2" destOrd="0" parTransId="{F3693613-45BE-45A2-8A8E-8C13A91E4ED0}" sibTransId="{79F28223-8C0B-4C49-BE8D-303CC1EE3F3F}"/>
    <dgm:cxn modelId="{CC00C17C-DB83-474F-AFA7-FBA5F11F9D07}" srcId="{738FCF3C-1537-4A2A-9961-07182D2CDC6E}" destId="{722E44E7-E511-473E-A5C6-59C9A553935B}" srcOrd="0" destOrd="0" parTransId="{D7D548A6-E3E8-4160-B3BF-1B72AF2543EE}" sibTransId="{B4C43FD9-A16C-4C4A-B865-9E3100E3C7DA}"/>
    <dgm:cxn modelId="{EE3E7583-82DA-42A9-9D75-A82EF72FECF0}" srcId="{738FCF3C-1537-4A2A-9961-07182D2CDC6E}" destId="{8774377E-6A8F-436F-9E08-31606015A33D}" srcOrd="6" destOrd="0" parTransId="{8DE7EB15-2D6F-4746-8DF8-CED18BF779FE}" sibTransId="{8F884173-B655-4013-BFF6-E811E1AF26A1}"/>
    <dgm:cxn modelId="{22638283-5781-4B7F-BB9A-F201E3C70B48}" type="presOf" srcId="{50E06F93-7CDB-462F-AAF6-DCA3B504C6F7}" destId="{872C40F0-3B19-4836-A4F5-563BED245461}" srcOrd="0" destOrd="12" presId="urn:microsoft.com/office/officeart/2005/8/layout/chevron2"/>
    <dgm:cxn modelId="{AB88A885-0C00-4E67-A802-D17004CB2747}" type="presOf" srcId="{D0567B88-8947-4EB2-995D-9A5AA806218D}" destId="{872C40F0-3B19-4836-A4F5-563BED245461}" srcOrd="0" destOrd="17" presId="urn:microsoft.com/office/officeart/2005/8/layout/chevron2"/>
    <dgm:cxn modelId="{DC48048E-C93F-4E8C-A755-FCD4133330D5}" type="presOf" srcId="{9B285601-D537-4473-8366-A76B4CA2DA82}" destId="{872C40F0-3B19-4836-A4F5-563BED245461}" srcOrd="0" destOrd="14" presId="urn:microsoft.com/office/officeart/2005/8/layout/chevron2"/>
    <dgm:cxn modelId="{7A420299-D664-4E8D-84DA-D4A54C45A993}" type="presOf" srcId="{0B3712AF-8F88-4B7E-AB61-DCA51ECA7602}" destId="{872C40F0-3B19-4836-A4F5-563BED245461}" srcOrd="0" destOrd="1" presId="urn:microsoft.com/office/officeart/2005/8/layout/chevron2"/>
    <dgm:cxn modelId="{50F6769B-47DD-401F-A7BC-D31F37F9C778}" srcId="{738FCF3C-1537-4A2A-9961-07182D2CDC6E}" destId="{22506976-5943-4E9C-AB6F-02B8192CF75E}" srcOrd="15" destOrd="0" parTransId="{12DFD183-C549-43F2-B5EF-2E32E1187004}" sibTransId="{8F42964F-6D57-4080-8120-0105F554C5E1}"/>
    <dgm:cxn modelId="{67263F9F-433E-4C0E-8255-21CCD94BF260}" type="presOf" srcId="{E869C761-3D30-4BBE-A2A6-2628F864DEBA}" destId="{2D960979-98D2-4E8A-B550-BD259125E098}" srcOrd="0" destOrd="0" presId="urn:microsoft.com/office/officeart/2005/8/layout/chevron2"/>
    <dgm:cxn modelId="{4C2784A1-145F-414E-9D9D-9DC9E2E4791B}" type="presOf" srcId="{22506976-5943-4E9C-AB6F-02B8192CF75E}" destId="{872C40F0-3B19-4836-A4F5-563BED245461}" srcOrd="0" destOrd="15" presId="urn:microsoft.com/office/officeart/2005/8/layout/chevron2"/>
    <dgm:cxn modelId="{BEB68AA4-5A31-4D6B-A8E1-ACEDD8B52AD9}" type="presOf" srcId="{1DDC7002-F441-44E4-BC96-89D8AF741ADD}" destId="{872C40F0-3B19-4836-A4F5-563BED245461}" srcOrd="0" destOrd="4" presId="urn:microsoft.com/office/officeart/2005/8/layout/chevron2"/>
    <dgm:cxn modelId="{D3D3A7CA-5922-4C2E-995D-A2011B9C841F}" type="presOf" srcId="{36BFE0E0-BAFC-4661-ACE0-05258470E203}" destId="{8A12F27B-8535-4DEF-953A-A2FD3F1BCDF4}" srcOrd="0" destOrd="0" presId="urn:microsoft.com/office/officeart/2005/8/layout/chevron2"/>
    <dgm:cxn modelId="{054A8DCC-E637-441A-944A-98871D8BB781}" srcId="{738FCF3C-1537-4A2A-9961-07182D2CDC6E}" destId="{E0D83534-20F2-4A09-BFF5-783DA9A2755B}" srcOrd="7" destOrd="0" parTransId="{6F9EDD19-6D0B-4BAC-BA35-0CA8B6923A4A}" sibTransId="{C28FD131-68A2-4FC5-B11B-B6D5BD0E5414}"/>
    <dgm:cxn modelId="{E73C66D3-4335-4D65-B18D-2FF8E3F6A4DC}" srcId="{738FCF3C-1537-4A2A-9961-07182D2CDC6E}" destId="{9005B42E-166F-4D17-9536-209F918422B8}" srcOrd="3" destOrd="0" parTransId="{00F2BDE5-A68C-49D8-8594-673D10720E18}" sibTransId="{B34E78B5-E494-4240-86F0-2AAF3933D42B}"/>
    <dgm:cxn modelId="{1CE4A5D9-8A52-4060-A218-25DEDFDB6DFF}" srcId="{738FCF3C-1537-4A2A-9961-07182D2CDC6E}" destId="{1DDC7002-F441-44E4-BC96-89D8AF741ADD}" srcOrd="4" destOrd="0" parTransId="{D5261E69-DEB6-40E4-8974-70B8B61813AB}" sibTransId="{20360455-9743-441F-893D-F3C8B2466988}"/>
    <dgm:cxn modelId="{729300DB-493E-4CF0-86A5-FFBF02E8EE31}" type="presOf" srcId="{97532CF8-6535-4E2F-B829-B013CB7986E3}" destId="{872C40F0-3B19-4836-A4F5-563BED245461}" srcOrd="0" destOrd="5" presId="urn:microsoft.com/office/officeart/2005/8/layout/chevron2"/>
    <dgm:cxn modelId="{ABB912E0-8050-4AA0-8246-8075EAA5D51E}" srcId="{738FCF3C-1537-4A2A-9961-07182D2CDC6E}" destId="{97532CF8-6535-4E2F-B829-B013CB7986E3}" srcOrd="5" destOrd="0" parTransId="{43207E03-F3E7-4BFB-9CF8-23F998CAF55E}" sibTransId="{4215F7D9-5DEE-43EB-9E1E-287217D74B50}"/>
    <dgm:cxn modelId="{320973E1-E031-4F2F-90FF-DFB21F72724A}" srcId="{738FCF3C-1537-4A2A-9961-07182D2CDC6E}" destId="{5981CE20-CA96-4D46-9903-0C4817E70AD9}" srcOrd="16" destOrd="0" parTransId="{64EDA718-AE5E-4AB2-B14A-DDA30A034264}" sibTransId="{2D8DC1A0-D7AC-4F0B-9F37-5341C5CC1AA8}"/>
    <dgm:cxn modelId="{9E57C1E2-CAF2-4F1C-8AA1-3B0ABD8CF1C5}" srcId="{738FCF3C-1537-4A2A-9961-07182D2CDC6E}" destId="{77B02F98-AFBE-4DB3-B4B5-3F420030F63C}" srcOrd="10" destOrd="0" parTransId="{D1F7CDB7-4C4D-4143-859B-00751660F11B}" sibTransId="{F3012A5A-6586-4559-9D37-5A0DE066F6E4}"/>
    <dgm:cxn modelId="{D395BBF4-CE1B-4CB6-BB6C-1649A8DC6CC9}" srcId="{738FCF3C-1537-4A2A-9961-07182D2CDC6E}" destId="{EDCE58CB-94A8-466B-B86C-94F9BA1FAF5C}" srcOrd="11" destOrd="0" parTransId="{FF9B3095-1403-4872-9BFF-DC66087A851A}" sibTransId="{309D315C-48FA-412C-A081-A7A1E6695CDE}"/>
    <dgm:cxn modelId="{45DA8FF5-FFBA-4348-8BF1-337C9593F8B9}" type="presOf" srcId="{24F94141-D076-4782-88B0-C14EE8168E0C}" destId="{872C40F0-3B19-4836-A4F5-563BED245461}" srcOrd="0" destOrd="18" presId="urn:microsoft.com/office/officeart/2005/8/layout/chevron2"/>
    <dgm:cxn modelId="{67C106FE-1307-4F52-8F5F-E7ED8B0C4217}" type="presOf" srcId="{E0D83534-20F2-4A09-BFF5-783DA9A2755B}" destId="{872C40F0-3B19-4836-A4F5-563BED245461}" srcOrd="0" destOrd="7" presId="urn:microsoft.com/office/officeart/2005/8/layout/chevron2"/>
    <dgm:cxn modelId="{4E19D4B1-E44B-4B4C-99F4-7EE3F6ACDE21}" type="presParOf" srcId="{2D960979-98D2-4E8A-B550-BD259125E098}" destId="{66367E00-51EF-423A-ADB2-7CFF6A3DFDC9}" srcOrd="0" destOrd="0" presId="urn:microsoft.com/office/officeart/2005/8/layout/chevron2"/>
    <dgm:cxn modelId="{0EB667DC-1EC0-4360-9EBD-8C41520321DE}" type="presParOf" srcId="{66367E00-51EF-423A-ADB2-7CFF6A3DFDC9}" destId="{8A12F27B-8535-4DEF-953A-A2FD3F1BCDF4}" srcOrd="0" destOrd="0" presId="urn:microsoft.com/office/officeart/2005/8/layout/chevron2"/>
    <dgm:cxn modelId="{DA3B63D6-5BF6-4758-8EF9-A68BC2168494}" type="presParOf" srcId="{66367E00-51EF-423A-ADB2-7CFF6A3DFDC9}" destId="{2C553731-2158-4F41-B294-76B44D1A5DEB}" srcOrd="1" destOrd="0" presId="urn:microsoft.com/office/officeart/2005/8/layout/chevron2"/>
    <dgm:cxn modelId="{15112FB0-3E76-4345-AF9D-528D31CA2AD1}" type="presParOf" srcId="{2D960979-98D2-4E8A-B550-BD259125E098}" destId="{1660B83A-A58B-47D0-BC18-DE1276340831}" srcOrd="1" destOrd="0" presId="urn:microsoft.com/office/officeart/2005/8/layout/chevron2"/>
    <dgm:cxn modelId="{C57D6379-FB66-4641-913B-16CEA9BE88B4}" type="presParOf" srcId="{2D960979-98D2-4E8A-B550-BD259125E098}" destId="{152904DC-EC86-4C18-B2A6-87B3CF12493B}" srcOrd="2" destOrd="0" presId="urn:microsoft.com/office/officeart/2005/8/layout/chevron2"/>
    <dgm:cxn modelId="{42A5B798-2622-4575-8113-61D111CCA09F}" type="presParOf" srcId="{152904DC-EC86-4C18-B2A6-87B3CF12493B}" destId="{FC4FA21D-1AB5-42CA-924F-41E04C8D884D}" srcOrd="0" destOrd="0" presId="urn:microsoft.com/office/officeart/2005/8/layout/chevron2"/>
    <dgm:cxn modelId="{A625B22D-D212-499A-B996-B52C522A9355}" type="presParOf" srcId="{152904DC-EC86-4C18-B2A6-87B3CF12493B}" destId="{872C40F0-3B19-4836-A4F5-563BED24546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69C761-3D30-4BBE-A2A6-2628F864DEBA}" type="doc">
      <dgm:prSet loTypeId="urn:microsoft.com/office/officeart/2005/8/layout/chevron2" loCatId="process" qsTypeId="urn:microsoft.com/office/officeart/2005/8/quickstyle/simple5" qsCatId="simple" csTypeId="urn:microsoft.com/office/officeart/2005/8/colors/colorful1" csCatId="colorful" phldr="1"/>
      <dgm:spPr/>
      <dgm:t>
        <a:bodyPr/>
        <a:lstStyle/>
        <a:p>
          <a:endParaRPr lang="es-CO"/>
        </a:p>
      </dgm:t>
    </dgm:pt>
    <dgm:pt modelId="{F1C954B9-8F08-48A2-98D2-327D79164A09}">
      <dgm:prSet custT="1"/>
      <dgm:spPr>
        <a:gradFill rotWithShape="0">
          <a:gsLst>
            <a:gs pos="0">
              <a:schemeClr val="accent4"/>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pPr algn="ctr">
            <a:buFont typeface="Wingdings" panose="05000000000000000000" pitchFamily="2" charset="2"/>
            <a:buChar char="ü"/>
          </a:pPr>
          <a:endParaRPr lang="es-CO" sz="1400" b="0" i="0" u="none" dirty="0">
            <a:latin typeface="Century Gothic" panose="020B0502020202020204" pitchFamily="34" charset="0"/>
          </a:endParaRPr>
        </a:p>
        <a:p>
          <a:pPr algn="ctr">
            <a:buFont typeface="Wingdings" panose="05000000000000000000" pitchFamily="2" charset="2"/>
            <a:buChar char="ü"/>
          </a:pPr>
          <a:r>
            <a:rPr lang="es-CO" sz="1400" b="1" i="0" u="none" dirty="0">
              <a:latin typeface="Century Gothic" panose="020B0502020202020204" pitchFamily="34" charset="0"/>
            </a:rPr>
            <a:t>CREACIÓN Y PUBLICACIÓN DEL PROCESO EN EL SECOP</a:t>
          </a:r>
        </a:p>
      </dgm:t>
    </dgm:pt>
    <dgm:pt modelId="{AFAF3D4C-54A9-4A8D-9F8D-CFE534334C36}" type="parTrans" cxnId="{09EBC057-065F-41AE-B2C6-D5267FD4A2CB}">
      <dgm:prSet/>
      <dgm:spPr/>
      <dgm:t>
        <a:bodyPr/>
        <a:lstStyle/>
        <a:p>
          <a:endParaRPr lang="es-CO"/>
        </a:p>
      </dgm:t>
    </dgm:pt>
    <dgm:pt modelId="{EB90F200-53A2-42A8-AA57-96E34420DE97}" type="sibTrans" cxnId="{09EBC057-065F-41AE-B2C6-D5267FD4A2CB}">
      <dgm:prSet/>
      <dgm:spPr/>
      <dgm:t>
        <a:bodyPr/>
        <a:lstStyle/>
        <a:p>
          <a:endParaRPr lang="es-CO"/>
        </a:p>
      </dgm:t>
    </dgm:pt>
    <dgm:pt modelId="{F1552D07-936C-4977-8DDE-87D6065EA1A3}">
      <dgm:prSet custT="1"/>
      <dgm:spPr/>
      <dgm:t>
        <a:bodyPr/>
        <a:lstStyle/>
        <a:p>
          <a:r>
            <a:rPr lang="es-CO" sz="1200" dirty="0">
              <a:latin typeface="Century Gothic" panose="020B0502020202020204" pitchFamily="34" charset="0"/>
            </a:rPr>
            <a:t>LA IED deberá crear el proceso en la plataforma SECOP y proceder a la publicación de los estudios y documentos previos (Estudio del sector y de mercado, CDP y Anexos) y de la Invitación Pública. </a:t>
          </a:r>
        </a:p>
      </dgm:t>
    </dgm:pt>
    <dgm:pt modelId="{E31324AD-23E2-4C52-ABEA-5AD6B53688E8}" type="parTrans" cxnId="{48ED5DCD-4652-49CC-A851-0BB79C9CAC25}">
      <dgm:prSet/>
      <dgm:spPr/>
      <dgm:t>
        <a:bodyPr/>
        <a:lstStyle/>
        <a:p>
          <a:endParaRPr lang="es-CO"/>
        </a:p>
      </dgm:t>
    </dgm:pt>
    <dgm:pt modelId="{BB9540AF-8BF3-4C10-956A-D8E3056F7F12}" type="sibTrans" cxnId="{48ED5DCD-4652-49CC-A851-0BB79C9CAC25}">
      <dgm:prSet/>
      <dgm:spPr/>
      <dgm:t>
        <a:bodyPr/>
        <a:lstStyle/>
        <a:p>
          <a:endParaRPr lang="es-CO"/>
        </a:p>
      </dgm:t>
    </dgm:pt>
    <dgm:pt modelId="{AA91DC5C-2940-45DF-A00C-BEEBA1C79BAA}">
      <dgm:prSet custT="1"/>
      <dgm:spPr>
        <a:gradFill rotWithShape="0">
          <a:gsLst>
            <a:gs pos="0">
              <a:srgbClr val="00B0F0"/>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endParaRPr lang="es-CO" dirty="0"/>
        </a:p>
        <a:p>
          <a:r>
            <a:rPr lang="es-CO" sz="1400" b="1" dirty="0">
              <a:latin typeface="Century Gothic" panose="020B0502020202020204" pitchFamily="34" charset="0"/>
            </a:rPr>
            <a:t>TÉRMINO DE PUBLICACIÓN INVITACIÓN PÚBLICA Y CRONOGRAMA</a:t>
          </a:r>
        </a:p>
      </dgm:t>
    </dgm:pt>
    <dgm:pt modelId="{7D8E5BA3-61B4-40CF-BC84-B83A587D7103}" type="parTrans" cxnId="{A8DF89C5-7A24-4DE2-BAA9-E8767EAC2761}">
      <dgm:prSet/>
      <dgm:spPr/>
      <dgm:t>
        <a:bodyPr/>
        <a:lstStyle/>
        <a:p>
          <a:endParaRPr lang="es-CO"/>
        </a:p>
      </dgm:t>
    </dgm:pt>
    <dgm:pt modelId="{002A79DB-5539-446E-816A-9703E47975DA}" type="sibTrans" cxnId="{A8DF89C5-7A24-4DE2-BAA9-E8767EAC2761}">
      <dgm:prSet/>
      <dgm:spPr/>
      <dgm:t>
        <a:bodyPr/>
        <a:lstStyle/>
        <a:p>
          <a:endParaRPr lang="es-CO"/>
        </a:p>
      </dgm:t>
    </dgm:pt>
    <dgm:pt modelId="{82EC0779-A54E-4A75-A0D1-97A37551EDE4}">
      <dgm:prSet/>
      <dgm:spPr/>
      <dgm:t>
        <a:bodyPr/>
        <a:lstStyle/>
        <a:p>
          <a:endParaRPr lang="es-CO" sz="2300" dirty="0"/>
        </a:p>
      </dgm:t>
    </dgm:pt>
    <dgm:pt modelId="{0E8FEA11-4649-443E-81C5-99A7D84DCDEB}" type="parTrans" cxnId="{1A9D66FB-7298-4D05-952B-9FFEB5E9B214}">
      <dgm:prSet/>
      <dgm:spPr/>
      <dgm:t>
        <a:bodyPr/>
        <a:lstStyle/>
        <a:p>
          <a:endParaRPr lang="es-CO"/>
        </a:p>
      </dgm:t>
    </dgm:pt>
    <dgm:pt modelId="{DA1AF7A9-326F-414D-8A45-6D4D56C8C703}" type="sibTrans" cxnId="{1A9D66FB-7298-4D05-952B-9FFEB5E9B214}">
      <dgm:prSet/>
      <dgm:spPr/>
      <dgm:t>
        <a:bodyPr/>
        <a:lstStyle/>
        <a:p>
          <a:endParaRPr lang="es-CO"/>
        </a:p>
      </dgm:t>
    </dgm:pt>
    <dgm:pt modelId="{74B0D2A7-6C08-4D5C-8877-EF2D3DE5DDF4}">
      <dgm:prSet/>
      <dgm:spPr/>
      <dgm:t>
        <a:bodyPr/>
        <a:lstStyle/>
        <a:p>
          <a:r>
            <a:rPr lang="es-MX" sz="1200" b="0" i="0" dirty="0">
              <a:latin typeface="Century Gothic" panose="020B0502020202020204" pitchFamily="34" charset="0"/>
            </a:rPr>
            <a:t>La Invitación se publicará por un </a:t>
          </a:r>
          <a:r>
            <a:rPr lang="es-MX" sz="1200" b="1" i="0" u="sng" dirty="0">
              <a:latin typeface="Century Gothic" panose="020B0502020202020204" pitchFamily="34" charset="0"/>
            </a:rPr>
            <a:t>término no inferior a un (1) día hábil </a:t>
          </a:r>
          <a:r>
            <a:rPr lang="es-MX" sz="1200" b="0" i="0" dirty="0">
              <a:latin typeface="Century Gothic" panose="020B0502020202020204" pitchFamily="34" charset="0"/>
            </a:rPr>
            <a:t>para que los interesados se informen de su contenido y formulen observaciones o comentarios.</a:t>
          </a:r>
          <a:endParaRPr lang="es-CO" sz="1200" dirty="0">
            <a:latin typeface="Century Gothic" panose="020B0502020202020204" pitchFamily="34" charset="0"/>
          </a:endParaRPr>
        </a:p>
      </dgm:t>
    </dgm:pt>
    <dgm:pt modelId="{E88E5A13-00B6-4621-9D63-F9B24C55A93B}" type="parTrans" cxnId="{9AA88E01-3A8E-48AB-B12F-20693EA0E277}">
      <dgm:prSet/>
      <dgm:spPr/>
      <dgm:t>
        <a:bodyPr/>
        <a:lstStyle/>
        <a:p>
          <a:endParaRPr lang="es-CO"/>
        </a:p>
      </dgm:t>
    </dgm:pt>
    <dgm:pt modelId="{3F2650B4-C1D3-4F7D-9523-8573BB6D8518}" type="sibTrans" cxnId="{9AA88E01-3A8E-48AB-B12F-20693EA0E277}">
      <dgm:prSet/>
      <dgm:spPr/>
      <dgm:t>
        <a:bodyPr/>
        <a:lstStyle/>
        <a:p>
          <a:endParaRPr lang="es-CO"/>
        </a:p>
      </dgm:t>
    </dgm:pt>
    <dgm:pt modelId="{15C3442F-2B77-4FAB-9473-088372A53AFF}">
      <dgm:prSet custT="1"/>
      <dgm:spPr/>
      <dgm:t>
        <a:bodyPr/>
        <a:lstStyle/>
        <a:p>
          <a:r>
            <a:rPr lang="es-MX" sz="1200" b="0" i="0" dirty="0">
              <a:latin typeface="Century Gothic" panose="020B0502020202020204" pitchFamily="34" charset="0"/>
            </a:rPr>
            <a:t>La IED deberá dar respuesta a las observaciones </a:t>
          </a:r>
          <a:r>
            <a:rPr lang="es-MX" sz="1200" b="1" i="0" u="sng" dirty="0">
              <a:latin typeface="Century Gothic" panose="020B0502020202020204" pitchFamily="34" charset="0"/>
            </a:rPr>
            <a:t>antes del inicio del plazo para presentar ofertas.</a:t>
          </a:r>
          <a:endParaRPr lang="es-CO" sz="1200" b="1" u="sng" dirty="0">
            <a:latin typeface="Century Gothic" panose="020B0502020202020204" pitchFamily="34" charset="0"/>
          </a:endParaRPr>
        </a:p>
      </dgm:t>
    </dgm:pt>
    <dgm:pt modelId="{6392D399-DB81-405A-8A68-0B5727561456}" type="parTrans" cxnId="{4E8BD28B-392D-42F7-9307-7020982C9F15}">
      <dgm:prSet/>
      <dgm:spPr/>
      <dgm:t>
        <a:bodyPr/>
        <a:lstStyle/>
        <a:p>
          <a:endParaRPr lang="es-CO"/>
        </a:p>
      </dgm:t>
    </dgm:pt>
    <dgm:pt modelId="{BCB83664-7E32-4486-835B-76F1E298C882}" type="sibTrans" cxnId="{4E8BD28B-392D-42F7-9307-7020982C9F15}">
      <dgm:prSet/>
      <dgm:spPr/>
      <dgm:t>
        <a:bodyPr/>
        <a:lstStyle/>
        <a:p>
          <a:endParaRPr lang="es-CO"/>
        </a:p>
      </dgm:t>
    </dgm:pt>
    <dgm:pt modelId="{21C05E09-59D1-434F-894E-B962D66C0861}">
      <dgm:prSet custT="1"/>
      <dgm:spPr/>
      <dgm:t>
        <a:bodyPr/>
        <a:lstStyle/>
        <a:p>
          <a:endParaRPr lang="es-CO" sz="1200" b="1" u="sng" dirty="0">
            <a:latin typeface="Century Gothic" panose="020B0502020202020204" pitchFamily="34" charset="0"/>
          </a:endParaRPr>
        </a:p>
      </dgm:t>
    </dgm:pt>
    <dgm:pt modelId="{F2033987-FB42-4D04-A7DC-941D9E64DA9E}" type="parTrans" cxnId="{B9302268-59FC-44A2-A754-0345286997EB}">
      <dgm:prSet/>
      <dgm:spPr/>
      <dgm:t>
        <a:bodyPr/>
        <a:lstStyle/>
        <a:p>
          <a:endParaRPr lang="es-CO"/>
        </a:p>
      </dgm:t>
    </dgm:pt>
    <dgm:pt modelId="{C6DE9D3C-F71F-4E18-9B35-FAD7F23C98E5}" type="sibTrans" cxnId="{B9302268-59FC-44A2-A754-0345286997EB}">
      <dgm:prSet/>
      <dgm:spPr/>
      <dgm:t>
        <a:bodyPr/>
        <a:lstStyle/>
        <a:p>
          <a:endParaRPr lang="es-CO"/>
        </a:p>
      </dgm:t>
    </dgm:pt>
    <dgm:pt modelId="{CC8F189E-6E82-49C4-97DA-56BBD73E302E}">
      <dgm:prSet custT="1"/>
      <dgm:spPr/>
      <dgm:t>
        <a:bodyPr/>
        <a:lstStyle/>
        <a:p>
          <a:r>
            <a:rPr lang="es-MX" sz="1200" b="0" i="0" dirty="0">
              <a:latin typeface="Century Gothic" panose="020B0502020202020204" pitchFamily="34" charset="0"/>
            </a:rPr>
            <a:t>Dentro del término para presentar observaciones, las solicitudes para limitar la convocatoria a </a:t>
          </a:r>
          <a:r>
            <a:rPr lang="es-MX" sz="1200" b="0" i="0" dirty="0" err="1">
              <a:latin typeface="Century Gothic" panose="020B0502020202020204" pitchFamily="34" charset="0"/>
            </a:rPr>
            <a:t>Mipyme</a:t>
          </a:r>
          <a:r>
            <a:rPr lang="es-MX" sz="1200" b="0" i="0" dirty="0">
              <a:latin typeface="Century Gothic" panose="020B0502020202020204" pitchFamily="34" charset="0"/>
            </a:rPr>
            <a:t> colombianas</a:t>
          </a:r>
          <a:endParaRPr lang="es-CO" sz="1200" b="1" u="sng" dirty="0">
            <a:latin typeface="Century Gothic" panose="020B0502020202020204" pitchFamily="34" charset="0"/>
          </a:endParaRPr>
        </a:p>
      </dgm:t>
    </dgm:pt>
    <dgm:pt modelId="{9434C80F-DFCE-423D-BB73-DFA21B808B41}" type="parTrans" cxnId="{D29FCFFE-A85A-405F-AA59-233FF4B33C50}">
      <dgm:prSet/>
      <dgm:spPr/>
      <dgm:t>
        <a:bodyPr/>
        <a:lstStyle/>
        <a:p>
          <a:endParaRPr lang="es-CO"/>
        </a:p>
      </dgm:t>
    </dgm:pt>
    <dgm:pt modelId="{B9420753-EE46-4A9D-B8F1-01CE93BA7142}" type="sibTrans" cxnId="{D29FCFFE-A85A-405F-AA59-233FF4B33C50}">
      <dgm:prSet/>
      <dgm:spPr/>
      <dgm:t>
        <a:bodyPr/>
        <a:lstStyle/>
        <a:p>
          <a:endParaRPr lang="es-CO"/>
        </a:p>
      </dgm:t>
    </dgm:pt>
    <dgm:pt modelId="{2D960979-98D2-4E8A-B550-BD259125E098}" type="pres">
      <dgm:prSet presAssocID="{E869C761-3D30-4BBE-A2A6-2628F864DEBA}" presName="linearFlow" presStyleCnt="0">
        <dgm:presLayoutVars>
          <dgm:dir/>
          <dgm:animLvl val="lvl"/>
          <dgm:resizeHandles val="exact"/>
        </dgm:presLayoutVars>
      </dgm:prSet>
      <dgm:spPr/>
    </dgm:pt>
    <dgm:pt modelId="{3BAAD586-9EB7-4073-8D2B-07B2199E7201}" type="pres">
      <dgm:prSet presAssocID="{F1C954B9-8F08-48A2-98D2-327D79164A09}" presName="composite" presStyleCnt="0"/>
      <dgm:spPr/>
    </dgm:pt>
    <dgm:pt modelId="{54F7E9AA-4FA9-42C7-B85C-ECCB1E2891F4}" type="pres">
      <dgm:prSet presAssocID="{F1C954B9-8F08-48A2-98D2-327D79164A09}" presName="parentText" presStyleLbl="alignNode1" presStyleIdx="0" presStyleCnt="2">
        <dgm:presLayoutVars>
          <dgm:chMax val="1"/>
          <dgm:bulletEnabled val="1"/>
        </dgm:presLayoutVars>
      </dgm:prSet>
      <dgm:spPr/>
    </dgm:pt>
    <dgm:pt modelId="{319A4584-BFE7-43F3-8941-03C12D07CC32}" type="pres">
      <dgm:prSet presAssocID="{F1C954B9-8F08-48A2-98D2-327D79164A09}" presName="descendantText" presStyleLbl="alignAcc1" presStyleIdx="0" presStyleCnt="2">
        <dgm:presLayoutVars>
          <dgm:bulletEnabled val="1"/>
        </dgm:presLayoutVars>
      </dgm:prSet>
      <dgm:spPr/>
    </dgm:pt>
    <dgm:pt modelId="{D6E871CF-D1D1-4495-9DE7-FCE70756EA43}" type="pres">
      <dgm:prSet presAssocID="{EB90F200-53A2-42A8-AA57-96E34420DE97}" presName="sp" presStyleCnt="0"/>
      <dgm:spPr/>
    </dgm:pt>
    <dgm:pt modelId="{50DA6DA5-285B-4032-B1D8-B336CA926EE6}" type="pres">
      <dgm:prSet presAssocID="{AA91DC5C-2940-45DF-A00C-BEEBA1C79BAA}" presName="composite" presStyleCnt="0"/>
      <dgm:spPr/>
    </dgm:pt>
    <dgm:pt modelId="{99D2CDED-9112-4A8C-8308-F946F19EE19F}" type="pres">
      <dgm:prSet presAssocID="{AA91DC5C-2940-45DF-A00C-BEEBA1C79BAA}" presName="parentText" presStyleLbl="alignNode1" presStyleIdx="1" presStyleCnt="2">
        <dgm:presLayoutVars>
          <dgm:chMax val="1"/>
          <dgm:bulletEnabled val="1"/>
        </dgm:presLayoutVars>
      </dgm:prSet>
      <dgm:spPr/>
    </dgm:pt>
    <dgm:pt modelId="{F08B2A7B-5C91-4F34-BD90-012393FBE278}" type="pres">
      <dgm:prSet presAssocID="{AA91DC5C-2940-45DF-A00C-BEEBA1C79BAA}" presName="descendantText" presStyleLbl="alignAcc1" presStyleIdx="1" presStyleCnt="2">
        <dgm:presLayoutVars>
          <dgm:bulletEnabled val="1"/>
        </dgm:presLayoutVars>
      </dgm:prSet>
      <dgm:spPr/>
    </dgm:pt>
  </dgm:ptLst>
  <dgm:cxnLst>
    <dgm:cxn modelId="{9AA88E01-3A8E-48AB-B12F-20693EA0E277}" srcId="{AA91DC5C-2940-45DF-A00C-BEEBA1C79BAA}" destId="{74B0D2A7-6C08-4D5C-8877-EF2D3DE5DDF4}" srcOrd="0" destOrd="0" parTransId="{E88E5A13-00B6-4621-9D63-F9B24C55A93B}" sibTransId="{3F2650B4-C1D3-4F7D-9523-8573BB6D8518}"/>
    <dgm:cxn modelId="{2CDEC039-EBD6-4DAE-B5D3-5F709537CAAB}" type="presOf" srcId="{F1552D07-936C-4977-8DDE-87D6065EA1A3}" destId="{319A4584-BFE7-43F3-8941-03C12D07CC32}" srcOrd="0" destOrd="0" presId="urn:microsoft.com/office/officeart/2005/8/layout/chevron2"/>
    <dgm:cxn modelId="{B9302268-59FC-44A2-A754-0345286997EB}" srcId="{AA91DC5C-2940-45DF-A00C-BEEBA1C79BAA}" destId="{21C05E09-59D1-434F-894E-B962D66C0861}" srcOrd="3" destOrd="0" parTransId="{F2033987-FB42-4D04-A7DC-941D9E64DA9E}" sibTransId="{C6DE9D3C-F71F-4E18-9B35-FAD7F23C98E5}"/>
    <dgm:cxn modelId="{513EBC57-6F41-4051-B1E8-51E5EC123930}" type="presOf" srcId="{F1C954B9-8F08-48A2-98D2-327D79164A09}" destId="{54F7E9AA-4FA9-42C7-B85C-ECCB1E2891F4}" srcOrd="0" destOrd="0" presId="urn:microsoft.com/office/officeart/2005/8/layout/chevron2"/>
    <dgm:cxn modelId="{09EBC057-065F-41AE-B2C6-D5267FD4A2CB}" srcId="{E869C761-3D30-4BBE-A2A6-2628F864DEBA}" destId="{F1C954B9-8F08-48A2-98D2-327D79164A09}" srcOrd="0" destOrd="0" parTransId="{AFAF3D4C-54A9-4A8D-9F8D-CFE534334C36}" sibTransId="{EB90F200-53A2-42A8-AA57-96E34420DE97}"/>
    <dgm:cxn modelId="{A3A57578-7E5B-4423-92F9-022591637A16}" type="presOf" srcId="{21C05E09-59D1-434F-894E-B962D66C0861}" destId="{F08B2A7B-5C91-4F34-BD90-012393FBE278}" srcOrd="0" destOrd="3" presId="urn:microsoft.com/office/officeart/2005/8/layout/chevron2"/>
    <dgm:cxn modelId="{72B76E8B-BE50-440C-BC03-70AD61B41283}" type="presOf" srcId="{15C3442F-2B77-4FAB-9473-088372A53AFF}" destId="{F08B2A7B-5C91-4F34-BD90-012393FBE278}" srcOrd="0" destOrd="1" presId="urn:microsoft.com/office/officeart/2005/8/layout/chevron2"/>
    <dgm:cxn modelId="{4E8BD28B-392D-42F7-9307-7020982C9F15}" srcId="{AA91DC5C-2940-45DF-A00C-BEEBA1C79BAA}" destId="{15C3442F-2B77-4FAB-9473-088372A53AFF}" srcOrd="1" destOrd="0" parTransId="{6392D399-DB81-405A-8A68-0B5727561456}" sibTransId="{BCB83664-7E32-4486-835B-76F1E298C882}"/>
    <dgm:cxn modelId="{5C13AF8F-0F5A-46F5-A688-A68F45B637A6}" type="presOf" srcId="{CC8F189E-6E82-49C4-97DA-56BBD73E302E}" destId="{F08B2A7B-5C91-4F34-BD90-012393FBE278}" srcOrd="0" destOrd="2" presId="urn:microsoft.com/office/officeart/2005/8/layout/chevron2"/>
    <dgm:cxn modelId="{23E5F29D-EFAF-4A61-956E-AEA189EC3982}" type="presOf" srcId="{74B0D2A7-6C08-4D5C-8877-EF2D3DE5DDF4}" destId="{F08B2A7B-5C91-4F34-BD90-012393FBE278}" srcOrd="0" destOrd="0" presId="urn:microsoft.com/office/officeart/2005/8/layout/chevron2"/>
    <dgm:cxn modelId="{67263F9F-433E-4C0E-8255-21CCD94BF260}" type="presOf" srcId="{E869C761-3D30-4BBE-A2A6-2628F864DEBA}" destId="{2D960979-98D2-4E8A-B550-BD259125E098}" srcOrd="0" destOrd="0" presId="urn:microsoft.com/office/officeart/2005/8/layout/chevron2"/>
    <dgm:cxn modelId="{3A28EFA8-D51D-498F-87A7-3C64DEB83BBD}" type="presOf" srcId="{AA91DC5C-2940-45DF-A00C-BEEBA1C79BAA}" destId="{99D2CDED-9112-4A8C-8308-F946F19EE19F}" srcOrd="0" destOrd="0" presId="urn:microsoft.com/office/officeart/2005/8/layout/chevron2"/>
    <dgm:cxn modelId="{A8DF89C5-7A24-4DE2-BAA9-E8767EAC2761}" srcId="{E869C761-3D30-4BBE-A2A6-2628F864DEBA}" destId="{AA91DC5C-2940-45DF-A00C-BEEBA1C79BAA}" srcOrd="1" destOrd="0" parTransId="{7D8E5BA3-61B4-40CF-BC84-B83A587D7103}" sibTransId="{002A79DB-5539-446E-816A-9703E47975DA}"/>
    <dgm:cxn modelId="{48ED5DCD-4652-49CC-A851-0BB79C9CAC25}" srcId="{F1C954B9-8F08-48A2-98D2-327D79164A09}" destId="{F1552D07-936C-4977-8DDE-87D6065EA1A3}" srcOrd="0" destOrd="0" parTransId="{E31324AD-23E2-4C52-ABEA-5AD6B53688E8}" sibTransId="{BB9540AF-8BF3-4C10-956A-D8E3056F7F12}"/>
    <dgm:cxn modelId="{1E47B5D1-D5A0-4D90-BED7-B9EF9B67161E}" type="presOf" srcId="{82EC0779-A54E-4A75-A0D1-97A37551EDE4}" destId="{319A4584-BFE7-43F3-8941-03C12D07CC32}" srcOrd="0" destOrd="1" presId="urn:microsoft.com/office/officeart/2005/8/layout/chevron2"/>
    <dgm:cxn modelId="{1A9D66FB-7298-4D05-952B-9FFEB5E9B214}" srcId="{F1C954B9-8F08-48A2-98D2-327D79164A09}" destId="{82EC0779-A54E-4A75-A0D1-97A37551EDE4}" srcOrd="1" destOrd="0" parTransId="{0E8FEA11-4649-443E-81C5-99A7D84DCDEB}" sibTransId="{DA1AF7A9-326F-414D-8A45-6D4D56C8C703}"/>
    <dgm:cxn modelId="{D29FCFFE-A85A-405F-AA59-233FF4B33C50}" srcId="{AA91DC5C-2940-45DF-A00C-BEEBA1C79BAA}" destId="{CC8F189E-6E82-49C4-97DA-56BBD73E302E}" srcOrd="2" destOrd="0" parTransId="{9434C80F-DFCE-423D-BB73-DFA21B808B41}" sibTransId="{B9420753-EE46-4A9D-B8F1-01CE93BA7142}"/>
    <dgm:cxn modelId="{C5E3FA43-1938-4F1C-AA9A-E2030A152F4C}" type="presParOf" srcId="{2D960979-98D2-4E8A-B550-BD259125E098}" destId="{3BAAD586-9EB7-4073-8D2B-07B2199E7201}" srcOrd="0" destOrd="0" presId="urn:microsoft.com/office/officeart/2005/8/layout/chevron2"/>
    <dgm:cxn modelId="{E9D40A15-9460-4238-9E63-0E50B496E9EC}" type="presParOf" srcId="{3BAAD586-9EB7-4073-8D2B-07B2199E7201}" destId="{54F7E9AA-4FA9-42C7-B85C-ECCB1E2891F4}" srcOrd="0" destOrd="0" presId="urn:microsoft.com/office/officeart/2005/8/layout/chevron2"/>
    <dgm:cxn modelId="{3FC9C961-BCF9-4578-95CF-AF4FCA11329D}" type="presParOf" srcId="{3BAAD586-9EB7-4073-8D2B-07B2199E7201}" destId="{319A4584-BFE7-43F3-8941-03C12D07CC32}" srcOrd="1" destOrd="0" presId="urn:microsoft.com/office/officeart/2005/8/layout/chevron2"/>
    <dgm:cxn modelId="{0C30E705-3D44-4286-B01A-C7BB91830F50}" type="presParOf" srcId="{2D960979-98D2-4E8A-B550-BD259125E098}" destId="{D6E871CF-D1D1-4495-9DE7-FCE70756EA43}" srcOrd="1" destOrd="0" presId="urn:microsoft.com/office/officeart/2005/8/layout/chevron2"/>
    <dgm:cxn modelId="{09411A11-9719-4782-82CF-0A335DD4BA51}" type="presParOf" srcId="{2D960979-98D2-4E8A-B550-BD259125E098}" destId="{50DA6DA5-285B-4032-B1D8-B336CA926EE6}" srcOrd="2" destOrd="0" presId="urn:microsoft.com/office/officeart/2005/8/layout/chevron2"/>
    <dgm:cxn modelId="{53C2173F-2B07-4672-9363-BFE44BC223F8}" type="presParOf" srcId="{50DA6DA5-285B-4032-B1D8-B336CA926EE6}" destId="{99D2CDED-9112-4A8C-8308-F946F19EE19F}" srcOrd="0" destOrd="0" presId="urn:microsoft.com/office/officeart/2005/8/layout/chevron2"/>
    <dgm:cxn modelId="{D14499E9-8DCE-43B9-86E8-87C437AB6CAC}" type="presParOf" srcId="{50DA6DA5-285B-4032-B1D8-B336CA926EE6}" destId="{F08B2A7B-5C91-4F34-BD90-012393FBE27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69C761-3D30-4BBE-A2A6-2628F864DEBA}" type="doc">
      <dgm:prSet loTypeId="urn:microsoft.com/office/officeart/2005/8/layout/chevron2" loCatId="process" qsTypeId="urn:microsoft.com/office/officeart/2005/8/quickstyle/simple5" qsCatId="simple" csTypeId="urn:microsoft.com/office/officeart/2005/8/colors/colorful1" csCatId="colorful" phldr="1"/>
      <dgm:spPr/>
      <dgm:t>
        <a:bodyPr/>
        <a:lstStyle/>
        <a:p>
          <a:endParaRPr lang="es-CO"/>
        </a:p>
      </dgm:t>
    </dgm:pt>
    <dgm:pt modelId="{F1C954B9-8F08-48A2-98D2-327D79164A09}">
      <dgm:prSet custT="1"/>
      <dgm:spPr>
        <a:gradFill rotWithShape="0">
          <a:gsLst>
            <a:gs pos="0">
              <a:schemeClr val="accent4"/>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pPr algn="ctr">
            <a:buFont typeface="Wingdings" panose="05000000000000000000" pitchFamily="2" charset="2"/>
            <a:buChar char="ü"/>
          </a:pPr>
          <a:endParaRPr lang="es-CO" sz="1400" b="0" i="0" u="none" dirty="0">
            <a:latin typeface="Century Gothic" panose="020B0502020202020204" pitchFamily="34" charset="0"/>
          </a:endParaRPr>
        </a:p>
        <a:p>
          <a:pPr algn="ctr">
            <a:buFont typeface="Wingdings" panose="05000000000000000000" pitchFamily="2" charset="2"/>
            <a:buChar char="ü"/>
          </a:pPr>
          <a:r>
            <a:rPr lang="es-CO" sz="1200" b="1" i="0" u="none" dirty="0">
              <a:latin typeface="Century Gothic" panose="020B0502020202020204" pitchFamily="34" charset="0"/>
            </a:rPr>
            <a:t>PRESENTACIÓN Y EVALUACIÓN DE LAS OFERTAS </a:t>
          </a:r>
        </a:p>
      </dgm:t>
    </dgm:pt>
    <dgm:pt modelId="{AFAF3D4C-54A9-4A8D-9F8D-CFE534334C36}" type="parTrans" cxnId="{09EBC057-065F-41AE-B2C6-D5267FD4A2CB}">
      <dgm:prSet/>
      <dgm:spPr/>
      <dgm:t>
        <a:bodyPr/>
        <a:lstStyle/>
        <a:p>
          <a:endParaRPr lang="es-CO"/>
        </a:p>
      </dgm:t>
    </dgm:pt>
    <dgm:pt modelId="{EB90F200-53A2-42A8-AA57-96E34420DE97}" type="sibTrans" cxnId="{09EBC057-065F-41AE-B2C6-D5267FD4A2CB}">
      <dgm:prSet/>
      <dgm:spPr/>
      <dgm:t>
        <a:bodyPr/>
        <a:lstStyle/>
        <a:p>
          <a:endParaRPr lang="es-CO"/>
        </a:p>
      </dgm:t>
    </dgm:pt>
    <dgm:pt modelId="{F1552D07-936C-4977-8DDE-87D6065EA1A3}">
      <dgm:prSet custT="1"/>
      <dgm:spPr/>
      <dgm:t>
        <a:bodyPr/>
        <a:lstStyle/>
        <a:p>
          <a:pPr algn="just"/>
          <a:r>
            <a:rPr lang="es-MX" sz="1100" b="0" i="0" u="none" dirty="0">
              <a:latin typeface="Century Gothic" panose="020B0502020202020204" pitchFamily="34" charset="0"/>
            </a:rPr>
            <a:t>Los proponentes podrán </a:t>
          </a:r>
          <a:r>
            <a:rPr lang="es-MX" sz="1100" b="1" i="0" u="none" dirty="0">
              <a:latin typeface="Century Gothic" panose="020B0502020202020204" pitchFamily="34" charset="0"/>
            </a:rPr>
            <a:t>presentar sus ofertas </a:t>
          </a:r>
          <a:r>
            <a:rPr lang="es-MX" sz="1100" b="0" i="0" u="none" dirty="0">
              <a:latin typeface="Century Gothic" panose="020B0502020202020204" pitchFamily="34" charset="0"/>
            </a:rPr>
            <a:t>dentro del término establecido por la IED en el cronograma, el cual </a:t>
          </a:r>
          <a:r>
            <a:rPr lang="es-MX" sz="1100" b="1" i="0" u="none" dirty="0">
              <a:latin typeface="Century Gothic" panose="020B0502020202020204" pitchFamily="34" charset="0"/>
            </a:rPr>
            <a:t>no podrá ser inferior a un día hábil, </a:t>
          </a:r>
          <a:r>
            <a:rPr lang="es-MX" sz="1100" b="0" i="0" u="none" dirty="0">
              <a:latin typeface="Century Gothic" panose="020B0502020202020204" pitchFamily="34" charset="0"/>
            </a:rPr>
            <a:t>luego de publicado el aviso en que se informe si el proceso se limita o no a </a:t>
          </a:r>
          <a:r>
            <a:rPr lang="es-MX" sz="1100" b="0" i="0" u="none" dirty="0" err="1">
              <a:latin typeface="Century Gothic" panose="020B0502020202020204" pitchFamily="34" charset="0"/>
            </a:rPr>
            <a:t>Mipyme</a:t>
          </a:r>
          <a:r>
            <a:rPr lang="es-MX" sz="1100" b="0" i="0" u="none" dirty="0">
              <a:latin typeface="Century Gothic" panose="020B0502020202020204" pitchFamily="34" charset="0"/>
            </a:rPr>
            <a:t>.</a:t>
          </a:r>
          <a:endParaRPr lang="es-CO" sz="1100" u="none" dirty="0">
            <a:latin typeface="Century Gothic" panose="020B0502020202020204" pitchFamily="34" charset="0"/>
          </a:endParaRPr>
        </a:p>
      </dgm:t>
    </dgm:pt>
    <dgm:pt modelId="{E31324AD-23E2-4C52-ABEA-5AD6B53688E8}" type="parTrans" cxnId="{48ED5DCD-4652-49CC-A851-0BB79C9CAC25}">
      <dgm:prSet/>
      <dgm:spPr/>
      <dgm:t>
        <a:bodyPr/>
        <a:lstStyle/>
        <a:p>
          <a:endParaRPr lang="es-CO"/>
        </a:p>
      </dgm:t>
    </dgm:pt>
    <dgm:pt modelId="{BB9540AF-8BF3-4C10-956A-D8E3056F7F12}" type="sibTrans" cxnId="{48ED5DCD-4652-49CC-A851-0BB79C9CAC25}">
      <dgm:prSet/>
      <dgm:spPr/>
      <dgm:t>
        <a:bodyPr/>
        <a:lstStyle/>
        <a:p>
          <a:endParaRPr lang="es-CO"/>
        </a:p>
      </dgm:t>
    </dgm:pt>
    <dgm:pt modelId="{AA91DC5C-2940-45DF-A00C-BEEBA1C79BAA}">
      <dgm:prSet custT="1"/>
      <dgm:spPr>
        <a:gradFill rotWithShape="0">
          <a:gsLst>
            <a:gs pos="0">
              <a:srgbClr val="00B0F0"/>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r>
            <a:rPr lang="es-CO" sz="1200" b="1" dirty="0">
              <a:latin typeface="Century Gothic" panose="020B0502020202020204" pitchFamily="34" charset="0"/>
            </a:rPr>
            <a:t>PUBLICACIÓN DEL INFORME DE EVALUACIÓN </a:t>
          </a:r>
        </a:p>
      </dgm:t>
    </dgm:pt>
    <dgm:pt modelId="{7D8E5BA3-61B4-40CF-BC84-B83A587D7103}" type="parTrans" cxnId="{A8DF89C5-7A24-4DE2-BAA9-E8767EAC2761}">
      <dgm:prSet/>
      <dgm:spPr/>
      <dgm:t>
        <a:bodyPr/>
        <a:lstStyle/>
        <a:p>
          <a:endParaRPr lang="es-CO"/>
        </a:p>
      </dgm:t>
    </dgm:pt>
    <dgm:pt modelId="{002A79DB-5539-446E-816A-9703E47975DA}" type="sibTrans" cxnId="{A8DF89C5-7A24-4DE2-BAA9-E8767EAC2761}">
      <dgm:prSet/>
      <dgm:spPr/>
      <dgm:t>
        <a:bodyPr/>
        <a:lstStyle/>
        <a:p>
          <a:endParaRPr lang="es-CO"/>
        </a:p>
      </dgm:t>
    </dgm:pt>
    <dgm:pt modelId="{74B0D2A7-6C08-4D5C-8877-EF2D3DE5DDF4}">
      <dgm:prSet custT="1"/>
      <dgm:spPr/>
      <dgm:t>
        <a:bodyPr/>
        <a:lstStyle/>
        <a:p>
          <a:pPr algn="just"/>
          <a:r>
            <a:rPr lang="es-MX" sz="1200" b="0" i="0" dirty="0">
              <a:latin typeface="Century Gothic" panose="020B0502020202020204" pitchFamily="34" charset="0"/>
            </a:rPr>
            <a:t>La IED debe publicar el informe de evaluación así como los requerimientos de subsanación y los subsanes durante mínimo un (1) día hábil, para que durante este término los oferentes presenten las observaciones al informe de evaluación que deberán ser </a:t>
          </a:r>
          <a:r>
            <a:rPr lang="es-MX" sz="1200" b="1" i="0" dirty="0">
              <a:latin typeface="Century Gothic" panose="020B0502020202020204" pitchFamily="34" charset="0"/>
            </a:rPr>
            <a:t>respondidas por la IED antes de realizar la aceptación de la oferta seleccionada</a:t>
          </a:r>
          <a:r>
            <a:rPr lang="es-MX" sz="1200" b="0" i="0" dirty="0">
              <a:latin typeface="Century Gothic" panose="020B0502020202020204" pitchFamily="34" charset="0"/>
            </a:rPr>
            <a:t>.</a:t>
          </a:r>
          <a:endParaRPr lang="es-CO" sz="1200" dirty="0">
            <a:latin typeface="Century Gothic" panose="020B0502020202020204" pitchFamily="34" charset="0"/>
          </a:endParaRPr>
        </a:p>
      </dgm:t>
    </dgm:pt>
    <dgm:pt modelId="{E88E5A13-00B6-4621-9D63-F9B24C55A93B}" type="parTrans" cxnId="{9AA88E01-3A8E-48AB-B12F-20693EA0E277}">
      <dgm:prSet/>
      <dgm:spPr/>
      <dgm:t>
        <a:bodyPr/>
        <a:lstStyle/>
        <a:p>
          <a:endParaRPr lang="es-CO"/>
        </a:p>
      </dgm:t>
    </dgm:pt>
    <dgm:pt modelId="{3F2650B4-C1D3-4F7D-9523-8573BB6D8518}" type="sibTrans" cxnId="{9AA88E01-3A8E-48AB-B12F-20693EA0E277}">
      <dgm:prSet/>
      <dgm:spPr/>
      <dgm:t>
        <a:bodyPr/>
        <a:lstStyle/>
        <a:p>
          <a:endParaRPr lang="es-CO"/>
        </a:p>
      </dgm:t>
    </dgm:pt>
    <dgm:pt modelId="{21C05E09-59D1-434F-894E-B962D66C0861}">
      <dgm:prSet custT="1"/>
      <dgm:spPr>
        <a:gradFill rotWithShape="0">
          <a:gsLst>
            <a:gs pos="0">
              <a:schemeClr val="accent2"/>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gradFill>
      </dgm:spPr>
      <dgm:t>
        <a:bodyPr/>
        <a:lstStyle/>
        <a:p>
          <a:pPr algn="ctr"/>
          <a:r>
            <a:rPr lang="es-CO" sz="1200" b="1" u="none" dirty="0">
              <a:latin typeface="Century Gothic" panose="020B0502020202020204" pitchFamily="34" charset="0"/>
            </a:rPr>
            <a:t>ACEPTACIÓN DE LA OFERTA Y PUBLICACIÓN EN EL SECOP </a:t>
          </a:r>
        </a:p>
      </dgm:t>
    </dgm:pt>
    <dgm:pt modelId="{F2033987-FB42-4D04-A7DC-941D9E64DA9E}" type="parTrans" cxnId="{B9302268-59FC-44A2-A754-0345286997EB}">
      <dgm:prSet/>
      <dgm:spPr/>
      <dgm:t>
        <a:bodyPr/>
        <a:lstStyle/>
        <a:p>
          <a:endParaRPr lang="es-CO"/>
        </a:p>
      </dgm:t>
    </dgm:pt>
    <dgm:pt modelId="{C6DE9D3C-F71F-4E18-9B35-FAD7F23C98E5}" type="sibTrans" cxnId="{B9302268-59FC-44A2-A754-0345286997EB}">
      <dgm:prSet/>
      <dgm:spPr/>
      <dgm:t>
        <a:bodyPr/>
        <a:lstStyle/>
        <a:p>
          <a:endParaRPr lang="es-CO"/>
        </a:p>
      </dgm:t>
    </dgm:pt>
    <dgm:pt modelId="{A4431017-2FF8-4715-8F5E-C91D654149AF}">
      <dgm:prSet custT="1"/>
      <dgm:spPr/>
      <dgm:t>
        <a:bodyPr/>
        <a:lstStyle/>
        <a:p>
          <a:pPr algn="just"/>
          <a:r>
            <a:rPr lang="es-MX" sz="1100" b="0" i="0" dirty="0">
              <a:latin typeface="Century Gothic" panose="020B0502020202020204" pitchFamily="34" charset="0"/>
            </a:rPr>
            <a:t> El Comité Evaluador designado por el Ordenado del gasto revisará las ofertas económicas y verificará que la de menor precio cumple con las condiciones de la invitación. Si esta no cumple, la IED debe verificar el cumplimento de los requisitos de la invitación de la oferta con el segundo mejor precio, y así sucesivamente.</a:t>
          </a:r>
          <a:endParaRPr lang="es-CO" sz="1100" dirty="0">
            <a:latin typeface="Century Gothic" panose="020B0502020202020204" pitchFamily="34" charset="0"/>
          </a:endParaRPr>
        </a:p>
      </dgm:t>
    </dgm:pt>
    <dgm:pt modelId="{742E59B5-A05B-415E-879D-264E04C46591}" type="parTrans" cxnId="{387DC400-6894-4027-8F29-2DF2E7E1F544}">
      <dgm:prSet/>
      <dgm:spPr/>
      <dgm:t>
        <a:bodyPr/>
        <a:lstStyle/>
        <a:p>
          <a:endParaRPr lang="es-CO"/>
        </a:p>
      </dgm:t>
    </dgm:pt>
    <dgm:pt modelId="{B78C30E0-ADFE-4F85-821A-14D3229BE172}" type="sibTrans" cxnId="{387DC400-6894-4027-8F29-2DF2E7E1F544}">
      <dgm:prSet/>
      <dgm:spPr/>
      <dgm:t>
        <a:bodyPr/>
        <a:lstStyle/>
        <a:p>
          <a:endParaRPr lang="es-CO"/>
        </a:p>
      </dgm:t>
    </dgm:pt>
    <dgm:pt modelId="{016B5C44-8C67-4529-9083-0C026A9643E7}">
      <dgm:prSet custT="1"/>
      <dgm:spPr/>
      <dgm:t>
        <a:bodyPr/>
        <a:lstStyle/>
        <a:p>
          <a:pPr algn="just"/>
          <a:r>
            <a:rPr lang="es-CO" sz="1100" dirty="0">
              <a:latin typeface="Century Gothic" panose="020B0502020202020204" pitchFamily="34" charset="0"/>
            </a:rPr>
            <a:t>Lo anterior, sin perjuicio de la oportunidad que tienen los proponentes para subsanar </a:t>
          </a:r>
          <a:r>
            <a:rPr lang="es-MX" sz="1100" b="0" i="0" dirty="0">
              <a:latin typeface="Century Gothic" panose="020B0502020202020204" pitchFamily="34" charset="0"/>
            </a:rPr>
            <a:t>las ofertas, en los términos del artículo 5 </a:t>
          </a:r>
          <a:r>
            <a:rPr lang="es-MX" sz="1100" b="0" i="0" dirty="0">
              <a:latin typeface="Century Gothic" panose="020B0502020202020204" pitchFamily="34" charset="0"/>
              <a:hlinkClick xmlns:r="http://schemas.openxmlformats.org/officeDocument/2006/relationships" r:id="rId1"/>
            </a:rPr>
            <a:t> </a:t>
          </a:r>
          <a:r>
            <a:rPr lang="es-MX" sz="1100" b="0" i="0" dirty="0">
              <a:latin typeface="Century Gothic" panose="020B0502020202020204" pitchFamily="34" charset="0"/>
            </a:rPr>
            <a:t>de la Ley 1150 de 2007, para lo cual </a:t>
          </a:r>
          <a:r>
            <a:rPr lang="es-MX" sz="1100" b="1" i="0" dirty="0">
              <a:latin typeface="Century Gothic" panose="020B0502020202020204" pitchFamily="34" charset="0"/>
            </a:rPr>
            <a:t>la IED debe establecer un término preclusivo en la invitación </a:t>
          </a:r>
          <a:r>
            <a:rPr lang="es-MX" sz="1100" b="0" i="0" u="sng" dirty="0">
              <a:latin typeface="Century Gothic" panose="020B0502020202020204" pitchFamily="34" charset="0"/>
            </a:rPr>
            <a:t>para recibir los documentos subsanables,</a:t>
          </a:r>
          <a:r>
            <a:rPr lang="es-MX" sz="1100" b="0" i="0" dirty="0">
              <a:latin typeface="Century Gothic" panose="020B0502020202020204" pitchFamily="34" charset="0"/>
            </a:rPr>
            <a:t> frente a cada uno de los requerimientos.</a:t>
          </a:r>
          <a:endParaRPr lang="es-CO" sz="1100" dirty="0">
            <a:latin typeface="Century Gothic" panose="020B0502020202020204" pitchFamily="34" charset="0"/>
          </a:endParaRPr>
        </a:p>
      </dgm:t>
    </dgm:pt>
    <dgm:pt modelId="{3B17E2D9-175F-4E71-A6B3-D6F187D98A47}" type="parTrans" cxnId="{98D2728C-F179-4CD6-AEE8-3C3EEDCE13F5}">
      <dgm:prSet/>
      <dgm:spPr/>
      <dgm:t>
        <a:bodyPr/>
        <a:lstStyle/>
        <a:p>
          <a:endParaRPr lang="es-CO"/>
        </a:p>
      </dgm:t>
    </dgm:pt>
    <dgm:pt modelId="{C9BC2FFA-9E8E-4C9F-A4FF-94BB3F535832}" type="sibTrans" cxnId="{98D2728C-F179-4CD6-AEE8-3C3EEDCE13F5}">
      <dgm:prSet/>
      <dgm:spPr/>
      <dgm:t>
        <a:bodyPr/>
        <a:lstStyle/>
        <a:p>
          <a:endParaRPr lang="es-CO"/>
        </a:p>
      </dgm:t>
    </dgm:pt>
    <dgm:pt modelId="{9CFDC592-6C31-42E8-8B65-9930FA1EFB42}">
      <dgm:prSet custT="1"/>
      <dgm:spPr/>
      <dgm:t>
        <a:bodyPr/>
        <a:lstStyle/>
        <a:p>
          <a:pPr algn="just"/>
          <a:endParaRPr lang="es-CO" sz="1100" dirty="0">
            <a:latin typeface="Century Gothic" panose="020B0502020202020204" pitchFamily="34" charset="0"/>
          </a:endParaRPr>
        </a:p>
      </dgm:t>
    </dgm:pt>
    <dgm:pt modelId="{839EC026-E237-4CF5-9558-95ACD214A4FD}" type="parTrans" cxnId="{D1BABB80-CC7B-4198-AF0A-F41FB39C5AE2}">
      <dgm:prSet/>
      <dgm:spPr/>
      <dgm:t>
        <a:bodyPr/>
        <a:lstStyle/>
        <a:p>
          <a:endParaRPr lang="es-CO"/>
        </a:p>
      </dgm:t>
    </dgm:pt>
    <dgm:pt modelId="{B0BC00A0-FD78-4E0F-B64E-8B07A78E08B6}" type="sibTrans" cxnId="{D1BABB80-CC7B-4198-AF0A-F41FB39C5AE2}">
      <dgm:prSet/>
      <dgm:spPr/>
      <dgm:t>
        <a:bodyPr/>
        <a:lstStyle/>
        <a:p>
          <a:endParaRPr lang="es-CO"/>
        </a:p>
      </dgm:t>
    </dgm:pt>
    <dgm:pt modelId="{285FF6F9-F696-4196-B8EE-C6A8CECD157F}">
      <dgm:prSet custT="1"/>
      <dgm:spPr/>
      <dgm:t>
        <a:bodyPr/>
        <a:lstStyle/>
        <a:p>
          <a:pPr algn="just"/>
          <a:endParaRPr lang="es-CO" sz="1100" dirty="0">
            <a:latin typeface="Century Gothic" panose="020B0502020202020204" pitchFamily="34" charset="0"/>
          </a:endParaRPr>
        </a:p>
      </dgm:t>
    </dgm:pt>
    <dgm:pt modelId="{EE5C1AA9-7AA9-431F-94DB-87A15D679DF4}" type="sibTrans" cxnId="{50FCC357-70F0-4C95-A1F0-CB01375A5405}">
      <dgm:prSet/>
      <dgm:spPr/>
      <dgm:t>
        <a:bodyPr/>
        <a:lstStyle/>
        <a:p>
          <a:endParaRPr lang="es-CO"/>
        </a:p>
      </dgm:t>
    </dgm:pt>
    <dgm:pt modelId="{E35FC0A4-BDDE-4358-9521-79BDF89EDFE8}" type="parTrans" cxnId="{50FCC357-70F0-4C95-A1F0-CB01375A5405}">
      <dgm:prSet/>
      <dgm:spPr/>
      <dgm:t>
        <a:bodyPr/>
        <a:lstStyle/>
        <a:p>
          <a:endParaRPr lang="es-CO"/>
        </a:p>
      </dgm:t>
    </dgm:pt>
    <dgm:pt modelId="{88CED620-302A-4572-BDBD-004A13EAD29D}">
      <dgm:prSet custT="1"/>
      <dgm:spPr/>
      <dgm:t>
        <a:bodyPr/>
        <a:lstStyle/>
        <a:p>
          <a:pPr algn="just"/>
          <a:endParaRPr lang="es-CO" sz="1100" dirty="0">
            <a:latin typeface="Century Gothic" panose="020B0502020202020204" pitchFamily="34" charset="0"/>
          </a:endParaRPr>
        </a:p>
      </dgm:t>
    </dgm:pt>
    <dgm:pt modelId="{2DD50A2F-0B8B-4E9C-8C77-834E895419BC}" type="parTrans" cxnId="{8F143A90-3007-4F22-A4A5-04E2493379EB}">
      <dgm:prSet/>
      <dgm:spPr/>
      <dgm:t>
        <a:bodyPr/>
        <a:lstStyle/>
        <a:p>
          <a:endParaRPr lang="es-CO"/>
        </a:p>
      </dgm:t>
    </dgm:pt>
    <dgm:pt modelId="{B3551FC2-4324-4F94-9FBB-E4C2E608D058}" type="sibTrans" cxnId="{8F143A90-3007-4F22-A4A5-04E2493379EB}">
      <dgm:prSet/>
      <dgm:spPr/>
      <dgm:t>
        <a:bodyPr/>
        <a:lstStyle/>
        <a:p>
          <a:endParaRPr lang="es-CO"/>
        </a:p>
      </dgm:t>
    </dgm:pt>
    <dgm:pt modelId="{E8FCA812-FF5E-4C04-89AB-9B2B353E4CC1}">
      <dgm:prSet custT="1"/>
      <dgm:spPr/>
      <dgm:t>
        <a:bodyPr/>
        <a:lstStyle/>
        <a:p>
          <a:pPr algn="l"/>
          <a:endParaRPr lang="es-CO" sz="1200" b="1" u="sng" dirty="0">
            <a:latin typeface="Century Gothic" panose="020B0502020202020204" pitchFamily="34" charset="0"/>
          </a:endParaRPr>
        </a:p>
      </dgm:t>
    </dgm:pt>
    <dgm:pt modelId="{14F4E693-2197-4BE0-8C21-9DA70CC77467}" type="parTrans" cxnId="{15B5E648-6E89-467A-B1D6-D9F2BEF52F23}">
      <dgm:prSet/>
      <dgm:spPr/>
      <dgm:t>
        <a:bodyPr/>
        <a:lstStyle/>
        <a:p>
          <a:endParaRPr lang="es-CO"/>
        </a:p>
      </dgm:t>
    </dgm:pt>
    <dgm:pt modelId="{7203559B-9E68-4B40-9543-EE6E71ABAFF7}" type="sibTrans" cxnId="{15B5E648-6E89-467A-B1D6-D9F2BEF52F23}">
      <dgm:prSet/>
      <dgm:spPr/>
      <dgm:t>
        <a:bodyPr/>
        <a:lstStyle/>
        <a:p>
          <a:endParaRPr lang="es-CO"/>
        </a:p>
      </dgm:t>
    </dgm:pt>
    <dgm:pt modelId="{9CA0F741-9538-4493-B67E-8B5D99F12EB5}">
      <dgm:prSet custT="1"/>
      <dgm:spPr/>
      <dgm:t>
        <a:bodyPr/>
        <a:lstStyle/>
        <a:p>
          <a:pPr algn="just"/>
          <a:r>
            <a:rPr lang="es-MX" sz="1200" b="0" i="0" dirty="0">
              <a:latin typeface="Century Gothic" panose="020B0502020202020204" pitchFamily="34" charset="0"/>
            </a:rPr>
            <a:t>La IED debe aceptar la oferta de menor precio, </a:t>
          </a:r>
          <a:r>
            <a:rPr lang="es-MX" sz="1200" b="1" i="0" u="sng" dirty="0">
              <a:latin typeface="Century Gothic" panose="020B0502020202020204" pitchFamily="34" charset="0"/>
            </a:rPr>
            <a:t>siempre que cumpla con las condiciones establecidas en la invitación a participar en procesos de mínima cuantía.</a:t>
          </a:r>
          <a:r>
            <a:rPr lang="es-MX" sz="1200" b="0" i="0" dirty="0">
              <a:latin typeface="Century Gothic" panose="020B0502020202020204" pitchFamily="34" charset="0"/>
            </a:rPr>
            <a:t> </a:t>
          </a:r>
          <a:endParaRPr lang="es-CO" sz="1200" dirty="0">
            <a:latin typeface="Century Gothic" panose="020B0502020202020204" pitchFamily="34" charset="0"/>
          </a:endParaRPr>
        </a:p>
      </dgm:t>
    </dgm:pt>
    <dgm:pt modelId="{25E6FB1A-3FD4-414C-BDF6-90306B72DEE1}" type="parTrans" cxnId="{0096BB1C-8603-4BA8-8E61-0AB86E1DA6B9}">
      <dgm:prSet/>
      <dgm:spPr/>
      <dgm:t>
        <a:bodyPr/>
        <a:lstStyle/>
        <a:p>
          <a:endParaRPr lang="es-CO"/>
        </a:p>
      </dgm:t>
    </dgm:pt>
    <dgm:pt modelId="{FB343575-AB7C-4674-AAD1-493576C18E54}" type="sibTrans" cxnId="{0096BB1C-8603-4BA8-8E61-0AB86E1DA6B9}">
      <dgm:prSet/>
      <dgm:spPr/>
      <dgm:t>
        <a:bodyPr/>
        <a:lstStyle/>
        <a:p>
          <a:endParaRPr lang="es-CO"/>
        </a:p>
      </dgm:t>
    </dgm:pt>
    <dgm:pt modelId="{66CCD157-CFF5-40C7-B33A-DE049080BAC3}">
      <dgm:prSet custT="1"/>
      <dgm:spPr/>
      <dgm:t>
        <a:bodyPr/>
        <a:lstStyle/>
        <a:p>
          <a:pPr algn="just"/>
          <a:r>
            <a:rPr lang="es-MX" sz="1200" b="1" i="0" u="sng" dirty="0">
              <a:latin typeface="Century Gothic" panose="020B0502020202020204" pitchFamily="34" charset="0"/>
            </a:rPr>
            <a:t>En caso de empate, </a:t>
          </a:r>
          <a:r>
            <a:rPr lang="es-MX" sz="1200" b="0" i="0" u="none" dirty="0">
              <a:latin typeface="Century Gothic" panose="020B0502020202020204" pitchFamily="34" charset="0"/>
            </a:rPr>
            <a:t>la</a:t>
          </a:r>
          <a:r>
            <a:rPr lang="es-MX" sz="1200" b="1" i="0" u="sng" dirty="0">
              <a:latin typeface="Century Gothic" panose="020B0502020202020204" pitchFamily="34" charset="0"/>
            </a:rPr>
            <a:t> </a:t>
          </a:r>
          <a:r>
            <a:rPr lang="es-MX" sz="1200" b="0" i="0" dirty="0">
              <a:latin typeface="Century Gothic" panose="020B0502020202020204" pitchFamily="34" charset="0"/>
            </a:rPr>
            <a:t>Entidad Estatal aplicará los criterios de que trata el artículo 35 de la Ley 2069 de 2020, conforme a los medíos de acreditación del artículo 2.2.1.2.4.2.17. del Decreto 1860 de 2021</a:t>
          </a:r>
          <a:endParaRPr lang="es-CO" sz="1200" dirty="0">
            <a:latin typeface="Century Gothic" panose="020B0502020202020204" pitchFamily="34" charset="0"/>
          </a:endParaRPr>
        </a:p>
      </dgm:t>
    </dgm:pt>
    <dgm:pt modelId="{D36C80D3-E96B-4071-9C50-9F3A18626DC5}" type="parTrans" cxnId="{279E1968-8535-4264-87A0-26412A3E122F}">
      <dgm:prSet/>
      <dgm:spPr/>
    </dgm:pt>
    <dgm:pt modelId="{0E10DA52-9742-46E7-89A8-FBACE6934310}" type="sibTrans" cxnId="{279E1968-8535-4264-87A0-26412A3E122F}">
      <dgm:prSet/>
      <dgm:spPr/>
    </dgm:pt>
    <dgm:pt modelId="{2D960979-98D2-4E8A-B550-BD259125E098}" type="pres">
      <dgm:prSet presAssocID="{E869C761-3D30-4BBE-A2A6-2628F864DEBA}" presName="linearFlow" presStyleCnt="0">
        <dgm:presLayoutVars>
          <dgm:dir/>
          <dgm:animLvl val="lvl"/>
          <dgm:resizeHandles val="exact"/>
        </dgm:presLayoutVars>
      </dgm:prSet>
      <dgm:spPr/>
    </dgm:pt>
    <dgm:pt modelId="{3BAAD586-9EB7-4073-8D2B-07B2199E7201}" type="pres">
      <dgm:prSet presAssocID="{F1C954B9-8F08-48A2-98D2-327D79164A09}" presName="composite" presStyleCnt="0"/>
      <dgm:spPr/>
    </dgm:pt>
    <dgm:pt modelId="{54F7E9AA-4FA9-42C7-B85C-ECCB1E2891F4}" type="pres">
      <dgm:prSet presAssocID="{F1C954B9-8F08-48A2-98D2-327D79164A09}" presName="parentText" presStyleLbl="alignNode1" presStyleIdx="0" presStyleCnt="3">
        <dgm:presLayoutVars>
          <dgm:chMax val="1"/>
          <dgm:bulletEnabled val="1"/>
        </dgm:presLayoutVars>
      </dgm:prSet>
      <dgm:spPr/>
    </dgm:pt>
    <dgm:pt modelId="{319A4584-BFE7-43F3-8941-03C12D07CC32}" type="pres">
      <dgm:prSet presAssocID="{F1C954B9-8F08-48A2-98D2-327D79164A09}" presName="descendantText" presStyleLbl="alignAcc1" presStyleIdx="0" presStyleCnt="3" custScaleY="157205" custLinFactNeighborX="0" custLinFactNeighborY="5733">
        <dgm:presLayoutVars>
          <dgm:bulletEnabled val="1"/>
        </dgm:presLayoutVars>
      </dgm:prSet>
      <dgm:spPr/>
    </dgm:pt>
    <dgm:pt modelId="{D6E871CF-D1D1-4495-9DE7-FCE70756EA43}" type="pres">
      <dgm:prSet presAssocID="{EB90F200-53A2-42A8-AA57-96E34420DE97}" presName="sp" presStyleCnt="0"/>
      <dgm:spPr/>
    </dgm:pt>
    <dgm:pt modelId="{50DA6DA5-285B-4032-B1D8-B336CA926EE6}" type="pres">
      <dgm:prSet presAssocID="{AA91DC5C-2940-45DF-A00C-BEEBA1C79BAA}" presName="composite" presStyleCnt="0"/>
      <dgm:spPr/>
    </dgm:pt>
    <dgm:pt modelId="{99D2CDED-9112-4A8C-8308-F946F19EE19F}" type="pres">
      <dgm:prSet presAssocID="{AA91DC5C-2940-45DF-A00C-BEEBA1C79BAA}" presName="parentText" presStyleLbl="alignNode1" presStyleIdx="1" presStyleCnt="3">
        <dgm:presLayoutVars>
          <dgm:chMax val="1"/>
          <dgm:bulletEnabled val="1"/>
        </dgm:presLayoutVars>
      </dgm:prSet>
      <dgm:spPr/>
    </dgm:pt>
    <dgm:pt modelId="{F08B2A7B-5C91-4F34-BD90-012393FBE278}" type="pres">
      <dgm:prSet presAssocID="{AA91DC5C-2940-45DF-A00C-BEEBA1C79BAA}" presName="descendantText" presStyleLbl="alignAcc1" presStyleIdx="1" presStyleCnt="3" custScaleY="81804" custLinFactNeighborX="0" custLinFactNeighborY="9015">
        <dgm:presLayoutVars>
          <dgm:bulletEnabled val="1"/>
        </dgm:presLayoutVars>
      </dgm:prSet>
      <dgm:spPr/>
    </dgm:pt>
    <dgm:pt modelId="{6510F158-422C-4230-934A-FE0A467F74E7}" type="pres">
      <dgm:prSet presAssocID="{002A79DB-5539-446E-816A-9703E47975DA}" presName="sp" presStyleCnt="0"/>
      <dgm:spPr/>
    </dgm:pt>
    <dgm:pt modelId="{63FE0612-627A-46B1-9877-9068879D6F74}" type="pres">
      <dgm:prSet presAssocID="{21C05E09-59D1-434F-894E-B962D66C0861}" presName="composite" presStyleCnt="0"/>
      <dgm:spPr/>
    </dgm:pt>
    <dgm:pt modelId="{71292A9A-0C41-4567-A36F-6C4F26DFEC99}" type="pres">
      <dgm:prSet presAssocID="{21C05E09-59D1-434F-894E-B962D66C0861}" presName="parentText" presStyleLbl="alignNode1" presStyleIdx="2" presStyleCnt="3">
        <dgm:presLayoutVars>
          <dgm:chMax val="1"/>
          <dgm:bulletEnabled val="1"/>
        </dgm:presLayoutVars>
      </dgm:prSet>
      <dgm:spPr/>
    </dgm:pt>
    <dgm:pt modelId="{372CA13E-539B-42EE-93D7-D8E882CECB62}" type="pres">
      <dgm:prSet presAssocID="{21C05E09-59D1-434F-894E-B962D66C0861}" presName="descendantText" presStyleLbl="alignAcc1" presStyleIdx="2" presStyleCnt="3" custLinFactNeighborY="-865">
        <dgm:presLayoutVars>
          <dgm:bulletEnabled val="1"/>
        </dgm:presLayoutVars>
      </dgm:prSet>
      <dgm:spPr/>
    </dgm:pt>
  </dgm:ptLst>
  <dgm:cxnLst>
    <dgm:cxn modelId="{387DC400-6894-4027-8F29-2DF2E7E1F544}" srcId="{F1C954B9-8F08-48A2-98D2-327D79164A09}" destId="{A4431017-2FF8-4715-8F5E-C91D654149AF}" srcOrd="2" destOrd="0" parTransId="{742E59B5-A05B-415E-879D-264E04C46591}" sibTransId="{B78C30E0-ADFE-4F85-821A-14D3229BE172}"/>
    <dgm:cxn modelId="{9AA88E01-3A8E-48AB-B12F-20693EA0E277}" srcId="{AA91DC5C-2940-45DF-A00C-BEEBA1C79BAA}" destId="{74B0D2A7-6C08-4D5C-8877-EF2D3DE5DDF4}" srcOrd="0" destOrd="0" parTransId="{E88E5A13-00B6-4621-9D63-F9B24C55A93B}" sibTransId="{3F2650B4-C1D3-4F7D-9523-8573BB6D8518}"/>
    <dgm:cxn modelId="{5ADBC714-3812-4393-A128-373A00040ACC}" type="presOf" srcId="{E8FCA812-FF5E-4C04-89AB-9B2B353E4CC1}" destId="{F08B2A7B-5C91-4F34-BD90-012393FBE278}" srcOrd="0" destOrd="2" presId="urn:microsoft.com/office/officeart/2005/8/layout/chevron2"/>
    <dgm:cxn modelId="{0096BB1C-8603-4BA8-8E61-0AB86E1DA6B9}" srcId="{21C05E09-59D1-434F-894E-B962D66C0861}" destId="{9CA0F741-9538-4493-B67E-8B5D99F12EB5}" srcOrd="0" destOrd="0" parTransId="{25E6FB1A-3FD4-414C-BDF6-90306B72DEE1}" sibTransId="{FB343575-AB7C-4674-AAD1-493576C18E54}"/>
    <dgm:cxn modelId="{2CDEC039-EBD6-4DAE-B5D3-5F709537CAAB}" type="presOf" srcId="{F1552D07-936C-4977-8DDE-87D6065EA1A3}" destId="{319A4584-BFE7-43F3-8941-03C12D07CC32}" srcOrd="0" destOrd="0" presId="urn:microsoft.com/office/officeart/2005/8/layout/chevron2"/>
    <dgm:cxn modelId="{3A63115B-826D-43D7-88BE-032DC0D0FAD7}" type="presOf" srcId="{9CFDC592-6C31-42E8-8B65-9930FA1EFB42}" destId="{319A4584-BFE7-43F3-8941-03C12D07CC32}" srcOrd="0" destOrd="3" presId="urn:microsoft.com/office/officeart/2005/8/layout/chevron2"/>
    <dgm:cxn modelId="{B85FF643-0F3B-4160-BBE4-63FECC337597}" type="presOf" srcId="{9CA0F741-9538-4493-B67E-8B5D99F12EB5}" destId="{372CA13E-539B-42EE-93D7-D8E882CECB62}" srcOrd="0" destOrd="0" presId="urn:microsoft.com/office/officeart/2005/8/layout/chevron2"/>
    <dgm:cxn modelId="{279E1968-8535-4264-87A0-26412A3E122F}" srcId="{21C05E09-59D1-434F-894E-B962D66C0861}" destId="{66CCD157-CFF5-40C7-B33A-DE049080BAC3}" srcOrd="1" destOrd="0" parTransId="{D36C80D3-E96B-4071-9C50-9F3A18626DC5}" sibTransId="{0E10DA52-9742-46E7-89A8-FBACE6934310}"/>
    <dgm:cxn modelId="{B9302268-59FC-44A2-A754-0345286997EB}" srcId="{E869C761-3D30-4BBE-A2A6-2628F864DEBA}" destId="{21C05E09-59D1-434F-894E-B962D66C0861}" srcOrd="2" destOrd="0" parTransId="{F2033987-FB42-4D04-A7DC-941D9E64DA9E}" sibTransId="{C6DE9D3C-F71F-4E18-9B35-FAD7F23C98E5}"/>
    <dgm:cxn modelId="{15B5E648-6E89-467A-B1D6-D9F2BEF52F23}" srcId="{AA91DC5C-2940-45DF-A00C-BEEBA1C79BAA}" destId="{E8FCA812-FF5E-4C04-89AB-9B2B353E4CC1}" srcOrd="2" destOrd="0" parTransId="{14F4E693-2197-4BE0-8C21-9DA70CC77467}" sibTransId="{7203559B-9E68-4B40-9543-EE6E71ABAFF7}"/>
    <dgm:cxn modelId="{6A28216D-D514-4224-B45A-4286B437A23B}" type="presOf" srcId="{285FF6F9-F696-4196-B8EE-C6A8CECD157F}" destId="{319A4584-BFE7-43F3-8941-03C12D07CC32}" srcOrd="0" destOrd="1" presId="urn:microsoft.com/office/officeart/2005/8/layout/chevron2"/>
    <dgm:cxn modelId="{513EBC57-6F41-4051-B1E8-51E5EC123930}" type="presOf" srcId="{F1C954B9-8F08-48A2-98D2-327D79164A09}" destId="{54F7E9AA-4FA9-42C7-B85C-ECCB1E2891F4}" srcOrd="0" destOrd="0" presId="urn:microsoft.com/office/officeart/2005/8/layout/chevron2"/>
    <dgm:cxn modelId="{09EBC057-065F-41AE-B2C6-D5267FD4A2CB}" srcId="{E869C761-3D30-4BBE-A2A6-2628F864DEBA}" destId="{F1C954B9-8F08-48A2-98D2-327D79164A09}" srcOrd="0" destOrd="0" parTransId="{AFAF3D4C-54A9-4A8D-9F8D-CFE534334C36}" sibTransId="{EB90F200-53A2-42A8-AA57-96E34420DE97}"/>
    <dgm:cxn modelId="{50FCC357-70F0-4C95-A1F0-CB01375A5405}" srcId="{F1C954B9-8F08-48A2-98D2-327D79164A09}" destId="{285FF6F9-F696-4196-B8EE-C6A8CECD157F}" srcOrd="1" destOrd="0" parTransId="{E35FC0A4-BDDE-4358-9521-79BDF89EDFE8}" sibTransId="{EE5C1AA9-7AA9-431F-94DB-87A15D679DF4}"/>
    <dgm:cxn modelId="{47CF567D-4F54-4203-9BE3-8790046535B9}" type="presOf" srcId="{66CCD157-CFF5-40C7-B33A-DE049080BAC3}" destId="{372CA13E-539B-42EE-93D7-D8E882CECB62}" srcOrd="0" destOrd="1" presId="urn:microsoft.com/office/officeart/2005/8/layout/chevron2"/>
    <dgm:cxn modelId="{D1BABB80-CC7B-4198-AF0A-F41FB39C5AE2}" srcId="{F1C954B9-8F08-48A2-98D2-327D79164A09}" destId="{9CFDC592-6C31-42E8-8B65-9930FA1EFB42}" srcOrd="3" destOrd="0" parTransId="{839EC026-E237-4CF5-9558-95ACD214A4FD}" sibTransId="{B0BC00A0-FD78-4E0F-B64E-8B07A78E08B6}"/>
    <dgm:cxn modelId="{98D2728C-F179-4CD6-AEE8-3C3EEDCE13F5}" srcId="{F1C954B9-8F08-48A2-98D2-327D79164A09}" destId="{016B5C44-8C67-4529-9083-0C026A9643E7}" srcOrd="4" destOrd="0" parTransId="{3B17E2D9-175F-4E71-A6B3-D6F187D98A47}" sibTransId="{C9BC2FFA-9E8E-4C9F-A4FF-94BB3F535832}"/>
    <dgm:cxn modelId="{8F143A90-3007-4F22-A4A5-04E2493379EB}" srcId="{AA91DC5C-2940-45DF-A00C-BEEBA1C79BAA}" destId="{88CED620-302A-4572-BDBD-004A13EAD29D}" srcOrd="1" destOrd="0" parTransId="{2DD50A2F-0B8B-4E9C-8C77-834E895419BC}" sibTransId="{B3551FC2-4324-4F94-9FBB-E4C2E608D058}"/>
    <dgm:cxn modelId="{23E5F29D-EFAF-4A61-956E-AEA189EC3982}" type="presOf" srcId="{74B0D2A7-6C08-4D5C-8877-EF2D3DE5DDF4}" destId="{F08B2A7B-5C91-4F34-BD90-012393FBE278}" srcOrd="0" destOrd="0" presId="urn:microsoft.com/office/officeart/2005/8/layout/chevron2"/>
    <dgm:cxn modelId="{67263F9F-433E-4C0E-8255-21CCD94BF260}" type="presOf" srcId="{E869C761-3D30-4BBE-A2A6-2628F864DEBA}" destId="{2D960979-98D2-4E8A-B550-BD259125E098}" srcOrd="0" destOrd="0" presId="urn:microsoft.com/office/officeart/2005/8/layout/chevron2"/>
    <dgm:cxn modelId="{64B1F5A6-EE74-4347-885F-5CAD71A6CEF2}" type="presOf" srcId="{016B5C44-8C67-4529-9083-0C026A9643E7}" destId="{319A4584-BFE7-43F3-8941-03C12D07CC32}" srcOrd="0" destOrd="4" presId="urn:microsoft.com/office/officeart/2005/8/layout/chevron2"/>
    <dgm:cxn modelId="{3A28EFA8-D51D-498F-87A7-3C64DEB83BBD}" type="presOf" srcId="{AA91DC5C-2940-45DF-A00C-BEEBA1C79BAA}" destId="{99D2CDED-9112-4A8C-8308-F946F19EE19F}" srcOrd="0" destOrd="0" presId="urn:microsoft.com/office/officeart/2005/8/layout/chevron2"/>
    <dgm:cxn modelId="{A8DF89C5-7A24-4DE2-BAA9-E8767EAC2761}" srcId="{E869C761-3D30-4BBE-A2A6-2628F864DEBA}" destId="{AA91DC5C-2940-45DF-A00C-BEEBA1C79BAA}" srcOrd="1" destOrd="0" parTransId="{7D8E5BA3-61B4-40CF-BC84-B83A587D7103}" sibTransId="{002A79DB-5539-446E-816A-9703E47975DA}"/>
    <dgm:cxn modelId="{48ED5DCD-4652-49CC-A851-0BB79C9CAC25}" srcId="{F1C954B9-8F08-48A2-98D2-327D79164A09}" destId="{F1552D07-936C-4977-8DDE-87D6065EA1A3}" srcOrd="0" destOrd="0" parTransId="{E31324AD-23E2-4C52-ABEA-5AD6B53688E8}" sibTransId="{BB9540AF-8BF3-4C10-956A-D8E3056F7F12}"/>
    <dgm:cxn modelId="{DFABF9CE-E8DC-48A0-A75C-56791CEA10ED}" type="presOf" srcId="{88CED620-302A-4572-BDBD-004A13EAD29D}" destId="{F08B2A7B-5C91-4F34-BD90-012393FBE278}" srcOrd="0" destOrd="1" presId="urn:microsoft.com/office/officeart/2005/8/layout/chevron2"/>
    <dgm:cxn modelId="{0ABD91D1-F3B2-4BDE-8686-16A31B51CAAB}" type="presOf" srcId="{21C05E09-59D1-434F-894E-B962D66C0861}" destId="{71292A9A-0C41-4567-A36F-6C4F26DFEC99}" srcOrd="0" destOrd="0" presId="urn:microsoft.com/office/officeart/2005/8/layout/chevron2"/>
    <dgm:cxn modelId="{B527A6D7-5036-4BC9-9671-36F9FEE09E14}" type="presOf" srcId="{A4431017-2FF8-4715-8F5E-C91D654149AF}" destId="{319A4584-BFE7-43F3-8941-03C12D07CC32}" srcOrd="0" destOrd="2" presId="urn:microsoft.com/office/officeart/2005/8/layout/chevron2"/>
    <dgm:cxn modelId="{C5E3FA43-1938-4F1C-AA9A-E2030A152F4C}" type="presParOf" srcId="{2D960979-98D2-4E8A-B550-BD259125E098}" destId="{3BAAD586-9EB7-4073-8D2B-07B2199E7201}" srcOrd="0" destOrd="0" presId="urn:microsoft.com/office/officeart/2005/8/layout/chevron2"/>
    <dgm:cxn modelId="{E9D40A15-9460-4238-9E63-0E50B496E9EC}" type="presParOf" srcId="{3BAAD586-9EB7-4073-8D2B-07B2199E7201}" destId="{54F7E9AA-4FA9-42C7-B85C-ECCB1E2891F4}" srcOrd="0" destOrd="0" presId="urn:microsoft.com/office/officeart/2005/8/layout/chevron2"/>
    <dgm:cxn modelId="{3FC9C961-BCF9-4578-95CF-AF4FCA11329D}" type="presParOf" srcId="{3BAAD586-9EB7-4073-8D2B-07B2199E7201}" destId="{319A4584-BFE7-43F3-8941-03C12D07CC32}" srcOrd="1" destOrd="0" presId="urn:microsoft.com/office/officeart/2005/8/layout/chevron2"/>
    <dgm:cxn modelId="{0C30E705-3D44-4286-B01A-C7BB91830F50}" type="presParOf" srcId="{2D960979-98D2-4E8A-B550-BD259125E098}" destId="{D6E871CF-D1D1-4495-9DE7-FCE70756EA43}" srcOrd="1" destOrd="0" presId="urn:microsoft.com/office/officeart/2005/8/layout/chevron2"/>
    <dgm:cxn modelId="{09411A11-9719-4782-82CF-0A335DD4BA51}" type="presParOf" srcId="{2D960979-98D2-4E8A-B550-BD259125E098}" destId="{50DA6DA5-285B-4032-B1D8-B336CA926EE6}" srcOrd="2" destOrd="0" presId="urn:microsoft.com/office/officeart/2005/8/layout/chevron2"/>
    <dgm:cxn modelId="{53C2173F-2B07-4672-9363-BFE44BC223F8}" type="presParOf" srcId="{50DA6DA5-285B-4032-B1D8-B336CA926EE6}" destId="{99D2CDED-9112-4A8C-8308-F946F19EE19F}" srcOrd="0" destOrd="0" presId="urn:microsoft.com/office/officeart/2005/8/layout/chevron2"/>
    <dgm:cxn modelId="{D14499E9-8DCE-43B9-86E8-87C437AB6CAC}" type="presParOf" srcId="{50DA6DA5-285B-4032-B1D8-B336CA926EE6}" destId="{F08B2A7B-5C91-4F34-BD90-012393FBE278}" srcOrd="1" destOrd="0" presId="urn:microsoft.com/office/officeart/2005/8/layout/chevron2"/>
    <dgm:cxn modelId="{286523A8-BAFE-418A-B1B5-539E79AFC726}" type="presParOf" srcId="{2D960979-98D2-4E8A-B550-BD259125E098}" destId="{6510F158-422C-4230-934A-FE0A467F74E7}" srcOrd="3" destOrd="0" presId="urn:microsoft.com/office/officeart/2005/8/layout/chevron2"/>
    <dgm:cxn modelId="{F33FA445-F944-4F6B-8176-DC58DED269DF}" type="presParOf" srcId="{2D960979-98D2-4E8A-B550-BD259125E098}" destId="{63FE0612-627A-46B1-9877-9068879D6F74}" srcOrd="4" destOrd="0" presId="urn:microsoft.com/office/officeart/2005/8/layout/chevron2"/>
    <dgm:cxn modelId="{C4481329-1344-4D17-8D99-91F2E41EE48D}" type="presParOf" srcId="{63FE0612-627A-46B1-9877-9068879D6F74}" destId="{71292A9A-0C41-4567-A36F-6C4F26DFEC99}" srcOrd="0" destOrd="0" presId="urn:microsoft.com/office/officeart/2005/8/layout/chevron2"/>
    <dgm:cxn modelId="{C3503EC3-1B0D-4152-8C65-A159BF860288}" type="presParOf" srcId="{63FE0612-627A-46B1-9877-9068879D6F74}" destId="{372CA13E-539B-42EE-93D7-D8E882CECB6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1C5D39-9026-46AA-9E1A-462E6DFD8AC7}" type="doc">
      <dgm:prSet loTypeId="urn:microsoft.com/office/officeart/2005/8/layout/matrix3" loCatId="matrix" qsTypeId="urn:microsoft.com/office/officeart/2005/8/quickstyle/3d1" qsCatId="3D" csTypeId="urn:microsoft.com/office/officeart/2005/8/colors/colorful1" csCatId="colorful" phldr="1"/>
      <dgm:spPr/>
      <dgm:t>
        <a:bodyPr/>
        <a:lstStyle/>
        <a:p>
          <a:endParaRPr lang="es-CO"/>
        </a:p>
      </dgm:t>
    </dgm:pt>
    <dgm:pt modelId="{E295FBD3-9C56-491C-9F47-067FA45AAEF7}">
      <dgm:prSet phldrT="[Texto]" custT="1"/>
      <dgm:spPr/>
      <dgm:t>
        <a:bodyPr/>
        <a:lstStyle/>
        <a:p>
          <a:r>
            <a:rPr lang="es-ES" sz="1800" i="1" dirty="0"/>
            <a:t>Descripción de técnica, detallada y completa del bien, identificado hasta con el cuarto nivel del Clasificador de Bienes y Servicios</a:t>
          </a:r>
          <a:endParaRPr lang="es-CO" sz="1800" dirty="0"/>
        </a:p>
      </dgm:t>
    </dgm:pt>
    <dgm:pt modelId="{809D3EDE-0273-4FD9-995B-8EDE6064E147}" type="parTrans" cxnId="{6D5377B2-6FC5-4561-B81B-015DE260FE3D}">
      <dgm:prSet/>
      <dgm:spPr/>
      <dgm:t>
        <a:bodyPr/>
        <a:lstStyle/>
        <a:p>
          <a:endParaRPr lang="es-CO"/>
        </a:p>
      </dgm:t>
    </dgm:pt>
    <dgm:pt modelId="{806F80F9-F96F-46C5-B33B-2C1A469876A1}" type="sibTrans" cxnId="{6D5377B2-6FC5-4561-B81B-015DE260FE3D}">
      <dgm:prSet/>
      <dgm:spPr/>
      <dgm:t>
        <a:bodyPr/>
        <a:lstStyle/>
        <a:p>
          <a:endParaRPr lang="es-CO"/>
        </a:p>
      </dgm:t>
    </dgm:pt>
    <dgm:pt modelId="{7C595593-D1A9-469D-8BC1-910F088BFF60}">
      <dgm:prSet phldrT="[Texto]" custT="1"/>
      <dgm:spPr/>
      <dgm:t>
        <a:bodyPr/>
        <a:lstStyle/>
        <a:p>
          <a:r>
            <a:rPr lang="es-CO" sz="2000" i="1" dirty="0"/>
            <a:t>Forma de pago</a:t>
          </a:r>
        </a:p>
      </dgm:t>
    </dgm:pt>
    <dgm:pt modelId="{29A5FBBD-E1AC-4552-B79D-0038F2257A66}" type="parTrans" cxnId="{5824DC38-D8EF-4032-943D-5A32525D6C66}">
      <dgm:prSet/>
      <dgm:spPr/>
      <dgm:t>
        <a:bodyPr/>
        <a:lstStyle/>
        <a:p>
          <a:endParaRPr lang="es-CO"/>
        </a:p>
      </dgm:t>
    </dgm:pt>
    <dgm:pt modelId="{B72EF94D-574D-4BA9-A3D2-1C537E99036F}" type="sibTrans" cxnId="{5824DC38-D8EF-4032-943D-5A32525D6C66}">
      <dgm:prSet/>
      <dgm:spPr/>
      <dgm:t>
        <a:bodyPr/>
        <a:lstStyle/>
        <a:p>
          <a:endParaRPr lang="es-CO"/>
        </a:p>
      </dgm:t>
    </dgm:pt>
    <dgm:pt modelId="{E716D072-CC44-4427-91B6-A369BC6FEAAE}">
      <dgm:prSet phldrT="[Texto]" custT="1"/>
      <dgm:spPr/>
      <dgm:t>
        <a:bodyPr/>
        <a:lstStyle/>
        <a:p>
          <a:r>
            <a:rPr lang="es-ES" sz="2000" i="1" dirty="0"/>
            <a:t>Lugar de entrega</a:t>
          </a:r>
          <a:endParaRPr lang="es-CO" sz="2000" i="1" dirty="0"/>
        </a:p>
      </dgm:t>
    </dgm:pt>
    <dgm:pt modelId="{C6B1A5F0-77C4-46BE-90BE-EB98C2B16D89}" type="parTrans" cxnId="{7A175614-63CD-4DD9-91CE-11106D54C4B3}">
      <dgm:prSet/>
      <dgm:spPr/>
      <dgm:t>
        <a:bodyPr/>
        <a:lstStyle/>
        <a:p>
          <a:endParaRPr lang="es-CO"/>
        </a:p>
      </dgm:t>
    </dgm:pt>
    <dgm:pt modelId="{54A06C72-549D-40C1-A4B0-305E4AF92D23}" type="sibTrans" cxnId="{7A175614-63CD-4DD9-91CE-11106D54C4B3}">
      <dgm:prSet/>
      <dgm:spPr/>
      <dgm:t>
        <a:bodyPr/>
        <a:lstStyle/>
        <a:p>
          <a:endParaRPr lang="es-CO"/>
        </a:p>
      </dgm:t>
    </dgm:pt>
    <dgm:pt modelId="{20D67F48-673F-4285-A7CB-182500777F24}">
      <dgm:prSet phldrT="[Texto]" phldr="1"/>
      <dgm:spPr/>
      <dgm:t>
        <a:bodyPr/>
        <a:lstStyle/>
        <a:p>
          <a:endParaRPr lang="es-CO"/>
        </a:p>
      </dgm:t>
    </dgm:pt>
    <dgm:pt modelId="{BE817433-342E-421F-A632-696341714203}" type="parTrans" cxnId="{5DEF1663-56D5-4369-A7A4-F52347D18082}">
      <dgm:prSet/>
      <dgm:spPr/>
      <dgm:t>
        <a:bodyPr/>
        <a:lstStyle/>
        <a:p>
          <a:endParaRPr lang="es-CO"/>
        </a:p>
      </dgm:t>
    </dgm:pt>
    <dgm:pt modelId="{4FD75BF5-F2E7-4CF0-B391-0F157CB202DC}" type="sibTrans" cxnId="{5DEF1663-56D5-4369-A7A4-F52347D18082}">
      <dgm:prSet/>
      <dgm:spPr/>
      <dgm:t>
        <a:bodyPr/>
        <a:lstStyle/>
        <a:p>
          <a:endParaRPr lang="es-CO"/>
        </a:p>
      </dgm:t>
    </dgm:pt>
    <dgm:pt modelId="{F54B45AA-7648-4834-9C26-9DB6A9F60352}">
      <dgm:prSet/>
      <dgm:spPr/>
      <dgm:t>
        <a:bodyPr/>
        <a:lstStyle/>
        <a:p>
          <a:r>
            <a:rPr lang="es-ES" i="1" dirty="0"/>
            <a:t>Forma y el lugar de presentación de la cotización (mínimo 1 día) y la disponibilidad presupuestal</a:t>
          </a:r>
          <a:endParaRPr lang="es-CO" dirty="0"/>
        </a:p>
      </dgm:t>
    </dgm:pt>
    <dgm:pt modelId="{9B9D27C7-5176-4083-8AC6-E78D6D112E8D}" type="parTrans" cxnId="{1BBC54A5-AC3B-47BB-A93F-403A716E2AC4}">
      <dgm:prSet/>
      <dgm:spPr/>
      <dgm:t>
        <a:bodyPr/>
        <a:lstStyle/>
        <a:p>
          <a:endParaRPr lang="es-CO"/>
        </a:p>
      </dgm:t>
    </dgm:pt>
    <dgm:pt modelId="{2613C510-8E01-47EB-AF13-E66D919B7C71}" type="sibTrans" cxnId="{1BBC54A5-AC3B-47BB-A93F-403A716E2AC4}">
      <dgm:prSet/>
      <dgm:spPr/>
      <dgm:t>
        <a:bodyPr/>
        <a:lstStyle/>
        <a:p>
          <a:endParaRPr lang="es-CO"/>
        </a:p>
      </dgm:t>
    </dgm:pt>
    <dgm:pt modelId="{2FA6BDA3-C249-43D6-AE48-201A3E579A42}">
      <dgm:prSet/>
      <dgm:spPr/>
      <dgm:t>
        <a:bodyPr/>
        <a:lstStyle/>
        <a:p>
          <a:endParaRPr lang="es-CO"/>
        </a:p>
      </dgm:t>
    </dgm:pt>
    <dgm:pt modelId="{F97C8CAB-FBDC-4899-988C-DE930E516EF5}" type="parTrans" cxnId="{7F92CEBB-5352-456D-8896-C1378766460A}">
      <dgm:prSet/>
      <dgm:spPr/>
      <dgm:t>
        <a:bodyPr/>
        <a:lstStyle/>
        <a:p>
          <a:endParaRPr lang="es-CO"/>
        </a:p>
      </dgm:t>
    </dgm:pt>
    <dgm:pt modelId="{AD4D4DA8-ABF7-466A-B602-E5107ED10C9D}" type="sibTrans" cxnId="{7F92CEBB-5352-456D-8896-C1378766460A}">
      <dgm:prSet/>
      <dgm:spPr/>
      <dgm:t>
        <a:bodyPr/>
        <a:lstStyle/>
        <a:p>
          <a:endParaRPr lang="es-CO"/>
        </a:p>
      </dgm:t>
    </dgm:pt>
    <dgm:pt modelId="{12986203-F288-4194-94BD-97B6B507AC56}" type="pres">
      <dgm:prSet presAssocID="{1F1C5D39-9026-46AA-9E1A-462E6DFD8AC7}" presName="matrix" presStyleCnt="0">
        <dgm:presLayoutVars>
          <dgm:chMax val="1"/>
          <dgm:dir/>
          <dgm:resizeHandles val="exact"/>
        </dgm:presLayoutVars>
      </dgm:prSet>
      <dgm:spPr/>
    </dgm:pt>
    <dgm:pt modelId="{3A18D9CF-6F25-41DA-BC0A-79528F470298}" type="pres">
      <dgm:prSet presAssocID="{1F1C5D39-9026-46AA-9E1A-462E6DFD8AC7}" presName="diamond" presStyleLbl="bgShp" presStyleIdx="0" presStyleCnt="1"/>
      <dgm:spPr/>
    </dgm:pt>
    <dgm:pt modelId="{200EEB2A-AA23-409B-9961-B662A3C4A7A2}" type="pres">
      <dgm:prSet presAssocID="{1F1C5D39-9026-46AA-9E1A-462E6DFD8AC7}" presName="quad1" presStyleLbl="node1" presStyleIdx="0" presStyleCnt="4">
        <dgm:presLayoutVars>
          <dgm:chMax val="0"/>
          <dgm:chPref val="0"/>
          <dgm:bulletEnabled val="1"/>
        </dgm:presLayoutVars>
      </dgm:prSet>
      <dgm:spPr/>
    </dgm:pt>
    <dgm:pt modelId="{0FD63F3B-F44A-4134-A345-7F2BCA296D9A}" type="pres">
      <dgm:prSet presAssocID="{1F1C5D39-9026-46AA-9E1A-462E6DFD8AC7}" presName="quad2" presStyleLbl="node1" presStyleIdx="1" presStyleCnt="4">
        <dgm:presLayoutVars>
          <dgm:chMax val="0"/>
          <dgm:chPref val="0"/>
          <dgm:bulletEnabled val="1"/>
        </dgm:presLayoutVars>
      </dgm:prSet>
      <dgm:spPr/>
    </dgm:pt>
    <dgm:pt modelId="{AAFBCD60-94B5-45EE-B05A-C3D627B6D60C}" type="pres">
      <dgm:prSet presAssocID="{1F1C5D39-9026-46AA-9E1A-462E6DFD8AC7}" presName="quad3" presStyleLbl="node1" presStyleIdx="2" presStyleCnt="4">
        <dgm:presLayoutVars>
          <dgm:chMax val="0"/>
          <dgm:chPref val="0"/>
          <dgm:bulletEnabled val="1"/>
        </dgm:presLayoutVars>
      </dgm:prSet>
      <dgm:spPr/>
    </dgm:pt>
    <dgm:pt modelId="{6822076B-6C35-45BF-A1EB-88E944001C65}" type="pres">
      <dgm:prSet presAssocID="{1F1C5D39-9026-46AA-9E1A-462E6DFD8AC7}" presName="quad4" presStyleLbl="node1" presStyleIdx="3" presStyleCnt="4">
        <dgm:presLayoutVars>
          <dgm:chMax val="0"/>
          <dgm:chPref val="0"/>
          <dgm:bulletEnabled val="1"/>
        </dgm:presLayoutVars>
      </dgm:prSet>
      <dgm:spPr/>
    </dgm:pt>
  </dgm:ptLst>
  <dgm:cxnLst>
    <dgm:cxn modelId="{7A175614-63CD-4DD9-91CE-11106D54C4B3}" srcId="{1F1C5D39-9026-46AA-9E1A-462E6DFD8AC7}" destId="{E716D072-CC44-4427-91B6-A369BC6FEAAE}" srcOrd="2" destOrd="0" parTransId="{C6B1A5F0-77C4-46BE-90BE-EB98C2B16D89}" sibTransId="{54A06C72-549D-40C1-A4B0-305E4AF92D23}"/>
    <dgm:cxn modelId="{2D713B31-869D-43DD-B4E1-0E2E48C62CBD}" type="presOf" srcId="{F54B45AA-7648-4834-9C26-9DB6A9F60352}" destId="{6822076B-6C35-45BF-A1EB-88E944001C65}" srcOrd="0" destOrd="0" presId="urn:microsoft.com/office/officeart/2005/8/layout/matrix3"/>
    <dgm:cxn modelId="{1D78BF34-1BB6-4E98-8153-EED4044E28C1}" type="presOf" srcId="{E295FBD3-9C56-491C-9F47-067FA45AAEF7}" destId="{200EEB2A-AA23-409B-9961-B662A3C4A7A2}" srcOrd="0" destOrd="0" presId="urn:microsoft.com/office/officeart/2005/8/layout/matrix3"/>
    <dgm:cxn modelId="{5824DC38-D8EF-4032-943D-5A32525D6C66}" srcId="{1F1C5D39-9026-46AA-9E1A-462E6DFD8AC7}" destId="{7C595593-D1A9-469D-8BC1-910F088BFF60}" srcOrd="1" destOrd="0" parTransId="{29A5FBBD-E1AC-4552-B79D-0038F2257A66}" sibTransId="{B72EF94D-574D-4BA9-A3D2-1C537E99036F}"/>
    <dgm:cxn modelId="{5DEF1663-56D5-4369-A7A4-F52347D18082}" srcId="{1F1C5D39-9026-46AA-9E1A-462E6DFD8AC7}" destId="{20D67F48-673F-4285-A7CB-182500777F24}" srcOrd="5" destOrd="0" parTransId="{BE817433-342E-421F-A632-696341714203}" sibTransId="{4FD75BF5-F2E7-4CF0-B391-0F157CB202DC}"/>
    <dgm:cxn modelId="{7685C069-B0BC-4C2E-BCE6-5284A719E6C4}" type="presOf" srcId="{7C595593-D1A9-469D-8BC1-910F088BFF60}" destId="{0FD63F3B-F44A-4134-A345-7F2BCA296D9A}" srcOrd="0" destOrd="0" presId="urn:microsoft.com/office/officeart/2005/8/layout/matrix3"/>
    <dgm:cxn modelId="{1BBC54A5-AC3B-47BB-A93F-403A716E2AC4}" srcId="{1F1C5D39-9026-46AA-9E1A-462E6DFD8AC7}" destId="{F54B45AA-7648-4834-9C26-9DB6A9F60352}" srcOrd="3" destOrd="0" parTransId="{9B9D27C7-5176-4083-8AC6-E78D6D112E8D}" sibTransId="{2613C510-8E01-47EB-AF13-E66D919B7C71}"/>
    <dgm:cxn modelId="{6D5377B2-6FC5-4561-B81B-015DE260FE3D}" srcId="{1F1C5D39-9026-46AA-9E1A-462E6DFD8AC7}" destId="{E295FBD3-9C56-491C-9F47-067FA45AAEF7}" srcOrd="0" destOrd="0" parTransId="{809D3EDE-0273-4FD9-995B-8EDE6064E147}" sibTransId="{806F80F9-F96F-46C5-B33B-2C1A469876A1}"/>
    <dgm:cxn modelId="{7F92CEBB-5352-456D-8896-C1378766460A}" srcId="{1F1C5D39-9026-46AA-9E1A-462E6DFD8AC7}" destId="{2FA6BDA3-C249-43D6-AE48-201A3E579A42}" srcOrd="4" destOrd="0" parTransId="{F97C8CAB-FBDC-4899-988C-DE930E516EF5}" sibTransId="{AD4D4DA8-ABF7-466A-B602-E5107ED10C9D}"/>
    <dgm:cxn modelId="{44D1F0D2-F852-422D-93EC-1D755AB7432E}" type="presOf" srcId="{1F1C5D39-9026-46AA-9E1A-462E6DFD8AC7}" destId="{12986203-F288-4194-94BD-97B6B507AC56}" srcOrd="0" destOrd="0" presId="urn:microsoft.com/office/officeart/2005/8/layout/matrix3"/>
    <dgm:cxn modelId="{ACDD7CE9-6DA2-4DB6-A15B-9B9B488B957D}" type="presOf" srcId="{E716D072-CC44-4427-91B6-A369BC6FEAAE}" destId="{AAFBCD60-94B5-45EE-B05A-C3D627B6D60C}" srcOrd="0" destOrd="0" presId="urn:microsoft.com/office/officeart/2005/8/layout/matrix3"/>
    <dgm:cxn modelId="{BB62919B-05A3-45C0-9675-1DC074684D97}" type="presParOf" srcId="{12986203-F288-4194-94BD-97B6B507AC56}" destId="{3A18D9CF-6F25-41DA-BC0A-79528F470298}" srcOrd="0" destOrd="0" presId="urn:microsoft.com/office/officeart/2005/8/layout/matrix3"/>
    <dgm:cxn modelId="{8BBA48AC-4F0B-40DC-B67C-E8E604FF4D89}" type="presParOf" srcId="{12986203-F288-4194-94BD-97B6B507AC56}" destId="{200EEB2A-AA23-409B-9961-B662A3C4A7A2}" srcOrd="1" destOrd="0" presId="urn:microsoft.com/office/officeart/2005/8/layout/matrix3"/>
    <dgm:cxn modelId="{10B7B95E-0AD8-4381-B635-4335F2AF4726}" type="presParOf" srcId="{12986203-F288-4194-94BD-97B6B507AC56}" destId="{0FD63F3B-F44A-4134-A345-7F2BCA296D9A}" srcOrd="2" destOrd="0" presId="urn:microsoft.com/office/officeart/2005/8/layout/matrix3"/>
    <dgm:cxn modelId="{4FC4B562-18F1-46B0-845C-9CBB8B1DC8D9}" type="presParOf" srcId="{12986203-F288-4194-94BD-97B6B507AC56}" destId="{AAFBCD60-94B5-45EE-B05A-C3D627B6D60C}" srcOrd="3" destOrd="0" presId="urn:microsoft.com/office/officeart/2005/8/layout/matrix3"/>
    <dgm:cxn modelId="{ED040A9D-0DD8-4E75-8123-745ABC15DEF8}" type="presParOf" srcId="{12986203-F288-4194-94BD-97B6B507AC56}" destId="{6822076B-6C35-45BF-A1EB-88E944001C65}"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1C5D39-9026-46AA-9E1A-462E6DFD8AC7}" type="doc">
      <dgm:prSet loTypeId="urn:microsoft.com/office/officeart/2005/8/layout/matrix3" loCatId="matrix" qsTypeId="urn:microsoft.com/office/officeart/2005/8/quickstyle/3d1" qsCatId="3D" csTypeId="urn:microsoft.com/office/officeart/2005/8/colors/colorful1" csCatId="colorful" phldr="1"/>
      <dgm:spPr/>
      <dgm:t>
        <a:bodyPr/>
        <a:lstStyle/>
        <a:p>
          <a:endParaRPr lang="es-CO"/>
        </a:p>
      </dgm:t>
    </dgm:pt>
    <dgm:pt modelId="{E295FBD3-9C56-491C-9F47-067FA45AAEF7}">
      <dgm:prSet phldrT="[Texto]" custT="1"/>
      <dgm:spPr/>
      <dgm:t>
        <a:bodyPr/>
        <a:lstStyle/>
        <a:p>
          <a:r>
            <a:rPr lang="es-ES" sz="1600" i="1" dirty="0"/>
            <a:t>Se deben evaluar las cotizaciones presentadas y seleccionar a quién, con las condiciones requeridas, ofrezca el menor precio del mercado y aceptar la mejor oferta.</a:t>
          </a:r>
          <a:endParaRPr lang="es-CO" sz="1600" dirty="0"/>
        </a:p>
      </dgm:t>
    </dgm:pt>
    <dgm:pt modelId="{809D3EDE-0273-4FD9-995B-8EDE6064E147}" type="parTrans" cxnId="{6D5377B2-6FC5-4561-B81B-015DE260FE3D}">
      <dgm:prSet/>
      <dgm:spPr/>
      <dgm:t>
        <a:bodyPr/>
        <a:lstStyle/>
        <a:p>
          <a:endParaRPr lang="es-CO"/>
        </a:p>
      </dgm:t>
    </dgm:pt>
    <dgm:pt modelId="{806F80F9-F96F-46C5-B33B-2C1A469876A1}" type="sibTrans" cxnId="{6D5377B2-6FC5-4561-B81B-015DE260FE3D}">
      <dgm:prSet/>
      <dgm:spPr/>
      <dgm:t>
        <a:bodyPr/>
        <a:lstStyle/>
        <a:p>
          <a:endParaRPr lang="es-CO"/>
        </a:p>
      </dgm:t>
    </dgm:pt>
    <dgm:pt modelId="{7C595593-D1A9-469D-8BC1-910F088BFF60}">
      <dgm:prSet phldrT="[Texto]" custT="1"/>
      <dgm:spPr/>
      <dgm:t>
        <a:bodyPr/>
        <a:lstStyle/>
        <a:p>
          <a:r>
            <a:rPr lang="es-ES" sz="2000" i="1" dirty="0"/>
            <a:t>En caso de empate se aplicarán criterios del art. 35 de la Ley 2069 de 2020.</a:t>
          </a:r>
          <a:endParaRPr lang="es-CO" sz="2000" i="1" dirty="0"/>
        </a:p>
      </dgm:t>
    </dgm:pt>
    <dgm:pt modelId="{29A5FBBD-E1AC-4552-B79D-0038F2257A66}" type="parTrans" cxnId="{5824DC38-D8EF-4032-943D-5A32525D6C66}">
      <dgm:prSet/>
      <dgm:spPr/>
      <dgm:t>
        <a:bodyPr/>
        <a:lstStyle/>
        <a:p>
          <a:endParaRPr lang="es-CO"/>
        </a:p>
      </dgm:t>
    </dgm:pt>
    <dgm:pt modelId="{B72EF94D-574D-4BA9-A3D2-1C537E99036F}" type="sibTrans" cxnId="{5824DC38-D8EF-4032-943D-5A32525D6C66}">
      <dgm:prSet/>
      <dgm:spPr/>
      <dgm:t>
        <a:bodyPr/>
        <a:lstStyle/>
        <a:p>
          <a:endParaRPr lang="es-CO"/>
        </a:p>
      </dgm:t>
    </dgm:pt>
    <dgm:pt modelId="{E716D072-CC44-4427-91B6-A369BC6FEAAE}">
      <dgm:prSet phldrT="[Texto]" custT="1"/>
      <dgm:spPr/>
      <dgm:t>
        <a:bodyPr/>
        <a:lstStyle/>
        <a:p>
          <a:r>
            <a:rPr lang="es-CO" sz="1700" i="0" dirty="0"/>
            <a:t>1er.</a:t>
          </a:r>
          <a:r>
            <a:rPr lang="es-CO" sz="1700" i="0" baseline="0" dirty="0"/>
            <a:t> Criterio de desempate: - </a:t>
          </a:r>
          <a:r>
            <a:rPr lang="es-CO" sz="1700" b="0" i="0" dirty="0"/>
            <a:t>Preferir la oferta de bienes o servicios nacionales frente a la oferta de bienes o servicios extranjeros.</a:t>
          </a:r>
          <a:endParaRPr lang="es-CO" sz="1700" i="1" dirty="0"/>
        </a:p>
      </dgm:t>
    </dgm:pt>
    <dgm:pt modelId="{C6B1A5F0-77C4-46BE-90BE-EB98C2B16D89}" type="parTrans" cxnId="{7A175614-63CD-4DD9-91CE-11106D54C4B3}">
      <dgm:prSet/>
      <dgm:spPr/>
      <dgm:t>
        <a:bodyPr/>
        <a:lstStyle/>
        <a:p>
          <a:endParaRPr lang="es-CO"/>
        </a:p>
      </dgm:t>
    </dgm:pt>
    <dgm:pt modelId="{54A06C72-549D-40C1-A4B0-305E4AF92D23}" type="sibTrans" cxnId="{7A175614-63CD-4DD9-91CE-11106D54C4B3}">
      <dgm:prSet/>
      <dgm:spPr/>
      <dgm:t>
        <a:bodyPr/>
        <a:lstStyle/>
        <a:p>
          <a:endParaRPr lang="es-CO"/>
        </a:p>
      </dgm:t>
    </dgm:pt>
    <dgm:pt modelId="{20D67F48-673F-4285-A7CB-182500777F24}">
      <dgm:prSet phldrT="[Texto]" phldr="1"/>
      <dgm:spPr/>
      <dgm:t>
        <a:bodyPr/>
        <a:lstStyle/>
        <a:p>
          <a:endParaRPr lang="es-CO"/>
        </a:p>
      </dgm:t>
    </dgm:pt>
    <dgm:pt modelId="{BE817433-342E-421F-A632-696341714203}" type="parTrans" cxnId="{5DEF1663-56D5-4369-A7A4-F52347D18082}">
      <dgm:prSet/>
      <dgm:spPr/>
      <dgm:t>
        <a:bodyPr/>
        <a:lstStyle/>
        <a:p>
          <a:endParaRPr lang="es-CO"/>
        </a:p>
      </dgm:t>
    </dgm:pt>
    <dgm:pt modelId="{4FD75BF5-F2E7-4CF0-B391-0F157CB202DC}" type="sibTrans" cxnId="{5DEF1663-56D5-4369-A7A4-F52347D18082}">
      <dgm:prSet/>
      <dgm:spPr/>
      <dgm:t>
        <a:bodyPr/>
        <a:lstStyle/>
        <a:p>
          <a:endParaRPr lang="es-CO"/>
        </a:p>
      </dgm:t>
    </dgm:pt>
    <dgm:pt modelId="{F54B45AA-7648-4834-9C26-9DB6A9F60352}">
      <dgm:prSet/>
      <dgm:spPr/>
      <dgm:t>
        <a:bodyPr/>
        <a:lstStyle/>
        <a:p>
          <a:r>
            <a:rPr lang="es-ES" i="1" dirty="0"/>
            <a:t>La oferta y su aceptación constituyen el contrato</a:t>
          </a:r>
          <a:endParaRPr lang="es-CO" i="1" dirty="0"/>
        </a:p>
      </dgm:t>
    </dgm:pt>
    <dgm:pt modelId="{9B9D27C7-5176-4083-8AC6-E78D6D112E8D}" type="parTrans" cxnId="{1BBC54A5-AC3B-47BB-A93F-403A716E2AC4}">
      <dgm:prSet/>
      <dgm:spPr/>
      <dgm:t>
        <a:bodyPr/>
        <a:lstStyle/>
        <a:p>
          <a:endParaRPr lang="es-CO"/>
        </a:p>
      </dgm:t>
    </dgm:pt>
    <dgm:pt modelId="{2613C510-8E01-47EB-AF13-E66D919B7C71}" type="sibTrans" cxnId="{1BBC54A5-AC3B-47BB-A93F-403A716E2AC4}">
      <dgm:prSet/>
      <dgm:spPr/>
      <dgm:t>
        <a:bodyPr/>
        <a:lstStyle/>
        <a:p>
          <a:endParaRPr lang="es-CO"/>
        </a:p>
      </dgm:t>
    </dgm:pt>
    <dgm:pt modelId="{2FA6BDA3-C249-43D6-AE48-201A3E579A42}">
      <dgm:prSet/>
      <dgm:spPr/>
      <dgm:t>
        <a:bodyPr/>
        <a:lstStyle/>
        <a:p>
          <a:endParaRPr lang="es-CO"/>
        </a:p>
      </dgm:t>
    </dgm:pt>
    <dgm:pt modelId="{F97C8CAB-FBDC-4899-988C-DE930E516EF5}" type="parTrans" cxnId="{7F92CEBB-5352-456D-8896-C1378766460A}">
      <dgm:prSet/>
      <dgm:spPr/>
      <dgm:t>
        <a:bodyPr/>
        <a:lstStyle/>
        <a:p>
          <a:endParaRPr lang="es-CO"/>
        </a:p>
      </dgm:t>
    </dgm:pt>
    <dgm:pt modelId="{AD4D4DA8-ABF7-466A-B602-E5107ED10C9D}" type="sibTrans" cxnId="{7F92CEBB-5352-456D-8896-C1378766460A}">
      <dgm:prSet/>
      <dgm:spPr/>
      <dgm:t>
        <a:bodyPr/>
        <a:lstStyle/>
        <a:p>
          <a:endParaRPr lang="es-CO"/>
        </a:p>
      </dgm:t>
    </dgm:pt>
    <dgm:pt modelId="{12986203-F288-4194-94BD-97B6B507AC56}" type="pres">
      <dgm:prSet presAssocID="{1F1C5D39-9026-46AA-9E1A-462E6DFD8AC7}" presName="matrix" presStyleCnt="0">
        <dgm:presLayoutVars>
          <dgm:chMax val="1"/>
          <dgm:dir/>
          <dgm:resizeHandles val="exact"/>
        </dgm:presLayoutVars>
      </dgm:prSet>
      <dgm:spPr/>
    </dgm:pt>
    <dgm:pt modelId="{3A18D9CF-6F25-41DA-BC0A-79528F470298}" type="pres">
      <dgm:prSet presAssocID="{1F1C5D39-9026-46AA-9E1A-462E6DFD8AC7}" presName="diamond" presStyleLbl="bgShp" presStyleIdx="0" presStyleCnt="1"/>
      <dgm:spPr/>
    </dgm:pt>
    <dgm:pt modelId="{200EEB2A-AA23-409B-9961-B662A3C4A7A2}" type="pres">
      <dgm:prSet presAssocID="{1F1C5D39-9026-46AA-9E1A-462E6DFD8AC7}" presName="quad1" presStyleLbl="node1" presStyleIdx="0" presStyleCnt="4">
        <dgm:presLayoutVars>
          <dgm:chMax val="0"/>
          <dgm:chPref val="0"/>
          <dgm:bulletEnabled val="1"/>
        </dgm:presLayoutVars>
      </dgm:prSet>
      <dgm:spPr/>
    </dgm:pt>
    <dgm:pt modelId="{0FD63F3B-F44A-4134-A345-7F2BCA296D9A}" type="pres">
      <dgm:prSet presAssocID="{1F1C5D39-9026-46AA-9E1A-462E6DFD8AC7}" presName="quad2" presStyleLbl="node1" presStyleIdx="1" presStyleCnt="4">
        <dgm:presLayoutVars>
          <dgm:chMax val="0"/>
          <dgm:chPref val="0"/>
          <dgm:bulletEnabled val="1"/>
        </dgm:presLayoutVars>
      </dgm:prSet>
      <dgm:spPr/>
    </dgm:pt>
    <dgm:pt modelId="{AAFBCD60-94B5-45EE-B05A-C3D627B6D60C}" type="pres">
      <dgm:prSet presAssocID="{1F1C5D39-9026-46AA-9E1A-462E6DFD8AC7}" presName="quad3" presStyleLbl="node1" presStyleIdx="2" presStyleCnt="4">
        <dgm:presLayoutVars>
          <dgm:chMax val="0"/>
          <dgm:chPref val="0"/>
          <dgm:bulletEnabled val="1"/>
        </dgm:presLayoutVars>
      </dgm:prSet>
      <dgm:spPr/>
    </dgm:pt>
    <dgm:pt modelId="{6822076B-6C35-45BF-A1EB-88E944001C65}" type="pres">
      <dgm:prSet presAssocID="{1F1C5D39-9026-46AA-9E1A-462E6DFD8AC7}" presName="quad4" presStyleLbl="node1" presStyleIdx="3" presStyleCnt="4" custLinFactNeighborX="-1219" custLinFactNeighborY="-609">
        <dgm:presLayoutVars>
          <dgm:chMax val="0"/>
          <dgm:chPref val="0"/>
          <dgm:bulletEnabled val="1"/>
        </dgm:presLayoutVars>
      </dgm:prSet>
      <dgm:spPr/>
    </dgm:pt>
  </dgm:ptLst>
  <dgm:cxnLst>
    <dgm:cxn modelId="{7A175614-63CD-4DD9-91CE-11106D54C4B3}" srcId="{1F1C5D39-9026-46AA-9E1A-462E6DFD8AC7}" destId="{E716D072-CC44-4427-91B6-A369BC6FEAAE}" srcOrd="2" destOrd="0" parTransId="{C6B1A5F0-77C4-46BE-90BE-EB98C2B16D89}" sibTransId="{54A06C72-549D-40C1-A4B0-305E4AF92D23}"/>
    <dgm:cxn modelId="{5824DC38-D8EF-4032-943D-5A32525D6C66}" srcId="{1F1C5D39-9026-46AA-9E1A-462E6DFD8AC7}" destId="{7C595593-D1A9-469D-8BC1-910F088BFF60}" srcOrd="1" destOrd="0" parTransId="{29A5FBBD-E1AC-4552-B79D-0038F2257A66}" sibTransId="{B72EF94D-574D-4BA9-A3D2-1C537E99036F}"/>
    <dgm:cxn modelId="{5DEF1663-56D5-4369-A7A4-F52347D18082}" srcId="{1F1C5D39-9026-46AA-9E1A-462E6DFD8AC7}" destId="{20D67F48-673F-4285-A7CB-182500777F24}" srcOrd="5" destOrd="0" parTransId="{BE817433-342E-421F-A632-696341714203}" sibTransId="{4FD75BF5-F2E7-4CF0-B391-0F157CB202DC}"/>
    <dgm:cxn modelId="{5E561D43-63C2-4A37-854C-EB91BE9C42FD}" type="presOf" srcId="{E295FBD3-9C56-491C-9F47-067FA45AAEF7}" destId="{200EEB2A-AA23-409B-9961-B662A3C4A7A2}" srcOrd="0" destOrd="0" presId="urn:microsoft.com/office/officeart/2005/8/layout/matrix3"/>
    <dgm:cxn modelId="{FBF2C245-9464-4356-BE29-948218270CCA}" type="presOf" srcId="{7C595593-D1A9-469D-8BC1-910F088BFF60}" destId="{0FD63F3B-F44A-4134-A345-7F2BCA296D9A}" srcOrd="0" destOrd="0" presId="urn:microsoft.com/office/officeart/2005/8/layout/matrix3"/>
    <dgm:cxn modelId="{1BBC54A5-AC3B-47BB-A93F-403A716E2AC4}" srcId="{1F1C5D39-9026-46AA-9E1A-462E6DFD8AC7}" destId="{F54B45AA-7648-4834-9C26-9DB6A9F60352}" srcOrd="3" destOrd="0" parTransId="{9B9D27C7-5176-4083-8AC6-E78D6D112E8D}" sibTransId="{2613C510-8E01-47EB-AF13-E66D919B7C71}"/>
    <dgm:cxn modelId="{2ECFAFA7-20E3-4AD8-8FF0-5A592F5FC112}" type="presOf" srcId="{F54B45AA-7648-4834-9C26-9DB6A9F60352}" destId="{6822076B-6C35-45BF-A1EB-88E944001C65}" srcOrd="0" destOrd="0" presId="urn:microsoft.com/office/officeart/2005/8/layout/matrix3"/>
    <dgm:cxn modelId="{6D5377B2-6FC5-4561-B81B-015DE260FE3D}" srcId="{1F1C5D39-9026-46AA-9E1A-462E6DFD8AC7}" destId="{E295FBD3-9C56-491C-9F47-067FA45AAEF7}" srcOrd="0" destOrd="0" parTransId="{809D3EDE-0273-4FD9-995B-8EDE6064E147}" sibTransId="{806F80F9-F96F-46C5-B33B-2C1A469876A1}"/>
    <dgm:cxn modelId="{7F92CEBB-5352-456D-8896-C1378766460A}" srcId="{1F1C5D39-9026-46AA-9E1A-462E6DFD8AC7}" destId="{2FA6BDA3-C249-43D6-AE48-201A3E579A42}" srcOrd="4" destOrd="0" parTransId="{F97C8CAB-FBDC-4899-988C-DE930E516EF5}" sibTransId="{AD4D4DA8-ABF7-466A-B602-E5107ED10C9D}"/>
    <dgm:cxn modelId="{EBCD7DBD-D012-4D13-9387-B34E8286E5FF}" type="presOf" srcId="{E716D072-CC44-4427-91B6-A369BC6FEAAE}" destId="{AAFBCD60-94B5-45EE-B05A-C3D627B6D60C}" srcOrd="0" destOrd="0" presId="urn:microsoft.com/office/officeart/2005/8/layout/matrix3"/>
    <dgm:cxn modelId="{6B7FE1E8-473F-4329-8C72-6D0FB146BC4F}" type="presOf" srcId="{1F1C5D39-9026-46AA-9E1A-462E6DFD8AC7}" destId="{12986203-F288-4194-94BD-97B6B507AC56}" srcOrd="0" destOrd="0" presId="urn:microsoft.com/office/officeart/2005/8/layout/matrix3"/>
    <dgm:cxn modelId="{50A373D0-186F-432F-863D-317706F90913}" type="presParOf" srcId="{12986203-F288-4194-94BD-97B6B507AC56}" destId="{3A18D9CF-6F25-41DA-BC0A-79528F470298}" srcOrd="0" destOrd="0" presId="urn:microsoft.com/office/officeart/2005/8/layout/matrix3"/>
    <dgm:cxn modelId="{BB1D4ED3-585C-4F27-8CC2-0B2618184A4E}" type="presParOf" srcId="{12986203-F288-4194-94BD-97B6B507AC56}" destId="{200EEB2A-AA23-409B-9961-B662A3C4A7A2}" srcOrd="1" destOrd="0" presId="urn:microsoft.com/office/officeart/2005/8/layout/matrix3"/>
    <dgm:cxn modelId="{E5E564ED-8BEF-48A9-B62A-658971287D7C}" type="presParOf" srcId="{12986203-F288-4194-94BD-97B6B507AC56}" destId="{0FD63F3B-F44A-4134-A345-7F2BCA296D9A}" srcOrd="2" destOrd="0" presId="urn:microsoft.com/office/officeart/2005/8/layout/matrix3"/>
    <dgm:cxn modelId="{BDDC39CB-7A84-4197-AF25-95135956A187}" type="presParOf" srcId="{12986203-F288-4194-94BD-97B6B507AC56}" destId="{AAFBCD60-94B5-45EE-B05A-C3D627B6D60C}" srcOrd="3" destOrd="0" presId="urn:microsoft.com/office/officeart/2005/8/layout/matrix3"/>
    <dgm:cxn modelId="{5E804635-A498-4B90-BE18-9097E0EFBCC5}" type="presParOf" srcId="{12986203-F288-4194-94BD-97B6B507AC56}" destId="{6822076B-6C35-45BF-A1EB-88E944001C65}"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AA478-8D18-43F6-92A4-3F2154DF59E3}">
      <dsp:nvSpPr>
        <dsp:cNvPr id="0" name=""/>
        <dsp:cNvSpPr/>
      </dsp:nvSpPr>
      <dsp:spPr>
        <a:xfrm rot="5400000">
          <a:off x="-429933" y="432138"/>
          <a:ext cx="2866225" cy="2006358"/>
        </a:xfrm>
        <a:prstGeom prst="chevron">
          <a:avLst/>
        </a:prstGeom>
        <a:gradFill rotWithShape="0">
          <a:gsLst>
            <a:gs pos="0">
              <a:schemeClr val="accent4"/>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latin typeface="Century Gothic" panose="020B0502020202020204" pitchFamily="34" charset="0"/>
            </a:rPr>
            <a:t>GRANDES ALMACENES</a:t>
          </a:r>
        </a:p>
      </dsp:txBody>
      <dsp:txXfrm rot="-5400000">
        <a:off x="1" y="1005383"/>
        <a:ext cx="2006358" cy="859867"/>
      </dsp:txXfrm>
    </dsp:sp>
    <dsp:sp modelId="{4BD0C5FC-61E0-4901-9B38-AF0B511B3BA1}">
      <dsp:nvSpPr>
        <dsp:cNvPr id="0" name=""/>
        <dsp:cNvSpPr/>
      </dsp:nvSpPr>
      <dsp:spPr>
        <a:xfrm rot="5400000">
          <a:off x="4472206" y="-2463643"/>
          <a:ext cx="1863046" cy="679474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latin typeface="Century Gothic" panose="020B0502020202020204" pitchFamily="34" charset="0"/>
            </a:rPr>
            <a:t>Compras en los Grandes Almacenes en la Tienda Virtual del Estado Colombiano - TVEC, siempre que su valor no exceda el diez por ciento (10%) de la menor cuantía de la Entidad y la invitación deberá estar dirigida a las Grandes Almacenes</a:t>
          </a:r>
          <a:endParaRPr lang="es-CO" sz="1800" kern="1200" dirty="0">
            <a:latin typeface="Century Gothic" panose="020B0502020202020204" pitchFamily="34" charset="0"/>
          </a:endParaRPr>
        </a:p>
      </dsp:txBody>
      <dsp:txXfrm rot="-5400000">
        <a:off x="2006358" y="93151"/>
        <a:ext cx="6703796" cy="1681154"/>
      </dsp:txXfrm>
    </dsp:sp>
    <dsp:sp modelId="{BFEDBBDF-0253-4FD8-A437-D2B62CE9C128}">
      <dsp:nvSpPr>
        <dsp:cNvPr id="0" name=""/>
        <dsp:cNvSpPr/>
      </dsp:nvSpPr>
      <dsp:spPr>
        <a:xfrm rot="5400000">
          <a:off x="-429933" y="3016922"/>
          <a:ext cx="2866225" cy="2006358"/>
        </a:xfrm>
        <a:prstGeom prst="chevron">
          <a:avLst/>
        </a:prstGeom>
        <a:gradFill rotWithShape="0">
          <a:gsLst>
            <a:gs pos="0">
              <a:srgbClr val="00B0F0"/>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w="6350" cap="flat" cmpd="sng" algn="ctr">
          <a:solidFill>
            <a:srgbClr val="A5A5A5">
              <a:hueOff val="0"/>
              <a:satOff val="0"/>
              <a:lumOff val="0"/>
              <a:alphaOff val="0"/>
            </a:srgbClr>
          </a:solid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prstClr val="white"/>
              </a:solidFill>
              <a:latin typeface="Century Gothic" panose="020B0502020202020204" pitchFamily="34" charset="0"/>
              <a:ea typeface="+mn-ea"/>
              <a:cs typeface="+mn-cs"/>
            </a:rPr>
            <a:t>ACUERDO MARCO DE PRECIOS</a:t>
          </a:r>
        </a:p>
      </dsp:txBody>
      <dsp:txXfrm rot="-5400000">
        <a:off x="1" y="3590167"/>
        <a:ext cx="2006358" cy="859867"/>
      </dsp:txXfrm>
    </dsp:sp>
    <dsp:sp modelId="{2729B170-8ADF-400C-AF77-7C049298A950}">
      <dsp:nvSpPr>
        <dsp:cNvPr id="0" name=""/>
        <dsp:cNvSpPr/>
      </dsp:nvSpPr>
      <dsp:spPr>
        <a:xfrm rot="5400000">
          <a:off x="4472206" y="121140"/>
          <a:ext cx="1863046" cy="6794742"/>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endParaRPr lang="es-CO" sz="1800" kern="1200" dirty="0"/>
        </a:p>
        <a:p>
          <a:pPr marL="171450" lvl="1" indent="-171450" algn="just" defTabSz="800100">
            <a:lnSpc>
              <a:spcPct val="90000"/>
            </a:lnSpc>
            <a:spcBef>
              <a:spcPct val="0"/>
            </a:spcBef>
            <a:spcAft>
              <a:spcPct val="15000"/>
            </a:spcAft>
            <a:buChar char="•"/>
          </a:pPr>
          <a:r>
            <a:rPr lang="es-CO" sz="1800" kern="1200" dirty="0">
              <a:latin typeface="Century Gothic" panose="020B0502020202020204" pitchFamily="34" charset="0"/>
            </a:rPr>
            <a:t>Si la necesidad es superior a $23.200.000 e inferior a $32.480.000 se debe adelantar los Procesos de Contratación por la modalidad de Selección de Mínima Cuantía.</a:t>
          </a:r>
        </a:p>
      </dsp:txBody>
      <dsp:txXfrm rot="-5400000">
        <a:off x="2006358" y="2677934"/>
        <a:ext cx="6703796" cy="1681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2F27B-8535-4DEF-953A-A2FD3F1BCDF4}">
      <dsp:nvSpPr>
        <dsp:cNvPr id="0" name=""/>
        <dsp:cNvSpPr/>
      </dsp:nvSpPr>
      <dsp:spPr>
        <a:xfrm rot="5400000">
          <a:off x="-247404" y="254063"/>
          <a:ext cx="1649365" cy="1154556"/>
        </a:xfrm>
        <a:prstGeom prst="chevron">
          <a:avLst/>
        </a:prstGeom>
        <a:gradFill rotWithShape="0">
          <a:gsLst>
            <a:gs pos="0">
              <a:schemeClr val="accent4"/>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s-CO" sz="1200" b="1" kern="1200" dirty="0"/>
        </a:p>
        <a:p>
          <a:pPr marL="0" lvl="0" indent="0" algn="ctr" defTabSz="533400">
            <a:lnSpc>
              <a:spcPct val="90000"/>
            </a:lnSpc>
            <a:spcBef>
              <a:spcPct val="0"/>
            </a:spcBef>
            <a:spcAft>
              <a:spcPct val="35000"/>
            </a:spcAft>
            <a:buNone/>
          </a:pPr>
          <a:r>
            <a:rPr lang="es-CO" sz="1000" b="1" kern="1200" dirty="0">
              <a:latin typeface="Century Gothic" panose="020B0502020202020204" pitchFamily="34" charset="0"/>
            </a:rPr>
            <a:t>IDENTIFICACIÓN DE LA NECESIDAD DE ACUERDO CON EL PAA</a:t>
          </a:r>
        </a:p>
      </dsp:txBody>
      <dsp:txXfrm rot="-5400000">
        <a:off x="1" y="583936"/>
        <a:ext cx="1154556" cy="494809"/>
      </dsp:txXfrm>
    </dsp:sp>
    <dsp:sp modelId="{2C553731-2158-4F41-B294-76B44D1A5DEB}">
      <dsp:nvSpPr>
        <dsp:cNvPr id="0" name=""/>
        <dsp:cNvSpPr/>
      </dsp:nvSpPr>
      <dsp:spPr>
        <a:xfrm rot="5400000">
          <a:off x="5686623" y="-4525408"/>
          <a:ext cx="1072651" cy="10136785"/>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CO" sz="1400" i="0" kern="1200" dirty="0">
              <a:latin typeface="Century Gothic" panose="020B0502020202020204" pitchFamily="34" charset="0"/>
            </a:rPr>
            <a:t>Elaborar ficha técnica, la cual deberá contemplar las especificaciones y condiciones técnicas del bien, obra o servicio a contratar.</a:t>
          </a:r>
        </a:p>
        <a:p>
          <a:pPr marL="114300" lvl="1" indent="-114300" algn="just" defTabSz="622300">
            <a:lnSpc>
              <a:spcPct val="90000"/>
            </a:lnSpc>
            <a:spcBef>
              <a:spcPct val="0"/>
            </a:spcBef>
            <a:spcAft>
              <a:spcPct val="15000"/>
            </a:spcAft>
            <a:buChar char="•"/>
          </a:pPr>
          <a:r>
            <a:rPr lang="es-CO" sz="1400" i="0" kern="1200" dirty="0">
              <a:latin typeface="Century Gothic" panose="020B0502020202020204" pitchFamily="34" charset="0"/>
            </a:rPr>
            <a:t>Realizar estudio de sector y de mercado para determinar el valor estimado </a:t>
          </a:r>
          <a:r>
            <a:rPr lang="es-CO" sz="1400" kern="1200" dirty="0">
              <a:latin typeface="Century Gothic" panose="020B0502020202020204" pitchFamily="34" charset="0"/>
            </a:rPr>
            <a:t>del</a:t>
          </a:r>
          <a:r>
            <a:rPr lang="es-CO" sz="1400" i="0" kern="1200" dirty="0">
              <a:latin typeface="Century Gothic" panose="020B0502020202020204" pitchFamily="34" charset="0"/>
            </a:rPr>
            <a:t> bien o servicio a contratar.</a:t>
          </a:r>
        </a:p>
        <a:p>
          <a:pPr marL="171450" lvl="1" indent="-171450" algn="just" defTabSz="800100">
            <a:lnSpc>
              <a:spcPct val="90000"/>
            </a:lnSpc>
            <a:spcBef>
              <a:spcPct val="0"/>
            </a:spcBef>
            <a:spcAft>
              <a:spcPct val="15000"/>
            </a:spcAft>
            <a:buChar char="•"/>
          </a:pPr>
          <a:endParaRPr lang="es-CO" sz="1800" kern="1200" dirty="0"/>
        </a:p>
      </dsp:txBody>
      <dsp:txXfrm rot="-5400000">
        <a:off x="1154557" y="59021"/>
        <a:ext cx="10084422" cy="967925"/>
      </dsp:txXfrm>
    </dsp:sp>
    <dsp:sp modelId="{3A7149A1-94ED-4A1B-B015-4A8D7A563B30}">
      <dsp:nvSpPr>
        <dsp:cNvPr id="0" name=""/>
        <dsp:cNvSpPr/>
      </dsp:nvSpPr>
      <dsp:spPr>
        <a:xfrm rot="5400000">
          <a:off x="-247404" y="2538453"/>
          <a:ext cx="1649365" cy="1154556"/>
        </a:xfrm>
        <a:prstGeom prst="chevron">
          <a:avLst/>
        </a:prstGeom>
        <a:gradFill rotWithShape="0">
          <a:gsLst>
            <a:gs pos="0">
              <a:srgbClr val="00B0F0"/>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CO" sz="1400" kern="1200" dirty="0">
            <a:latin typeface="Calibri" panose="020F0502020204030204"/>
            <a:ea typeface="+mn-ea"/>
            <a:cs typeface="+mn-cs"/>
          </a:endParaRPr>
        </a:p>
        <a:p>
          <a:pPr marL="0" lvl="0" indent="0" algn="ctr" defTabSz="622300">
            <a:lnSpc>
              <a:spcPct val="90000"/>
            </a:lnSpc>
            <a:spcBef>
              <a:spcPct val="0"/>
            </a:spcBef>
            <a:spcAft>
              <a:spcPct val="35000"/>
            </a:spcAft>
            <a:buNone/>
          </a:pPr>
          <a:r>
            <a:rPr lang="es-CO" sz="1000" b="1" dirty="0">
              <a:latin typeface="Century Gothic" panose="020B0502020202020204" pitchFamily="34" charset="0"/>
            </a:rPr>
            <a:t>ELABORACIÓN</a:t>
          </a:r>
          <a:r>
            <a:rPr lang="es-CO" sz="1000" b="1" kern="1200" dirty="0">
              <a:latin typeface="Century Gothic" panose="020B0502020202020204" pitchFamily="34" charset="0"/>
            </a:rPr>
            <a:t> DE ESTUDIOS PREVIOS </a:t>
          </a:r>
        </a:p>
      </dsp:txBody>
      <dsp:txXfrm rot="-5400000">
        <a:off x="1" y="2868326"/>
        <a:ext cx="1154556" cy="494809"/>
      </dsp:txXfrm>
    </dsp:sp>
    <dsp:sp modelId="{A5668483-FDC1-4FB9-A961-CB032DBEBFAC}">
      <dsp:nvSpPr>
        <dsp:cNvPr id="0" name=""/>
        <dsp:cNvSpPr/>
      </dsp:nvSpPr>
      <dsp:spPr>
        <a:xfrm rot="5400000">
          <a:off x="4895618" y="-2241299"/>
          <a:ext cx="2654660" cy="10136785"/>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71450" lvl="1" indent="-171450" algn="just" defTabSz="800100">
            <a:lnSpc>
              <a:spcPct val="90000"/>
            </a:lnSpc>
            <a:spcBef>
              <a:spcPct val="0"/>
            </a:spcBef>
            <a:spcAft>
              <a:spcPct val="15000"/>
            </a:spcAft>
            <a:buChar char="•"/>
          </a:pPr>
          <a:r>
            <a:rPr lang="es-MX" sz="1400" i="0" kern="1200" dirty="0">
              <a:latin typeface="Century Gothic" panose="020B0502020202020204" pitchFamily="34" charset="0"/>
              <a:ea typeface="+mn-ea"/>
              <a:cs typeface="+mn-cs"/>
            </a:rPr>
            <a:t>La Entidad Estatal debe elaborar unos estudios previos que deben contener, como mínimo, lo siguiente:</a:t>
          </a:r>
          <a:endParaRPr lang="es-CO" sz="1400" i="0" kern="1200" dirty="0">
            <a:latin typeface="Century Gothic" panose="020B0502020202020204" pitchFamily="34" charset="0"/>
            <a:ea typeface="+mn-ea"/>
            <a:cs typeface="+mn-cs"/>
          </a:endParaRPr>
        </a:p>
        <a:p>
          <a:pPr marL="171450" lvl="1" indent="-171450" algn="just" defTabSz="800100">
            <a:lnSpc>
              <a:spcPct val="90000"/>
            </a:lnSpc>
            <a:spcBef>
              <a:spcPct val="0"/>
            </a:spcBef>
            <a:spcAft>
              <a:spcPct val="15000"/>
            </a:spcAft>
            <a:buNone/>
          </a:pPr>
          <a:endParaRPr lang="es-CO" sz="1400" i="0" kern="1200" dirty="0">
            <a:solidFill>
              <a:prstClr val="black"/>
            </a:solidFill>
            <a:latin typeface="Century Gothic" panose="020B0502020202020204" pitchFamily="34" charset="0"/>
            <a:ea typeface="+mn-ea"/>
            <a:cs typeface="+mn-cs"/>
          </a:endParaRPr>
        </a:p>
        <a:p>
          <a:pPr marL="171450" lvl="1" indent="-171450" algn="just" defTabSz="800100">
            <a:lnSpc>
              <a:spcPct val="90000"/>
            </a:lnSpc>
            <a:spcBef>
              <a:spcPct val="0"/>
            </a:spcBef>
            <a:spcAft>
              <a:spcPct val="15000"/>
            </a:spcAft>
            <a:buNone/>
          </a:pPr>
          <a:r>
            <a:rPr lang="es-MX" sz="1400" b="0" i="0" kern="1200" dirty="0">
              <a:latin typeface="Century Gothic" panose="020B0502020202020204" pitchFamily="34" charset="0"/>
            </a:rPr>
            <a:t>1. La descripción de la necesidad que pretende satisfacer con la contratación.</a:t>
          </a:r>
          <a:endParaRPr lang="es-CO" sz="1400" i="0" kern="1200" dirty="0">
            <a:latin typeface="Century Gothic" panose="020B0502020202020204" pitchFamily="34" charset="0"/>
            <a:ea typeface="+mn-ea"/>
            <a:cs typeface="+mn-cs"/>
          </a:endParaRPr>
        </a:p>
        <a:p>
          <a:pPr marL="171450" lvl="1" indent="-171450" algn="just" defTabSz="800100">
            <a:lnSpc>
              <a:spcPct val="90000"/>
            </a:lnSpc>
            <a:spcBef>
              <a:spcPct val="0"/>
            </a:spcBef>
            <a:spcAft>
              <a:spcPct val="15000"/>
            </a:spcAft>
            <a:buNone/>
          </a:pPr>
          <a:r>
            <a:rPr lang="es-MX" sz="1400" b="0" i="0" dirty="0">
              <a:latin typeface="Century Gothic" panose="020B0502020202020204" pitchFamily="34" charset="0"/>
            </a:rPr>
            <a:t>2. La descripción del objeto a contratar identificado con el cuarto nivel del Clasificador de Bienes y Servicios, de ser posible, o de lo contrario con el tercer nivel.</a:t>
          </a:r>
          <a:endParaRPr lang="es-CO" sz="1400" i="0" kern="1200" dirty="0">
            <a:latin typeface="Century Gothic" panose="020B0502020202020204" pitchFamily="34" charset="0"/>
            <a:ea typeface="+mn-ea"/>
            <a:cs typeface="+mn-cs"/>
          </a:endParaRPr>
        </a:p>
        <a:p>
          <a:pPr marL="171450" lvl="1" indent="-171450" algn="just" defTabSz="800100">
            <a:lnSpc>
              <a:spcPct val="90000"/>
            </a:lnSpc>
            <a:spcBef>
              <a:spcPct val="0"/>
            </a:spcBef>
            <a:spcAft>
              <a:spcPct val="15000"/>
            </a:spcAft>
            <a:buNone/>
          </a:pPr>
          <a:r>
            <a:rPr lang="es-MX" sz="1400" b="0" i="0">
              <a:latin typeface="Century Gothic" panose="020B0502020202020204" pitchFamily="34" charset="0"/>
            </a:rPr>
            <a:t>3. Las condiciones técnicas exigidas.</a:t>
          </a:r>
          <a:endParaRPr lang="es-CO" sz="1400" i="0" kern="1200" dirty="0">
            <a:latin typeface="Century Gothic" panose="020B0502020202020204" pitchFamily="34" charset="0"/>
            <a:ea typeface="+mn-ea"/>
            <a:cs typeface="+mn-cs"/>
          </a:endParaRPr>
        </a:p>
        <a:p>
          <a:pPr marL="171450" lvl="1" indent="-171450" algn="just" defTabSz="800100">
            <a:lnSpc>
              <a:spcPct val="90000"/>
            </a:lnSpc>
            <a:spcBef>
              <a:spcPct val="0"/>
            </a:spcBef>
            <a:spcAft>
              <a:spcPct val="15000"/>
            </a:spcAft>
            <a:buNone/>
          </a:pPr>
          <a:r>
            <a:rPr lang="es-MX" sz="1400" b="0" i="0" dirty="0">
              <a:latin typeface="Century Gothic" panose="020B0502020202020204" pitchFamily="34" charset="0"/>
            </a:rPr>
            <a:t>4. El valor estimado del contrato y su justificación.</a:t>
          </a:r>
          <a:endParaRPr lang="es-CO" sz="1400" i="0" kern="1200" dirty="0">
            <a:latin typeface="Century Gothic" panose="020B0502020202020204" pitchFamily="34" charset="0"/>
            <a:ea typeface="+mn-ea"/>
            <a:cs typeface="+mn-cs"/>
          </a:endParaRPr>
        </a:p>
        <a:p>
          <a:pPr marL="171450" lvl="1" indent="-171450" algn="just" defTabSz="800100">
            <a:lnSpc>
              <a:spcPct val="90000"/>
            </a:lnSpc>
            <a:spcBef>
              <a:spcPct val="0"/>
            </a:spcBef>
            <a:spcAft>
              <a:spcPct val="15000"/>
            </a:spcAft>
            <a:buNone/>
          </a:pPr>
          <a:r>
            <a:rPr lang="es-MX" sz="1400" b="0" i="0" dirty="0">
              <a:latin typeface="Century Gothic" panose="020B0502020202020204" pitchFamily="34" charset="0"/>
            </a:rPr>
            <a:t>5. El plazo de ejecución del contrato.</a:t>
          </a:r>
          <a:endParaRPr lang="es-CO" sz="1400" i="0" kern="1200" dirty="0">
            <a:latin typeface="Century Gothic" panose="020B0502020202020204" pitchFamily="34" charset="0"/>
            <a:ea typeface="+mn-ea"/>
            <a:cs typeface="+mn-cs"/>
          </a:endParaRPr>
        </a:p>
        <a:p>
          <a:pPr marL="171450" lvl="1" indent="-171450" algn="just" defTabSz="800100">
            <a:lnSpc>
              <a:spcPct val="90000"/>
            </a:lnSpc>
            <a:spcBef>
              <a:spcPct val="0"/>
            </a:spcBef>
            <a:spcAft>
              <a:spcPct val="15000"/>
            </a:spcAft>
            <a:buNone/>
          </a:pPr>
          <a:r>
            <a:rPr lang="es-MX" sz="1400" b="0" i="0" dirty="0">
              <a:latin typeface="Century Gothic" panose="020B0502020202020204" pitchFamily="34" charset="0"/>
            </a:rPr>
            <a:t>6. El certificado de disponibilidad presupuestal que respalda la contratación.</a:t>
          </a:r>
          <a:endParaRPr lang="es-CO" sz="1400" i="0" kern="1200" dirty="0">
            <a:latin typeface="Century Gothic" panose="020B0502020202020204" pitchFamily="34" charset="0"/>
            <a:ea typeface="+mn-ea"/>
            <a:cs typeface="+mn-cs"/>
          </a:endParaRPr>
        </a:p>
        <a:p>
          <a:pPr marL="171450" lvl="1" indent="-171450" algn="just" defTabSz="800100">
            <a:lnSpc>
              <a:spcPct val="90000"/>
            </a:lnSpc>
            <a:spcBef>
              <a:spcPct val="0"/>
            </a:spcBef>
            <a:spcAft>
              <a:spcPct val="15000"/>
            </a:spcAft>
            <a:buNone/>
          </a:pPr>
          <a:r>
            <a:rPr lang="es-CO" sz="1200" b="1" i="0" kern="1200" dirty="0">
              <a:latin typeface="Century Gothic" panose="020B0502020202020204" pitchFamily="34" charset="0"/>
            </a:rPr>
            <a:t>ARTÍCULO 2.2.1.2.1.5.1 – Decreto 1082 de 2015 (Modificado Artículo 2° – Decreto 1860 de 2021 / Artículo 5° - Decreto 0142 de 2023)</a:t>
          </a:r>
          <a:endParaRPr lang="es-CO" sz="1200" i="0" kern="1200" dirty="0">
            <a:latin typeface="Century Gothic" panose="020B0502020202020204" pitchFamily="34" charset="0"/>
            <a:ea typeface="+mn-ea"/>
            <a:cs typeface="+mn-cs"/>
          </a:endParaRPr>
        </a:p>
      </dsp:txBody>
      <dsp:txXfrm rot="-5400000">
        <a:off x="1154556" y="1629353"/>
        <a:ext cx="10007195" cy="2395480"/>
      </dsp:txXfrm>
    </dsp:sp>
    <dsp:sp modelId="{A5A47C37-085D-468D-BCB0-C71D72181E0E}">
      <dsp:nvSpPr>
        <dsp:cNvPr id="0" name=""/>
        <dsp:cNvSpPr/>
      </dsp:nvSpPr>
      <dsp:spPr>
        <a:xfrm rot="5400000">
          <a:off x="-247404" y="4245566"/>
          <a:ext cx="1649365" cy="1154556"/>
        </a:xfrm>
        <a:prstGeom prst="chevron">
          <a:avLst/>
        </a:prstGeom>
        <a:gradFill rotWithShape="0">
          <a:gsLst>
            <a:gs pos="0">
              <a:schemeClr val="accent2"/>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1" kern="1200" dirty="0">
              <a:latin typeface="Century Gothic" panose="020B0502020202020204" pitchFamily="34" charset="0"/>
            </a:rPr>
            <a:t>ARTICULO 5° DECRETO 0142 DE 2023</a:t>
          </a:r>
        </a:p>
      </dsp:txBody>
      <dsp:txXfrm rot="-5400000">
        <a:off x="1" y="4575439"/>
        <a:ext cx="1154556" cy="494809"/>
      </dsp:txXfrm>
    </dsp:sp>
    <dsp:sp modelId="{658E960A-2F77-4279-9746-0F18C3218216}">
      <dsp:nvSpPr>
        <dsp:cNvPr id="0" name=""/>
        <dsp:cNvSpPr/>
      </dsp:nvSpPr>
      <dsp:spPr>
        <a:xfrm rot="5400000">
          <a:off x="5945181" y="-275320"/>
          <a:ext cx="555534" cy="10136785"/>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CO" sz="1400" b="1" kern="1200" dirty="0">
              <a:latin typeface="Century Gothic" panose="020B0502020202020204" pitchFamily="34" charset="0"/>
            </a:rPr>
            <a:t>Parágrafo. </a:t>
          </a:r>
          <a:r>
            <a:rPr lang="es-CO" sz="1400" kern="1200" dirty="0">
              <a:latin typeface="Century Gothic" panose="020B0502020202020204" pitchFamily="34" charset="0"/>
            </a:rPr>
            <a:t>Dentro de las </a:t>
          </a:r>
          <a:r>
            <a:rPr lang="es-CO" sz="1400" b="1" kern="1200" dirty="0">
              <a:latin typeface="Century Gothic" panose="020B0502020202020204" pitchFamily="34" charset="0"/>
            </a:rPr>
            <a:t>condiciones técnicas exigidas</a:t>
          </a:r>
          <a:r>
            <a:rPr lang="es-CO" sz="1400" kern="1200" dirty="0">
              <a:latin typeface="Century Gothic" panose="020B0502020202020204" pitchFamily="34" charset="0"/>
            </a:rPr>
            <a:t> se </a:t>
          </a:r>
          <a:r>
            <a:rPr lang="es-CO" sz="1400" b="1" kern="1200" dirty="0">
              <a:latin typeface="Century Gothic" panose="020B0502020202020204" pitchFamily="34" charset="0"/>
            </a:rPr>
            <a:t>podrán</a:t>
          </a:r>
          <a:r>
            <a:rPr lang="es-CO" sz="1400" kern="1200" dirty="0">
              <a:latin typeface="Century Gothic" panose="020B0502020202020204" pitchFamily="34" charset="0"/>
            </a:rPr>
            <a:t> incluir </a:t>
          </a:r>
          <a:r>
            <a:rPr lang="es-CO" sz="1400" b="1" kern="1200" dirty="0">
              <a:latin typeface="Century Gothic" panose="020B0502020202020204" pitchFamily="34" charset="0"/>
            </a:rPr>
            <a:t>aspectos ambientales y sociales</a:t>
          </a:r>
          <a:r>
            <a:rPr lang="es-CO" sz="1400" kern="1200" dirty="0">
              <a:latin typeface="Century Gothic" panose="020B0502020202020204" pitchFamily="34" charset="0"/>
            </a:rPr>
            <a:t> en los términos establecidos en el parágrafo del artículo 2.2.1.1.2.2.2. del presente Decreto.</a:t>
          </a:r>
        </a:p>
      </dsp:txBody>
      <dsp:txXfrm rot="-5400000">
        <a:off x="1154556" y="4542424"/>
        <a:ext cx="10109666" cy="501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2F27B-8535-4DEF-953A-A2FD3F1BCDF4}">
      <dsp:nvSpPr>
        <dsp:cNvPr id="0" name=""/>
        <dsp:cNvSpPr/>
      </dsp:nvSpPr>
      <dsp:spPr>
        <a:xfrm rot="5400000">
          <a:off x="-346435" y="351730"/>
          <a:ext cx="2309567" cy="1616697"/>
        </a:xfrm>
        <a:prstGeom prst="chevron">
          <a:avLst/>
        </a:prstGeom>
        <a:gradFill rotWithShape="0">
          <a:gsLst>
            <a:gs pos="0">
              <a:schemeClr val="accent4"/>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Century Gothic" panose="020B0502020202020204" pitchFamily="34" charset="0"/>
          </a:endParaRPr>
        </a:p>
        <a:p>
          <a:pPr marL="0" lvl="0" indent="0" algn="ctr" defTabSz="711200">
            <a:lnSpc>
              <a:spcPct val="90000"/>
            </a:lnSpc>
            <a:spcBef>
              <a:spcPct val="0"/>
            </a:spcBef>
            <a:spcAft>
              <a:spcPct val="35000"/>
            </a:spcAft>
            <a:buNone/>
          </a:pPr>
          <a:r>
            <a:rPr lang="es-CO" sz="1600" b="1" kern="1200" dirty="0">
              <a:latin typeface="Century Gothic" panose="020B0502020202020204" pitchFamily="34" charset="0"/>
            </a:rPr>
            <a:t>CRITERIOS AMBIENTALES </a:t>
          </a:r>
        </a:p>
        <a:p>
          <a:pPr marL="0" lvl="0" indent="0" algn="ctr" defTabSz="711200">
            <a:lnSpc>
              <a:spcPct val="90000"/>
            </a:lnSpc>
            <a:spcBef>
              <a:spcPct val="0"/>
            </a:spcBef>
            <a:spcAft>
              <a:spcPct val="35000"/>
            </a:spcAft>
            <a:buNone/>
          </a:pPr>
          <a:r>
            <a:rPr lang="es-CO" sz="1400" b="1" kern="1200" dirty="0">
              <a:latin typeface="Century Gothic" panose="020B0502020202020204" pitchFamily="34" charset="0"/>
            </a:rPr>
            <a:t>DECRETO 0142 DE 2023 </a:t>
          </a:r>
        </a:p>
      </dsp:txBody>
      <dsp:txXfrm rot="-5400000">
        <a:off x="1" y="813644"/>
        <a:ext cx="1616697" cy="692870"/>
      </dsp:txXfrm>
    </dsp:sp>
    <dsp:sp modelId="{2C553731-2158-4F41-B294-76B44D1A5DEB}">
      <dsp:nvSpPr>
        <dsp:cNvPr id="0" name=""/>
        <dsp:cNvSpPr/>
      </dsp:nvSpPr>
      <dsp:spPr>
        <a:xfrm rot="5400000">
          <a:off x="5703015" y="-4081022"/>
          <a:ext cx="1502008" cy="9674644"/>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CO" sz="1400" b="1" i="0" kern="1200" dirty="0">
              <a:latin typeface="Century Gothic" panose="020B0502020202020204" pitchFamily="34" charset="0"/>
            </a:rPr>
            <a:t>Los criterios ambientales</a:t>
          </a:r>
          <a:r>
            <a:rPr lang="es-CO" sz="1400" i="0" kern="1200" dirty="0">
              <a:latin typeface="Century Gothic" panose="020B0502020202020204" pitchFamily="34" charset="0"/>
            </a:rPr>
            <a:t> podrán referirse, entre otras, a variables como:</a:t>
          </a:r>
        </a:p>
        <a:p>
          <a:pPr marL="114300" lvl="1" indent="-114300" algn="l" defTabSz="622300">
            <a:lnSpc>
              <a:spcPct val="90000"/>
            </a:lnSpc>
            <a:spcBef>
              <a:spcPct val="0"/>
            </a:spcBef>
            <a:spcAft>
              <a:spcPct val="15000"/>
            </a:spcAft>
            <a:buChar char="•"/>
          </a:pPr>
          <a:endParaRPr lang="es-CO" sz="1400" i="0" kern="1200" dirty="0">
            <a:latin typeface="Century Gothic" panose="020B0502020202020204" pitchFamily="34" charset="0"/>
          </a:endParaRPr>
        </a:p>
        <a:p>
          <a:pPr marL="228600" lvl="2" indent="-114300" algn="l" defTabSz="622300">
            <a:lnSpc>
              <a:spcPct val="90000"/>
            </a:lnSpc>
            <a:spcBef>
              <a:spcPct val="0"/>
            </a:spcBef>
            <a:spcAft>
              <a:spcPct val="15000"/>
            </a:spcAft>
            <a:buFont typeface="+mj-lt"/>
            <a:buAutoNum type="romanLcParenBoth"/>
          </a:pPr>
          <a:r>
            <a:rPr lang="es-CO" sz="1400" i="0" kern="1200" dirty="0">
              <a:latin typeface="Century Gothic" panose="020B0502020202020204" pitchFamily="34" charset="0"/>
            </a:rPr>
            <a:t>La </a:t>
          </a:r>
          <a:r>
            <a:rPr lang="es-CO" sz="1400" b="1" i="0" kern="1200" dirty="0">
              <a:latin typeface="Century Gothic" panose="020B0502020202020204" pitchFamily="34" charset="0"/>
            </a:rPr>
            <a:t>reducción del nivel de emisión de gases de efecto invernadero;</a:t>
          </a:r>
          <a:r>
            <a:rPr lang="es-CO" sz="1400" i="0" kern="1200" dirty="0">
              <a:latin typeface="Century Gothic" panose="020B0502020202020204" pitchFamily="34" charset="0"/>
            </a:rPr>
            <a:t> </a:t>
          </a:r>
        </a:p>
        <a:p>
          <a:pPr marL="228600" lvl="2" indent="-114300" algn="l" defTabSz="622300">
            <a:lnSpc>
              <a:spcPct val="90000"/>
            </a:lnSpc>
            <a:spcBef>
              <a:spcPct val="0"/>
            </a:spcBef>
            <a:spcAft>
              <a:spcPct val="15000"/>
            </a:spcAft>
            <a:buFont typeface="+mj-lt"/>
            <a:buAutoNum type="romanLcParenBoth"/>
          </a:pPr>
          <a:r>
            <a:rPr lang="es-CO" sz="1400" i="0" kern="1200" dirty="0">
              <a:latin typeface="Century Gothic" panose="020B0502020202020204" pitchFamily="34" charset="0"/>
            </a:rPr>
            <a:t>Empleo de </a:t>
          </a:r>
          <a:r>
            <a:rPr lang="es-CO" sz="1400" b="1" i="0" kern="1200" dirty="0">
              <a:latin typeface="Century Gothic" panose="020B0502020202020204" pitchFamily="34" charset="0"/>
            </a:rPr>
            <a:t>medidas de eficiencia energética y la utilización de energía procedente de fuentes renovables </a:t>
          </a:r>
          <a:r>
            <a:rPr lang="es-CO" sz="1400" i="0" u="sng" kern="1200" dirty="0">
              <a:latin typeface="Century Gothic" panose="020B0502020202020204" pitchFamily="34" charset="0"/>
            </a:rPr>
            <a:t>durante la ejecución del contrato. </a:t>
          </a:r>
          <a:endParaRPr lang="es-CO" sz="1400" i="0" kern="1200" dirty="0">
            <a:latin typeface="Century Gothic" panose="020B0502020202020204" pitchFamily="34" charset="0"/>
          </a:endParaRPr>
        </a:p>
      </dsp:txBody>
      <dsp:txXfrm rot="-5400000">
        <a:off x="1616697" y="78618"/>
        <a:ext cx="9601322" cy="1355364"/>
      </dsp:txXfrm>
    </dsp:sp>
    <dsp:sp modelId="{FC4FA21D-1AB5-42CA-924F-41E04C8D884D}">
      <dsp:nvSpPr>
        <dsp:cNvPr id="0" name=""/>
        <dsp:cNvSpPr/>
      </dsp:nvSpPr>
      <dsp:spPr>
        <a:xfrm rot="5400000">
          <a:off x="-346435" y="3462575"/>
          <a:ext cx="2309567" cy="1616697"/>
        </a:xfrm>
        <a:prstGeom prst="chevron">
          <a:avLst/>
        </a:prstGeom>
        <a:gradFill rotWithShape="0">
          <a:gsLst>
            <a:gs pos="0">
              <a:srgbClr val="00B0F0"/>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latin typeface="Century Gothic" panose="020B0502020202020204" pitchFamily="34" charset="0"/>
            </a:rPr>
            <a:t>CRITERIOS SOCIALES</a:t>
          </a:r>
        </a:p>
        <a:p>
          <a:pPr marL="0" lvl="0" indent="0" algn="ctr" defTabSz="622300">
            <a:lnSpc>
              <a:spcPct val="90000"/>
            </a:lnSpc>
            <a:spcBef>
              <a:spcPct val="0"/>
            </a:spcBef>
            <a:spcAft>
              <a:spcPct val="35000"/>
            </a:spcAft>
            <a:buNone/>
          </a:pPr>
          <a:r>
            <a:rPr lang="es-CO" sz="1400" b="1" kern="1200" dirty="0">
              <a:latin typeface="Century Gothic" panose="020B0502020202020204" pitchFamily="34" charset="0"/>
            </a:rPr>
            <a:t>DECRETO 0142 DE 2023</a:t>
          </a:r>
        </a:p>
      </dsp:txBody>
      <dsp:txXfrm rot="-5400000">
        <a:off x="1" y="3924489"/>
        <a:ext cx="1616697" cy="692870"/>
      </dsp:txXfrm>
    </dsp:sp>
    <dsp:sp modelId="{872C40F0-3B19-4836-A4F5-563BED245461}">
      <dsp:nvSpPr>
        <dsp:cNvPr id="0" name=""/>
        <dsp:cNvSpPr/>
      </dsp:nvSpPr>
      <dsp:spPr>
        <a:xfrm rot="5400000">
          <a:off x="4682896" y="-970572"/>
          <a:ext cx="3542246" cy="9674644"/>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endParaRPr lang="es-CO" sz="1300" kern="1200" dirty="0"/>
        </a:p>
        <a:p>
          <a:pPr marL="114300" lvl="1" indent="-114300" algn="l" defTabSz="577850">
            <a:lnSpc>
              <a:spcPct val="90000"/>
            </a:lnSpc>
            <a:spcBef>
              <a:spcPct val="0"/>
            </a:spcBef>
            <a:spcAft>
              <a:spcPct val="15000"/>
            </a:spcAft>
            <a:buChar char="•"/>
          </a:pPr>
          <a:endParaRPr lang="es-CO" sz="1300" i="0" kern="1200" dirty="0">
            <a:latin typeface="Century Gothic" panose="020B0502020202020204" pitchFamily="34" charset="0"/>
          </a:endParaRPr>
        </a:p>
        <a:p>
          <a:pPr marL="114300" lvl="1" indent="-114300" algn="l" defTabSz="577850">
            <a:lnSpc>
              <a:spcPct val="90000"/>
            </a:lnSpc>
            <a:spcBef>
              <a:spcPct val="0"/>
            </a:spcBef>
            <a:spcAft>
              <a:spcPct val="15000"/>
            </a:spcAft>
            <a:buChar char="•"/>
          </a:pPr>
          <a:r>
            <a:rPr lang="es-CO" sz="1300" b="1" i="0" kern="1200" dirty="0">
              <a:latin typeface="Century Gothic" panose="020B0502020202020204" pitchFamily="34" charset="0"/>
            </a:rPr>
            <a:t>Los criterios sociales se</a:t>
          </a:r>
          <a:r>
            <a:rPr lang="es-CO" sz="1300" i="0" kern="1200" dirty="0">
              <a:latin typeface="Century Gothic" panose="020B0502020202020204" pitchFamily="34" charset="0"/>
            </a:rPr>
            <a:t> referirán, entre otras, a las siguientes finalidades: </a:t>
          </a:r>
        </a:p>
        <a:p>
          <a:pPr marL="114300" lvl="1" indent="-114300" algn="l" defTabSz="577850">
            <a:lnSpc>
              <a:spcPct val="90000"/>
            </a:lnSpc>
            <a:spcBef>
              <a:spcPct val="0"/>
            </a:spcBef>
            <a:spcAft>
              <a:spcPct val="15000"/>
            </a:spcAft>
            <a:buChar char="•"/>
          </a:pPr>
          <a:endParaRPr lang="es-CO" sz="1300" i="0" kern="1200" dirty="0">
            <a:latin typeface="Century Gothic" panose="020B0502020202020204" pitchFamily="34" charset="0"/>
          </a:endParaRPr>
        </a:p>
        <a:p>
          <a:pPr marL="228600" lvl="2" indent="-114300" algn="l" defTabSz="577850">
            <a:lnSpc>
              <a:spcPct val="90000"/>
            </a:lnSpc>
            <a:spcBef>
              <a:spcPct val="0"/>
            </a:spcBef>
            <a:spcAft>
              <a:spcPct val="15000"/>
            </a:spcAft>
            <a:buChar char="•"/>
          </a:pPr>
          <a:r>
            <a:rPr lang="es-CO" sz="1300" i="0" u="none" kern="1200" dirty="0">
              <a:latin typeface="Century Gothic" panose="020B0502020202020204" pitchFamily="34" charset="0"/>
            </a:rPr>
            <a:t>Fomento de la integración social </a:t>
          </a:r>
          <a:r>
            <a:rPr lang="es-CO" sz="1300" i="0" kern="1200" dirty="0">
              <a:latin typeface="Century Gothic" panose="020B0502020202020204" pitchFamily="34" charset="0"/>
            </a:rPr>
            <a:t>de</a:t>
          </a:r>
          <a:r>
            <a:rPr lang="es-CO" sz="1300" i="0" u="none" kern="1200" dirty="0">
              <a:latin typeface="Century Gothic" panose="020B0502020202020204" pitchFamily="34" charset="0"/>
            </a:rPr>
            <a:t> personas con discapacidad;</a:t>
          </a:r>
        </a:p>
        <a:p>
          <a:pPr marL="228600" lvl="2" indent="-114300" algn="l" defTabSz="577850">
            <a:lnSpc>
              <a:spcPct val="90000"/>
            </a:lnSpc>
            <a:spcBef>
              <a:spcPct val="0"/>
            </a:spcBef>
            <a:spcAft>
              <a:spcPct val="15000"/>
            </a:spcAft>
            <a:buChar char="•"/>
          </a:pPr>
          <a:r>
            <a:rPr lang="es-CO" sz="1300" i="0" u="none" kern="1200" dirty="0">
              <a:latin typeface="Century Gothic" panose="020B0502020202020204" pitchFamily="34" charset="0"/>
            </a:rPr>
            <a:t>Inclusión de personas pertenecientes a grupos vulnerables en la ejecución del contrato;</a:t>
          </a:r>
        </a:p>
        <a:p>
          <a:pPr marL="228600" lvl="2" indent="-114300" algn="l" defTabSz="577850">
            <a:lnSpc>
              <a:spcPct val="90000"/>
            </a:lnSpc>
            <a:spcBef>
              <a:spcPct val="0"/>
            </a:spcBef>
            <a:spcAft>
              <a:spcPct val="15000"/>
            </a:spcAft>
            <a:buChar char="•"/>
          </a:pPr>
          <a:r>
            <a:rPr lang="es-CO" sz="1300" i="0" u="none" kern="1200" dirty="0">
              <a:latin typeface="Century Gothic" panose="020B0502020202020204" pitchFamily="34" charset="0"/>
            </a:rPr>
            <a:t>Inserción sociolaboral de personas en situación de riesgo de exclusión social y la eliminación de criterios sospechosos de discriminación; </a:t>
          </a:r>
        </a:p>
        <a:p>
          <a:pPr marL="228600" lvl="2" indent="-114300" algn="l" defTabSz="577850">
            <a:lnSpc>
              <a:spcPct val="90000"/>
            </a:lnSpc>
            <a:spcBef>
              <a:spcPct val="0"/>
            </a:spcBef>
            <a:spcAft>
              <a:spcPct val="15000"/>
            </a:spcAft>
            <a:buChar char="•"/>
          </a:pPr>
          <a:r>
            <a:rPr lang="es-CO" sz="1300" i="0" u="none" kern="1200" dirty="0">
              <a:latin typeface="Century Gothic" panose="020B0502020202020204" pitchFamily="34" charset="0"/>
            </a:rPr>
            <a:t>Fomento de la contratación: </a:t>
          </a:r>
        </a:p>
        <a:p>
          <a:pPr marL="342900" lvl="3" indent="-114300" algn="l" defTabSz="577850">
            <a:lnSpc>
              <a:spcPct val="90000"/>
            </a:lnSpc>
            <a:spcBef>
              <a:spcPct val="0"/>
            </a:spcBef>
            <a:spcAft>
              <a:spcPct val="15000"/>
            </a:spcAft>
            <a:buChar char="•"/>
          </a:pPr>
          <a:endParaRPr lang="es-CO" sz="1300" i="0" kern="1200" dirty="0">
            <a:latin typeface="Century Gothic" panose="020B0502020202020204" pitchFamily="34" charset="0"/>
          </a:endParaRPr>
        </a:p>
        <a:p>
          <a:pPr marL="342900" lvl="3" indent="-114300" algn="l" defTabSz="577850">
            <a:lnSpc>
              <a:spcPct val="90000"/>
            </a:lnSpc>
            <a:spcBef>
              <a:spcPct val="0"/>
            </a:spcBef>
            <a:spcAft>
              <a:spcPct val="15000"/>
            </a:spcAft>
            <a:buFont typeface="Wingdings" panose="05000000000000000000" pitchFamily="2" charset="2"/>
            <a:buChar char="ü"/>
          </a:pPr>
          <a:r>
            <a:rPr lang="es-CO" sz="1300" i="0" kern="1200" dirty="0">
              <a:latin typeface="Century Gothic" panose="020B0502020202020204" pitchFamily="34" charset="0"/>
            </a:rPr>
            <a:t>Población femenina o LGTBIQ</a:t>
          </a:r>
        </a:p>
        <a:p>
          <a:pPr marL="342900" lvl="3" indent="-114300" algn="l" defTabSz="577850">
            <a:lnSpc>
              <a:spcPct val="90000"/>
            </a:lnSpc>
            <a:spcBef>
              <a:spcPct val="0"/>
            </a:spcBef>
            <a:spcAft>
              <a:spcPct val="15000"/>
            </a:spcAft>
            <a:buFont typeface="Wingdings" panose="05000000000000000000" pitchFamily="2" charset="2"/>
            <a:buChar char="ü"/>
          </a:pPr>
          <a:r>
            <a:rPr lang="es-CO" sz="1300" i="0" kern="1200" dirty="0">
              <a:latin typeface="Century Gothic" panose="020B0502020202020204" pitchFamily="34" charset="0"/>
            </a:rPr>
            <a:t>Madres cabeza de hogar</a:t>
          </a:r>
        </a:p>
        <a:p>
          <a:pPr marL="342900" lvl="3" indent="-114300" algn="l" defTabSz="577850">
            <a:lnSpc>
              <a:spcPct val="90000"/>
            </a:lnSpc>
            <a:spcBef>
              <a:spcPct val="0"/>
            </a:spcBef>
            <a:spcAft>
              <a:spcPct val="15000"/>
            </a:spcAft>
            <a:buFont typeface="Wingdings" panose="05000000000000000000" pitchFamily="2" charset="2"/>
            <a:buChar char="ü"/>
          </a:pPr>
          <a:r>
            <a:rPr lang="es-CO" sz="1300" i="0" kern="1200" dirty="0">
              <a:latin typeface="Century Gothic" panose="020B0502020202020204" pitchFamily="34" charset="0"/>
            </a:rPr>
            <a:t>Personas que no cuenten con cualificaciones educativas de formación secundaria o profesional superior</a:t>
          </a:r>
        </a:p>
        <a:p>
          <a:pPr marL="342900" lvl="3" indent="-114300" algn="l" defTabSz="577850">
            <a:lnSpc>
              <a:spcPct val="90000"/>
            </a:lnSpc>
            <a:spcBef>
              <a:spcPct val="0"/>
            </a:spcBef>
            <a:spcAft>
              <a:spcPct val="15000"/>
            </a:spcAft>
            <a:buFont typeface="Wingdings" panose="05000000000000000000" pitchFamily="2" charset="2"/>
            <a:buChar char="ü"/>
          </a:pPr>
          <a:r>
            <a:rPr lang="es-CO" sz="1300" i="0" kern="1200" dirty="0">
              <a:latin typeface="Century Gothic" panose="020B0502020202020204" pitchFamily="34" charset="0"/>
            </a:rPr>
            <a:t>Víctimas del conflicto armado</a:t>
          </a:r>
        </a:p>
        <a:p>
          <a:pPr marL="342900" lvl="3" indent="-114300" algn="l" defTabSz="577850">
            <a:lnSpc>
              <a:spcPct val="90000"/>
            </a:lnSpc>
            <a:spcBef>
              <a:spcPct val="0"/>
            </a:spcBef>
            <a:spcAft>
              <a:spcPct val="15000"/>
            </a:spcAft>
            <a:buFont typeface="Wingdings" panose="05000000000000000000" pitchFamily="2" charset="2"/>
            <a:buChar char="ü"/>
          </a:pPr>
          <a:r>
            <a:rPr lang="es-CO" sz="1300" i="0" kern="1200" dirty="0">
              <a:latin typeface="Century Gothic" panose="020B0502020202020204" pitchFamily="34" charset="0"/>
            </a:rPr>
            <a:t>Criterios referidos al suministro o a la utilización de productos basados en un comercio justo durante la ejecución del contrato, en los términos definidos por el artículo 4 de la Ley 2046 de 2020</a:t>
          </a:r>
        </a:p>
      </dsp:txBody>
      <dsp:txXfrm rot="-5400000">
        <a:off x="1616697" y="2268545"/>
        <a:ext cx="9501726" cy="3196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2F27B-8535-4DEF-953A-A2FD3F1BCDF4}">
      <dsp:nvSpPr>
        <dsp:cNvPr id="0" name=""/>
        <dsp:cNvSpPr/>
      </dsp:nvSpPr>
      <dsp:spPr>
        <a:xfrm rot="5400000">
          <a:off x="-215064" y="215064"/>
          <a:ext cx="1433761" cy="1003633"/>
        </a:xfrm>
        <a:prstGeom prst="chevron">
          <a:avLst/>
        </a:prstGeom>
        <a:gradFill rotWithShape="0">
          <a:gsLst>
            <a:gs pos="0">
              <a:schemeClr val="accent4"/>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s-CO" sz="1100" kern="1200" dirty="0"/>
        </a:p>
        <a:p>
          <a:pPr marL="0" lvl="0" indent="0" algn="ctr" defTabSz="488950">
            <a:lnSpc>
              <a:spcPct val="90000"/>
            </a:lnSpc>
            <a:spcBef>
              <a:spcPct val="0"/>
            </a:spcBef>
            <a:spcAft>
              <a:spcPct val="35000"/>
            </a:spcAft>
            <a:buNone/>
          </a:pPr>
          <a:r>
            <a:rPr lang="es-CO" sz="1100" b="1" kern="1200" dirty="0">
              <a:latin typeface="Century Gothic" panose="020B0502020202020204" pitchFamily="34" charset="0"/>
            </a:rPr>
            <a:t>SOLICITUD DE CDP </a:t>
          </a:r>
        </a:p>
      </dsp:txBody>
      <dsp:txXfrm rot="-5400000">
        <a:off x="1" y="501817"/>
        <a:ext cx="1003633" cy="430128"/>
      </dsp:txXfrm>
    </dsp:sp>
    <dsp:sp modelId="{2C553731-2158-4F41-B294-76B44D1A5DEB}">
      <dsp:nvSpPr>
        <dsp:cNvPr id="0" name=""/>
        <dsp:cNvSpPr/>
      </dsp:nvSpPr>
      <dsp:spPr>
        <a:xfrm rot="5400000">
          <a:off x="5681270" y="-4564445"/>
          <a:ext cx="932435" cy="10287708"/>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CO" sz="1200" i="0" kern="1200" dirty="0">
              <a:latin typeface="Century Gothic" panose="020B0502020202020204" pitchFamily="34" charset="0"/>
            </a:rPr>
            <a:t>La IED deberá proceder de acuerdo con el presupuesto oficial determinado en el Estudio de Sector y de Mercado, solicitar el respectivo Certificado de Disponibilidad Presupuestal -CDP. </a:t>
          </a:r>
        </a:p>
      </dsp:txBody>
      <dsp:txXfrm rot="-5400000">
        <a:off x="1003634" y="158709"/>
        <a:ext cx="10242190" cy="841399"/>
      </dsp:txXfrm>
    </dsp:sp>
    <dsp:sp modelId="{FC4FA21D-1AB5-42CA-924F-41E04C8D884D}">
      <dsp:nvSpPr>
        <dsp:cNvPr id="0" name=""/>
        <dsp:cNvSpPr/>
      </dsp:nvSpPr>
      <dsp:spPr>
        <a:xfrm rot="5400000">
          <a:off x="-215064" y="3196630"/>
          <a:ext cx="1433761" cy="1003633"/>
        </a:xfrm>
        <a:prstGeom prst="chevron">
          <a:avLst/>
        </a:prstGeom>
        <a:gradFill rotWithShape="0">
          <a:gsLst>
            <a:gs pos="0">
              <a:srgbClr val="00B0F0"/>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s-CO" sz="900" b="1" kern="1200" dirty="0">
            <a:latin typeface="Century Gothic" panose="020B0502020202020204" pitchFamily="34" charset="0"/>
          </a:endParaRPr>
        </a:p>
        <a:p>
          <a:pPr marL="0" lvl="0" indent="0" algn="ctr" defTabSz="400050">
            <a:lnSpc>
              <a:spcPct val="90000"/>
            </a:lnSpc>
            <a:spcBef>
              <a:spcPct val="0"/>
            </a:spcBef>
            <a:spcAft>
              <a:spcPct val="35000"/>
            </a:spcAft>
            <a:buNone/>
          </a:pPr>
          <a:endParaRPr lang="es-CO" sz="900" b="1" kern="1200" dirty="0">
            <a:latin typeface="Century Gothic" panose="020B0502020202020204" pitchFamily="34" charset="0"/>
          </a:endParaRPr>
        </a:p>
        <a:p>
          <a:pPr marL="0" lvl="0" indent="0" algn="ctr" defTabSz="400050">
            <a:lnSpc>
              <a:spcPct val="90000"/>
            </a:lnSpc>
            <a:spcBef>
              <a:spcPct val="0"/>
            </a:spcBef>
            <a:spcAft>
              <a:spcPct val="35000"/>
            </a:spcAft>
            <a:buNone/>
          </a:pPr>
          <a:r>
            <a:rPr lang="es-CO" sz="900" b="1" kern="1200" dirty="0">
              <a:latin typeface="Century Gothic" panose="020B0502020202020204" pitchFamily="34" charset="0"/>
            </a:rPr>
            <a:t>ELABORACIÓN INVITACIÓN PUBLICA Y CRONOGRAMA </a:t>
          </a:r>
        </a:p>
      </dsp:txBody>
      <dsp:txXfrm rot="-5400000">
        <a:off x="1" y="3483383"/>
        <a:ext cx="1003633" cy="430128"/>
      </dsp:txXfrm>
    </dsp:sp>
    <dsp:sp modelId="{872C40F0-3B19-4836-A4F5-563BED245461}">
      <dsp:nvSpPr>
        <dsp:cNvPr id="0" name=""/>
        <dsp:cNvSpPr/>
      </dsp:nvSpPr>
      <dsp:spPr>
        <a:xfrm rot="5400000">
          <a:off x="4003389" y="-1875854"/>
          <a:ext cx="4288195" cy="10287708"/>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endParaRPr lang="es-CO" sz="1200" kern="1200" dirty="0">
            <a:latin typeface="Century Gothic" panose="020B0502020202020204" pitchFamily="34" charset="0"/>
          </a:endParaRPr>
        </a:p>
        <a:p>
          <a:pPr marL="57150" lvl="1" indent="-57150" algn="just" defTabSz="488950">
            <a:lnSpc>
              <a:spcPct val="90000"/>
            </a:lnSpc>
            <a:spcBef>
              <a:spcPct val="0"/>
            </a:spcBef>
            <a:spcAft>
              <a:spcPct val="15000"/>
            </a:spcAft>
            <a:buChar char="•"/>
          </a:pPr>
          <a:r>
            <a:rPr lang="es-MX" sz="1100" b="1" i="0" kern="1200" dirty="0">
              <a:latin typeface="Century Gothic" panose="020B0502020202020204" pitchFamily="34" charset="0"/>
            </a:rPr>
            <a:t>La </a:t>
          </a:r>
          <a:r>
            <a:rPr lang="es-MX" sz="1100" b="1" i="0" u="sng" kern="1200" dirty="0">
              <a:latin typeface="Century Gothic" panose="020B0502020202020204" pitchFamily="34" charset="0"/>
            </a:rPr>
            <a:t>invitación </a:t>
          </a:r>
          <a:r>
            <a:rPr lang="es-MX" sz="1100" b="0" i="0" kern="1200" dirty="0">
              <a:latin typeface="Century Gothic" panose="020B0502020202020204" pitchFamily="34" charset="0"/>
            </a:rPr>
            <a:t>a participar en procesos de mínima cuantía </a:t>
          </a:r>
          <a:r>
            <a:rPr lang="es-MX" sz="1100" b="1" i="0" kern="1200" dirty="0">
              <a:latin typeface="Century Gothic" panose="020B0502020202020204" pitchFamily="34" charset="0"/>
            </a:rPr>
            <a:t>debe contemplar:</a:t>
          </a:r>
          <a:endParaRPr lang="es-CO" sz="1100" b="1" i="0" kern="1200" dirty="0">
            <a:latin typeface="Century Gothic" panose="020B0502020202020204" pitchFamily="34" charset="0"/>
          </a:endParaRPr>
        </a:p>
        <a:p>
          <a:pPr marL="57150" lvl="1" indent="-57150" algn="just" defTabSz="488950">
            <a:lnSpc>
              <a:spcPct val="90000"/>
            </a:lnSpc>
            <a:spcBef>
              <a:spcPct val="0"/>
            </a:spcBef>
            <a:spcAft>
              <a:spcPct val="15000"/>
            </a:spcAft>
            <a:buFont typeface="Wingdings" panose="05000000000000000000" pitchFamily="2" charset="2"/>
            <a:buChar char="ü"/>
          </a:pPr>
          <a:endParaRPr lang="es-CO" sz="1100" i="0" kern="1200" dirty="0">
            <a:latin typeface="Century Gothic" panose="020B0502020202020204" pitchFamily="34" charset="0"/>
          </a:endParaRPr>
        </a:p>
        <a:p>
          <a:pPr marL="57150" lvl="1" indent="-57150" algn="just" defTabSz="488950">
            <a:lnSpc>
              <a:spcPct val="90000"/>
            </a:lnSpc>
            <a:spcBef>
              <a:spcPct val="0"/>
            </a:spcBef>
            <a:spcAft>
              <a:spcPct val="15000"/>
            </a:spcAft>
            <a:buFont typeface="Wingdings" panose="05000000000000000000" pitchFamily="2" charset="2"/>
            <a:buChar char="ü"/>
          </a:pPr>
          <a:r>
            <a:rPr lang="es-MX" sz="1100" b="0" i="0" kern="1200" dirty="0">
              <a:latin typeface="Century Gothic" panose="020B0502020202020204" pitchFamily="34" charset="0"/>
            </a:rPr>
            <a:t>La </a:t>
          </a:r>
          <a:r>
            <a:rPr lang="es-MX" sz="1100" b="1" i="0" kern="1200" dirty="0">
              <a:latin typeface="Century Gothic" panose="020B0502020202020204" pitchFamily="34" charset="0"/>
            </a:rPr>
            <a:t>descripción del objeto a contratar </a:t>
          </a:r>
          <a:r>
            <a:rPr lang="es-MX" sz="1100" b="0" i="0" kern="1200" dirty="0">
              <a:latin typeface="Century Gothic" panose="020B0502020202020204" pitchFamily="34" charset="0"/>
            </a:rPr>
            <a:t>identificado con el </a:t>
          </a:r>
          <a:r>
            <a:rPr lang="es-MX" sz="1100" b="1" i="0" kern="1200" dirty="0">
              <a:latin typeface="Century Gothic" panose="020B0502020202020204" pitchFamily="34" charset="0"/>
            </a:rPr>
            <a:t>cuarto nivel del Clasificador de Bienes y Servicios</a:t>
          </a:r>
          <a:r>
            <a:rPr lang="es-MX" sz="1100" b="0" i="0" kern="1200" dirty="0">
              <a:latin typeface="Century Gothic" panose="020B0502020202020204" pitchFamily="34" charset="0"/>
            </a:rPr>
            <a:t>, de ser posible, o de lo contrario con el tercer nivel.</a:t>
          </a:r>
          <a:endParaRPr lang="es-CO" sz="1100" i="0" kern="1200" dirty="0">
            <a:latin typeface="Century Gothic" panose="020B0502020202020204" pitchFamily="34" charset="0"/>
          </a:endParaRPr>
        </a:p>
        <a:p>
          <a:pPr marL="57150" lvl="1" indent="-57150" algn="just" defTabSz="488950">
            <a:lnSpc>
              <a:spcPct val="90000"/>
            </a:lnSpc>
            <a:spcBef>
              <a:spcPct val="0"/>
            </a:spcBef>
            <a:spcAft>
              <a:spcPct val="15000"/>
            </a:spcAft>
            <a:buFont typeface="Wingdings" panose="05000000000000000000" pitchFamily="2" charset="2"/>
            <a:buChar char="ü"/>
          </a:pPr>
          <a:r>
            <a:rPr lang="es-MX" sz="1100" b="0" i="0" kern="1200" dirty="0">
              <a:latin typeface="Century Gothic" panose="020B0502020202020204" pitchFamily="34" charset="0"/>
            </a:rPr>
            <a:t>Las </a:t>
          </a:r>
          <a:r>
            <a:rPr lang="es-MX" sz="1100" b="1" i="0" kern="1200" dirty="0">
              <a:latin typeface="Century Gothic" panose="020B0502020202020204" pitchFamily="34" charset="0"/>
            </a:rPr>
            <a:t>condiciones técnicas </a:t>
          </a:r>
          <a:r>
            <a:rPr lang="es-MX" sz="1100" b="0" i="0" kern="1200" dirty="0">
              <a:latin typeface="Century Gothic" panose="020B0502020202020204" pitchFamily="34" charset="0"/>
            </a:rPr>
            <a:t>exigidas.</a:t>
          </a:r>
          <a:endParaRPr lang="es-CO" sz="1100" i="0" kern="1200" dirty="0">
            <a:latin typeface="Century Gothic" panose="020B0502020202020204" pitchFamily="34" charset="0"/>
          </a:endParaRPr>
        </a:p>
        <a:p>
          <a:pPr marL="57150" lvl="1" indent="-57150" algn="just" defTabSz="488950">
            <a:lnSpc>
              <a:spcPct val="90000"/>
            </a:lnSpc>
            <a:spcBef>
              <a:spcPct val="0"/>
            </a:spcBef>
            <a:spcAft>
              <a:spcPct val="15000"/>
            </a:spcAft>
            <a:buFont typeface="Wingdings" panose="05000000000000000000" pitchFamily="2" charset="2"/>
            <a:buChar char="ü"/>
          </a:pPr>
          <a:r>
            <a:rPr lang="es-MX" sz="1100" b="0" i="0" kern="1200" dirty="0">
              <a:latin typeface="Century Gothic" panose="020B0502020202020204" pitchFamily="34" charset="0"/>
            </a:rPr>
            <a:t>El </a:t>
          </a:r>
          <a:r>
            <a:rPr lang="es-MX" sz="1100" b="1" i="0" kern="1200" dirty="0">
              <a:latin typeface="Century Gothic" panose="020B0502020202020204" pitchFamily="34" charset="0"/>
            </a:rPr>
            <a:t>valor estimado del contrato y su justificación</a:t>
          </a:r>
          <a:r>
            <a:rPr lang="es-MX" sz="1100" b="0" i="0" kern="1200" dirty="0">
              <a:latin typeface="Century Gothic" panose="020B0502020202020204" pitchFamily="34" charset="0"/>
            </a:rPr>
            <a:t>.</a:t>
          </a:r>
          <a:endParaRPr lang="es-CO" sz="1100" i="0" kern="1200" dirty="0">
            <a:latin typeface="Century Gothic" panose="020B0502020202020204" pitchFamily="34" charset="0"/>
          </a:endParaRPr>
        </a:p>
        <a:p>
          <a:pPr marL="57150" lvl="1" indent="-57150" algn="just" defTabSz="488950">
            <a:lnSpc>
              <a:spcPct val="90000"/>
            </a:lnSpc>
            <a:spcBef>
              <a:spcPct val="0"/>
            </a:spcBef>
            <a:spcAft>
              <a:spcPct val="15000"/>
            </a:spcAft>
            <a:buFont typeface="Wingdings" panose="05000000000000000000" pitchFamily="2" charset="2"/>
            <a:buChar char="ü"/>
          </a:pPr>
          <a:r>
            <a:rPr lang="es-MX" sz="1100" b="0" i="0" kern="1200" dirty="0">
              <a:latin typeface="Century Gothic" panose="020B0502020202020204" pitchFamily="34" charset="0"/>
            </a:rPr>
            <a:t>La forma como el interesado debe acreditar su </a:t>
          </a:r>
          <a:r>
            <a:rPr lang="es-MX" sz="1100" b="1" i="0" kern="1200" dirty="0">
              <a:latin typeface="Century Gothic" panose="020B0502020202020204" pitchFamily="34" charset="0"/>
            </a:rPr>
            <a:t>capacidad jurídica y la experiencia mínima</a:t>
          </a:r>
          <a:endParaRPr lang="es-CO" sz="1100" b="1" i="0" kern="1200" dirty="0">
            <a:latin typeface="Century Gothic" panose="020B0502020202020204" pitchFamily="34" charset="0"/>
          </a:endParaRPr>
        </a:p>
        <a:p>
          <a:pPr marL="57150" lvl="1" indent="-57150" algn="just" defTabSz="488950">
            <a:lnSpc>
              <a:spcPct val="90000"/>
            </a:lnSpc>
            <a:spcBef>
              <a:spcPct val="0"/>
            </a:spcBef>
            <a:spcAft>
              <a:spcPct val="15000"/>
            </a:spcAft>
            <a:buFont typeface="Wingdings" panose="05000000000000000000" pitchFamily="2" charset="2"/>
            <a:buChar char="ü"/>
          </a:pPr>
          <a:r>
            <a:rPr lang="es-MX" sz="1100" b="0" i="0" kern="1200" dirty="0">
              <a:latin typeface="Century Gothic" panose="020B0502020202020204" pitchFamily="34" charset="0"/>
            </a:rPr>
            <a:t>El </a:t>
          </a:r>
          <a:r>
            <a:rPr lang="es-MX" sz="1100" b="1" i="0" kern="1200" dirty="0">
              <a:latin typeface="Century Gothic" panose="020B0502020202020204" pitchFamily="34" charset="0"/>
            </a:rPr>
            <a:t>cumplimiento </a:t>
          </a:r>
          <a:r>
            <a:rPr lang="es-MX" sz="1100" b="0" i="0" kern="1200" dirty="0">
              <a:latin typeface="Century Gothic" panose="020B0502020202020204" pitchFamily="34" charset="0"/>
            </a:rPr>
            <a:t>de las </a:t>
          </a:r>
          <a:r>
            <a:rPr lang="es-MX" sz="1100" b="1" i="0" kern="1200" dirty="0">
              <a:latin typeface="Century Gothic" panose="020B0502020202020204" pitchFamily="34" charset="0"/>
            </a:rPr>
            <a:t>condiciones técnicas exigidas</a:t>
          </a:r>
          <a:endParaRPr lang="es-CO" sz="1100" b="1" i="0" kern="1200" dirty="0">
            <a:latin typeface="Century Gothic" panose="020B0502020202020204" pitchFamily="34" charset="0"/>
          </a:endParaRPr>
        </a:p>
        <a:p>
          <a:pPr marL="57150" lvl="1" indent="-57150" algn="just" defTabSz="488950">
            <a:lnSpc>
              <a:spcPct val="90000"/>
            </a:lnSpc>
            <a:spcBef>
              <a:spcPct val="0"/>
            </a:spcBef>
            <a:spcAft>
              <a:spcPct val="15000"/>
            </a:spcAft>
            <a:buFont typeface="Wingdings" panose="05000000000000000000" pitchFamily="2" charset="2"/>
            <a:buChar char="ü"/>
          </a:pPr>
          <a:r>
            <a:rPr lang="es-MX" sz="1100" b="1" i="0" kern="1200" dirty="0">
              <a:latin typeface="Century Gothic" panose="020B0502020202020204" pitchFamily="34" charset="0"/>
            </a:rPr>
            <a:t>Las obligaciones de las partes </a:t>
          </a:r>
          <a:r>
            <a:rPr lang="es-MX" sz="1100" b="0" i="0" kern="1200" dirty="0">
              <a:latin typeface="Century Gothic" panose="020B0502020202020204" pitchFamily="34" charset="0"/>
            </a:rPr>
            <a:t>del futuro contrato.</a:t>
          </a:r>
          <a:endParaRPr lang="es-CO" sz="1100" i="0" kern="1200" dirty="0">
            <a:latin typeface="Century Gothic" panose="020B0502020202020204" pitchFamily="34" charset="0"/>
          </a:endParaRPr>
        </a:p>
        <a:p>
          <a:pPr marL="57150" lvl="1" indent="-57150" algn="just" defTabSz="488950">
            <a:lnSpc>
              <a:spcPct val="90000"/>
            </a:lnSpc>
            <a:spcBef>
              <a:spcPct val="0"/>
            </a:spcBef>
            <a:spcAft>
              <a:spcPct val="15000"/>
            </a:spcAft>
            <a:buFont typeface="Wingdings" panose="05000000000000000000" pitchFamily="2" charset="2"/>
            <a:buChar char="ü"/>
          </a:pPr>
          <a:r>
            <a:rPr lang="es-MX" sz="1100" b="0" i="0" kern="1200" dirty="0">
              <a:latin typeface="Century Gothic" panose="020B0502020202020204" pitchFamily="34" charset="0"/>
            </a:rPr>
            <a:t>La Entidad </a:t>
          </a:r>
          <a:r>
            <a:rPr lang="es-MX" sz="1100" kern="1200" dirty="0">
              <a:latin typeface="Century Gothic" panose="020B0502020202020204" pitchFamily="34" charset="0"/>
            </a:rPr>
            <a:t>Estatal</a:t>
          </a:r>
          <a:r>
            <a:rPr lang="es-MX" sz="1100" b="0" i="0" kern="1200" dirty="0">
              <a:latin typeface="Century Gothic" panose="020B0502020202020204" pitchFamily="34" charset="0"/>
            </a:rPr>
            <a:t> </a:t>
          </a:r>
          <a:r>
            <a:rPr lang="es-MX" sz="1100" b="1" i="0" kern="1200" dirty="0">
              <a:latin typeface="Century Gothic" panose="020B0502020202020204" pitchFamily="34" charset="0"/>
            </a:rPr>
            <a:t>podrá</a:t>
          </a:r>
          <a:r>
            <a:rPr lang="es-MX" sz="1100" b="0" i="0" kern="1200" dirty="0">
              <a:latin typeface="Century Gothic" panose="020B0502020202020204" pitchFamily="34" charset="0"/>
            </a:rPr>
            <a:t> exigir una </a:t>
          </a:r>
          <a:r>
            <a:rPr lang="es-MX" sz="1100" b="1" i="0" kern="1200" dirty="0">
              <a:latin typeface="Century Gothic" panose="020B0502020202020204" pitchFamily="34" charset="0"/>
            </a:rPr>
            <a:t>capacidad financiera mínima </a:t>
          </a:r>
          <a:r>
            <a:rPr lang="es-MX" sz="1100" b="0" i="0" u="sng" kern="1200" dirty="0">
              <a:latin typeface="Century Gothic" panose="020B0502020202020204" pitchFamily="34" charset="0"/>
            </a:rPr>
            <a:t>cuando no hace el pago contra entrega a satisfacción de los bienes, obras o servicios</a:t>
          </a:r>
          <a:r>
            <a:rPr lang="es-MX" sz="1100" b="0" i="0" kern="1200" dirty="0">
              <a:latin typeface="Century Gothic" panose="020B0502020202020204" pitchFamily="34" charset="0"/>
            </a:rPr>
            <a:t>. </a:t>
          </a:r>
          <a:r>
            <a:rPr lang="es-MX" sz="1100" b="1" i="0" kern="1200" dirty="0">
              <a:latin typeface="Century Gothic" panose="020B0502020202020204" pitchFamily="34" charset="0"/>
            </a:rPr>
            <a:t>Si la exige </a:t>
          </a:r>
          <a:r>
            <a:rPr lang="es-MX" sz="1100" b="0" i="0" kern="1200" dirty="0">
              <a:latin typeface="Century Gothic" panose="020B0502020202020204" pitchFamily="34" charset="0"/>
            </a:rPr>
            <a:t>debe indicar </a:t>
          </a:r>
          <a:r>
            <a:rPr lang="es-MX" sz="1100" b="0" i="0" u="sng" kern="1200" dirty="0">
              <a:latin typeface="Century Gothic" panose="020B0502020202020204" pitchFamily="34" charset="0"/>
            </a:rPr>
            <a:t>cómo hará la verificación correspondiente en la invitación.</a:t>
          </a:r>
          <a:endParaRPr lang="es-CO" sz="1100" i="0" u="sng" kern="1200" dirty="0">
            <a:latin typeface="Century Gothic" panose="020B0502020202020204" pitchFamily="34" charset="0"/>
          </a:endParaRPr>
        </a:p>
        <a:p>
          <a:pPr marL="57150" lvl="1" indent="-57150" algn="just" defTabSz="488950">
            <a:lnSpc>
              <a:spcPct val="90000"/>
            </a:lnSpc>
            <a:spcBef>
              <a:spcPct val="0"/>
            </a:spcBef>
            <a:spcAft>
              <a:spcPct val="15000"/>
            </a:spcAft>
            <a:buFont typeface="Wingdings" panose="05000000000000000000" pitchFamily="2" charset="2"/>
            <a:buChar char="ü"/>
          </a:pPr>
          <a:r>
            <a:rPr lang="es-CO" sz="1100" b="1" i="0" u="sng" kern="1200" dirty="0">
              <a:latin typeface="Century Gothic" panose="020B0502020202020204" pitchFamily="34" charset="0"/>
            </a:rPr>
            <a:t>Cronograma, </a:t>
          </a:r>
          <a:r>
            <a:rPr lang="es-CO" sz="1100" i="0" u="none" kern="1200" dirty="0">
              <a:latin typeface="Century Gothic" panose="020B0502020202020204" pitchFamily="34" charset="0"/>
            </a:rPr>
            <a:t>el cual deberá contener: </a:t>
          </a:r>
        </a:p>
        <a:p>
          <a:pPr marL="57150" lvl="1" indent="-57150" algn="l" defTabSz="488950">
            <a:lnSpc>
              <a:spcPct val="90000"/>
            </a:lnSpc>
            <a:spcBef>
              <a:spcPct val="0"/>
            </a:spcBef>
            <a:spcAft>
              <a:spcPct val="15000"/>
            </a:spcAft>
            <a:buFont typeface="Wingdings" panose="05000000000000000000" pitchFamily="2" charset="2"/>
            <a:buChar char="ü"/>
          </a:pPr>
          <a:endParaRPr lang="es-CO" sz="1100" i="0" u="sng" kern="1200" dirty="0">
            <a:latin typeface="Century Gothic" panose="020B0502020202020204" pitchFamily="34" charset="0"/>
          </a:endParaRPr>
        </a:p>
        <a:p>
          <a:pPr marL="57150" lvl="1" indent="-57150" algn="just" defTabSz="488950">
            <a:lnSpc>
              <a:spcPct val="90000"/>
            </a:lnSpc>
            <a:spcBef>
              <a:spcPct val="0"/>
            </a:spcBef>
            <a:spcAft>
              <a:spcPct val="15000"/>
            </a:spcAft>
            <a:buFont typeface="Wingdings" panose="05000000000000000000" pitchFamily="2" charset="2"/>
            <a:buChar char="q"/>
          </a:pPr>
          <a:r>
            <a:rPr lang="es-MX" sz="1100" b="0" i="0" kern="1200" dirty="0">
              <a:latin typeface="Century Gothic" panose="020B0502020202020204" pitchFamily="34" charset="0"/>
            </a:rPr>
            <a:t>El </a:t>
          </a:r>
          <a:r>
            <a:rPr lang="es-MX" sz="1100" b="1" i="0" kern="1200" dirty="0">
              <a:latin typeface="Century Gothic" panose="020B0502020202020204" pitchFamily="34" charset="0"/>
            </a:rPr>
            <a:t>término</a:t>
          </a:r>
          <a:r>
            <a:rPr lang="es-MX" sz="1100" b="0" i="0" kern="1200" dirty="0">
              <a:latin typeface="Century Gothic" panose="020B0502020202020204" pitchFamily="34" charset="0"/>
            </a:rPr>
            <a:t> dentro del cual la Entidad Estatal </a:t>
          </a:r>
          <a:r>
            <a:rPr lang="es-MX" sz="1100" b="1" i="0" kern="1200" dirty="0">
              <a:latin typeface="Century Gothic" panose="020B0502020202020204" pitchFamily="34" charset="0"/>
            </a:rPr>
            <a:t>responderá las observaciones. </a:t>
          </a:r>
          <a:endParaRPr lang="es-CO" sz="1100" i="0" u="sng" kern="1200" dirty="0">
            <a:latin typeface="Century Gothic" panose="020B0502020202020204" pitchFamily="34" charset="0"/>
          </a:endParaRPr>
        </a:p>
        <a:p>
          <a:pPr marL="57150" lvl="1" indent="-57150" algn="just" defTabSz="488950">
            <a:lnSpc>
              <a:spcPct val="90000"/>
            </a:lnSpc>
            <a:spcBef>
              <a:spcPct val="0"/>
            </a:spcBef>
            <a:spcAft>
              <a:spcPct val="15000"/>
            </a:spcAft>
            <a:buFont typeface="Wingdings" panose="05000000000000000000" pitchFamily="2" charset="2"/>
            <a:buChar char="q"/>
          </a:pPr>
          <a:r>
            <a:rPr lang="es-MX" sz="1100" b="0" i="0" kern="1200" dirty="0">
              <a:latin typeface="Century Gothic" panose="020B0502020202020204" pitchFamily="34" charset="0"/>
            </a:rPr>
            <a:t>El </a:t>
          </a:r>
          <a:r>
            <a:rPr lang="es-MX" sz="1100" b="1" i="0" kern="1200" dirty="0">
              <a:latin typeface="Century Gothic" panose="020B0502020202020204" pitchFamily="34" charset="0"/>
            </a:rPr>
            <a:t>término</a:t>
          </a:r>
          <a:r>
            <a:rPr lang="es-MX" sz="1100" b="0" i="0" kern="1200" dirty="0">
              <a:latin typeface="Century Gothic" panose="020B0502020202020204" pitchFamily="34" charset="0"/>
            </a:rPr>
            <a:t> hasta el cual podrá </a:t>
          </a:r>
          <a:r>
            <a:rPr lang="es-MX" sz="1100" b="1" i="0" kern="1200" dirty="0">
              <a:latin typeface="Century Gothic" panose="020B0502020202020204" pitchFamily="34" charset="0"/>
            </a:rPr>
            <a:t>expedir adendas </a:t>
          </a:r>
          <a:r>
            <a:rPr lang="es-MX" sz="1100" b="0" i="0" kern="1200" dirty="0">
              <a:latin typeface="Century Gothic" panose="020B0502020202020204" pitchFamily="34" charset="0"/>
            </a:rPr>
            <a:t>para modificar la invitación, el cual, en todo caso, tendrá como límite </a:t>
          </a:r>
          <a:r>
            <a:rPr lang="es-MX" sz="1100" b="1" i="0" u="sng" kern="1200" dirty="0">
              <a:latin typeface="Century Gothic" panose="020B0502020202020204" pitchFamily="34" charset="0"/>
            </a:rPr>
            <a:t>un día hábil antes a la fecha y hora prevista para la presentación de ofertas, </a:t>
          </a:r>
          <a:r>
            <a:rPr lang="es-MX" sz="1100" b="0" i="0" kern="1200" dirty="0">
              <a:latin typeface="Century Gothic" panose="020B0502020202020204" pitchFamily="34" charset="0"/>
            </a:rPr>
            <a:t>sin perjuicio que con posterioridad a este momento pueda expedir adendas para modificar el cronograma del proceso.</a:t>
          </a:r>
          <a:endParaRPr lang="es-CO" sz="1100" i="0" u="sng" kern="1200" dirty="0">
            <a:latin typeface="Century Gothic" panose="020B0502020202020204" pitchFamily="34" charset="0"/>
          </a:endParaRPr>
        </a:p>
        <a:p>
          <a:pPr marL="57150" lvl="1" indent="-57150" algn="just" defTabSz="488950">
            <a:lnSpc>
              <a:spcPct val="90000"/>
            </a:lnSpc>
            <a:spcBef>
              <a:spcPct val="0"/>
            </a:spcBef>
            <a:spcAft>
              <a:spcPct val="15000"/>
            </a:spcAft>
            <a:buFont typeface="Wingdings" panose="05000000000000000000" pitchFamily="2" charset="2"/>
            <a:buChar char="q"/>
          </a:pPr>
          <a:r>
            <a:rPr lang="es-MX" sz="1100" b="0" i="0" kern="1200" dirty="0">
              <a:latin typeface="Century Gothic" panose="020B0502020202020204" pitchFamily="34" charset="0"/>
            </a:rPr>
            <a:t>El momento en que publicará un aviso en el SECOP precisando si el proceso efectivamente se limitó a </a:t>
          </a:r>
          <a:r>
            <a:rPr lang="es-MX" sz="1100" b="0" i="0" kern="1200" dirty="0" err="1">
              <a:latin typeface="Century Gothic" panose="020B0502020202020204" pitchFamily="34" charset="0"/>
            </a:rPr>
            <a:t>Mipyme</a:t>
          </a:r>
          <a:r>
            <a:rPr lang="es-MX" sz="1100" b="0" i="0" kern="1200" dirty="0">
              <a:latin typeface="Century Gothic" panose="020B0502020202020204" pitchFamily="34" charset="0"/>
            </a:rPr>
            <a:t> o si podrá participar cualquier otro interesado. </a:t>
          </a:r>
          <a:endParaRPr lang="es-CO" sz="1100" i="0" u="sng" kern="1200" dirty="0">
            <a:latin typeface="Century Gothic" panose="020B0502020202020204" pitchFamily="34" charset="0"/>
          </a:endParaRPr>
        </a:p>
        <a:p>
          <a:pPr marL="57150" lvl="1" indent="-57150" algn="just" defTabSz="488950">
            <a:lnSpc>
              <a:spcPct val="90000"/>
            </a:lnSpc>
            <a:spcBef>
              <a:spcPct val="0"/>
            </a:spcBef>
            <a:spcAft>
              <a:spcPct val="15000"/>
            </a:spcAft>
            <a:buFont typeface="Wingdings" panose="05000000000000000000" pitchFamily="2" charset="2"/>
            <a:buChar char="q"/>
          </a:pPr>
          <a:r>
            <a:rPr lang="es-MX" sz="1100" b="0" i="0" kern="1200" dirty="0">
              <a:latin typeface="Century Gothic" panose="020B0502020202020204" pitchFamily="34" charset="0"/>
            </a:rPr>
            <a:t>Se dispondrá un término adicional dentro del cual los </a:t>
          </a:r>
          <a:r>
            <a:rPr lang="es-MX" sz="1100" b="1" i="0" kern="1200" dirty="0">
              <a:latin typeface="Century Gothic" panose="020B0502020202020204" pitchFamily="34" charset="0"/>
            </a:rPr>
            <a:t>proponentes podrán presentar sus ofertas, </a:t>
          </a:r>
          <a:r>
            <a:rPr lang="es-MX" sz="1100" b="0" i="0" kern="1200" dirty="0">
              <a:latin typeface="Century Gothic" panose="020B0502020202020204" pitchFamily="34" charset="0"/>
            </a:rPr>
            <a:t>el cual será de </a:t>
          </a:r>
          <a:r>
            <a:rPr lang="es-MX" sz="1100" b="1" i="0" kern="1200" dirty="0">
              <a:latin typeface="Century Gothic" panose="020B0502020202020204" pitchFamily="34" charset="0"/>
            </a:rPr>
            <a:t>mínimo un (1) día hábil </a:t>
          </a:r>
          <a:r>
            <a:rPr lang="es-MX" sz="1100" b="0" i="0" u="sng" kern="1200" dirty="0">
              <a:latin typeface="Century Gothic" panose="020B0502020202020204" pitchFamily="34" charset="0"/>
            </a:rPr>
            <a:t>luego de publicado el aviso en que se informe si el proceso se limita o no a </a:t>
          </a:r>
          <a:r>
            <a:rPr lang="es-MX" sz="1100" b="0" i="0" u="sng" kern="1200" dirty="0" err="1">
              <a:latin typeface="Century Gothic" panose="020B0502020202020204" pitchFamily="34" charset="0"/>
            </a:rPr>
            <a:t>Mipyme</a:t>
          </a:r>
          <a:r>
            <a:rPr lang="es-MX" sz="1100" b="0" i="0" u="sng" kern="1200" dirty="0">
              <a:latin typeface="Century Gothic" panose="020B0502020202020204" pitchFamily="34" charset="0"/>
            </a:rPr>
            <a:t>.</a:t>
          </a:r>
          <a:endParaRPr lang="es-CO" sz="1100" i="0" u="sng" kern="1200" dirty="0">
            <a:latin typeface="Century Gothic" panose="020B0502020202020204" pitchFamily="34" charset="0"/>
          </a:endParaRPr>
        </a:p>
        <a:p>
          <a:pPr marL="57150" lvl="1" indent="-57150" algn="just" defTabSz="488950">
            <a:lnSpc>
              <a:spcPct val="90000"/>
            </a:lnSpc>
            <a:spcBef>
              <a:spcPct val="0"/>
            </a:spcBef>
            <a:spcAft>
              <a:spcPct val="15000"/>
            </a:spcAft>
            <a:buFont typeface="Wingdings" panose="05000000000000000000" pitchFamily="2" charset="2"/>
            <a:buChar char="q"/>
          </a:pPr>
          <a:r>
            <a:rPr lang="es-CO" sz="1100" i="0" u="sng" kern="1200" dirty="0">
              <a:latin typeface="Century Gothic" panose="020B0502020202020204" pitchFamily="34" charset="0"/>
            </a:rPr>
            <a:t>El término para subsanar las ofertas. </a:t>
          </a:r>
        </a:p>
        <a:p>
          <a:pPr marL="114300" lvl="1" indent="-114300" algn="just" defTabSz="533400">
            <a:lnSpc>
              <a:spcPct val="90000"/>
            </a:lnSpc>
            <a:spcBef>
              <a:spcPct val="0"/>
            </a:spcBef>
            <a:spcAft>
              <a:spcPct val="15000"/>
            </a:spcAft>
            <a:buFont typeface="Wingdings" panose="05000000000000000000" pitchFamily="2" charset="2"/>
            <a:buChar char="ü"/>
          </a:pPr>
          <a:endParaRPr lang="es-CO" sz="1200" i="0" u="sng" kern="1200" dirty="0">
            <a:latin typeface="Century Gothic" panose="020B0502020202020204" pitchFamily="34" charset="0"/>
          </a:endParaRPr>
        </a:p>
        <a:p>
          <a:pPr marL="114300" lvl="1" indent="-114300" algn="just" defTabSz="533400">
            <a:lnSpc>
              <a:spcPct val="90000"/>
            </a:lnSpc>
            <a:spcBef>
              <a:spcPct val="0"/>
            </a:spcBef>
            <a:spcAft>
              <a:spcPct val="15000"/>
            </a:spcAft>
            <a:buFont typeface="Wingdings" panose="05000000000000000000" pitchFamily="2" charset="2"/>
            <a:buChar char="ü"/>
          </a:pPr>
          <a:endParaRPr lang="es-CO" sz="1200" i="0" u="sng" kern="1200" dirty="0">
            <a:latin typeface="Century Gothic" panose="020B0502020202020204" pitchFamily="34" charset="0"/>
          </a:endParaRPr>
        </a:p>
        <a:p>
          <a:pPr marL="114300" lvl="1" indent="-114300" algn="just" defTabSz="533400">
            <a:lnSpc>
              <a:spcPct val="90000"/>
            </a:lnSpc>
            <a:spcBef>
              <a:spcPct val="0"/>
            </a:spcBef>
            <a:spcAft>
              <a:spcPct val="15000"/>
            </a:spcAft>
            <a:buFont typeface="Wingdings" panose="05000000000000000000" pitchFamily="2" charset="2"/>
            <a:buChar char="ü"/>
          </a:pPr>
          <a:endParaRPr lang="es-CO" sz="1200" i="0" u="sng" kern="1200" dirty="0">
            <a:latin typeface="Century Gothic" panose="020B0502020202020204" pitchFamily="34" charset="0"/>
          </a:endParaRPr>
        </a:p>
      </dsp:txBody>
      <dsp:txXfrm rot="-5400000">
        <a:off x="1003633" y="1333234"/>
        <a:ext cx="10078376" cy="3869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7E9AA-4FA9-42C7-B85C-ECCB1E2891F4}">
      <dsp:nvSpPr>
        <dsp:cNvPr id="0" name=""/>
        <dsp:cNvSpPr/>
      </dsp:nvSpPr>
      <dsp:spPr>
        <a:xfrm rot="5400000">
          <a:off x="-443469" y="448909"/>
          <a:ext cx="2956466" cy="2069526"/>
        </a:xfrm>
        <a:prstGeom prst="chevron">
          <a:avLst/>
        </a:prstGeom>
        <a:gradFill rotWithShape="0">
          <a:gsLst>
            <a:gs pos="0">
              <a:schemeClr val="accent4"/>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endParaRPr lang="es-CO" sz="1400" b="0" i="0" u="none" kern="1200" dirty="0">
            <a:latin typeface="Century Gothic" panose="020B0502020202020204" pitchFamily="34" charset="0"/>
          </a:endParaRPr>
        </a:p>
        <a:p>
          <a:pPr marL="0" lvl="0" indent="0" algn="ctr" defTabSz="622300">
            <a:lnSpc>
              <a:spcPct val="90000"/>
            </a:lnSpc>
            <a:spcBef>
              <a:spcPct val="0"/>
            </a:spcBef>
            <a:spcAft>
              <a:spcPct val="35000"/>
            </a:spcAft>
            <a:buFont typeface="Wingdings" panose="05000000000000000000" pitchFamily="2" charset="2"/>
            <a:buNone/>
          </a:pPr>
          <a:r>
            <a:rPr lang="es-CO" sz="1400" b="1" i="0" u="none" kern="1200" dirty="0">
              <a:latin typeface="Century Gothic" panose="020B0502020202020204" pitchFamily="34" charset="0"/>
            </a:rPr>
            <a:t>CREACIÓN Y PUBLICACIÓN DEL PROCESO EN EL SECOP</a:t>
          </a:r>
        </a:p>
      </dsp:txBody>
      <dsp:txXfrm rot="-5400000">
        <a:off x="1" y="1040202"/>
        <a:ext cx="2069526" cy="886940"/>
      </dsp:txXfrm>
    </dsp:sp>
    <dsp:sp modelId="{319A4584-BFE7-43F3-8941-03C12D07CC32}">
      <dsp:nvSpPr>
        <dsp:cNvPr id="0" name=""/>
        <dsp:cNvSpPr/>
      </dsp:nvSpPr>
      <dsp:spPr>
        <a:xfrm rot="5400000">
          <a:off x="5719582" y="-3644616"/>
          <a:ext cx="1921703" cy="9221815"/>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CO" sz="1200" kern="1200" dirty="0">
              <a:latin typeface="Century Gothic" panose="020B0502020202020204" pitchFamily="34" charset="0"/>
            </a:rPr>
            <a:t>LA IED deberá crear el proceso en la plataforma SECOP y proceder a la publicación de los estudios y documentos previos (Estudio del sector y de mercado, CDP y Anexos) y de la Invitación Pública. </a:t>
          </a:r>
        </a:p>
        <a:p>
          <a:pPr marL="228600" lvl="1" indent="-228600" algn="l" defTabSz="1022350">
            <a:lnSpc>
              <a:spcPct val="90000"/>
            </a:lnSpc>
            <a:spcBef>
              <a:spcPct val="0"/>
            </a:spcBef>
            <a:spcAft>
              <a:spcPct val="15000"/>
            </a:spcAft>
            <a:buChar char="•"/>
          </a:pPr>
          <a:endParaRPr lang="es-CO" sz="2300" kern="1200" dirty="0"/>
        </a:p>
      </dsp:txBody>
      <dsp:txXfrm rot="-5400000">
        <a:off x="2069526" y="99250"/>
        <a:ext cx="9128005" cy="1734083"/>
      </dsp:txXfrm>
    </dsp:sp>
    <dsp:sp modelId="{99D2CDED-9112-4A8C-8308-F946F19EE19F}">
      <dsp:nvSpPr>
        <dsp:cNvPr id="0" name=""/>
        <dsp:cNvSpPr/>
      </dsp:nvSpPr>
      <dsp:spPr>
        <a:xfrm rot="5400000">
          <a:off x="-443469" y="3124732"/>
          <a:ext cx="2956466" cy="2069526"/>
        </a:xfrm>
        <a:prstGeom prst="chevron">
          <a:avLst/>
        </a:prstGeom>
        <a:gradFill rotWithShape="0">
          <a:gsLst>
            <a:gs pos="0">
              <a:srgbClr val="00B0F0"/>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889250">
            <a:lnSpc>
              <a:spcPct val="90000"/>
            </a:lnSpc>
            <a:spcBef>
              <a:spcPct val="0"/>
            </a:spcBef>
            <a:spcAft>
              <a:spcPct val="35000"/>
            </a:spcAft>
            <a:buNone/>
          </a:pPr>
          <a:endParaRPr lang="es-CO" kern="1200" dirty="0"/>
        </a:p>
        <a:p>
          <a:pPr marL="0" lvl="0" indent="0" algn="ctr" defTabSz="2889250">
            <a:lnSpc>
              <a:spcPct val="90000"/>
            </a:lnSpc>
            <a:spcBef>
              <a:spcPct val="0"/>
            </a:spcBef>
            <a:spcAft>
              <a:spcPct val="35000"/>
            </a:spcAft>
            <a:buNone/>
          </a:pPr>
          <a:r>
            <a:rPr lang="es-CO" sz="1400" b="1" kern="1200" dirty="0">
              <a:latin typeface="Century Gothic" panose="020B0502020202020204" pitchFamily="34" charset="0"/>
            </a:rPr>
            <a:t>TÉRMINO DE PUBLICACIÓN INVITACIÓN PÚBLICA Y CRONOGRAMA</a:t>
          </a:r>
        </a:p>
      </dsp:txBody>
      <dsp:txXfrm rot="-5400000">
        <a:off x="1" y="3716025"/>
        <a:ext cx="2069526" cy="886940"/>
      </dsp:txXfrm>
    </dsp:sp>
    <dsp:sp modelId="{F08B2A7B-5C91-4F34-BD90-012393FBE278}">
      <dsp:nvSpPr>
        <dsp:cNvPr id="0" name=""/>
        <dsp:cNvSpPr/>
      </dsp:nvSpPr>
      <dsp:spPr>
        <a:xfrm rot="5400000">
          <a:off x="5719077" y="-968288"/>
          <a:ext cx="1922713" cy="9221815"/>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MX" sz="1200" b="0" i="0" kern="1200" dirty="0">
              <a:latin typeface="Century Gothic" panose="020B0502020202020204" pitchFamily="34" charset="0"/>
            </a:rPr>
            <a:t>La Invitación se publicará por un </a:t>
          </a:r>
          <a:r>
            <a:rPr lang="es-MX" sz="1200" b="1" i="0" u="sng" kern="1200" dirty="0">
              <a:latin typeface="Century Gothic" panose="020B0502020202020204" pitchFamily="34" charset="0"/>
            </a:rPr>
            <a:t>término no inferior a un (1) día hábil </a:t>
          </a:r>
          <a:r>
            <a:rPr lang="es-MX" sz="1200" b="0" i="0" kern="1200" dirty="0">
              <a:latin typeface="Century Gothic" panose="020B0502020202020204" pitchFamily="34" charset="0"/>
            </a:rPr>
            <a:t>para que los interesados se informen de su contenido y formulen observaciones o comentarios.</a:t>
          </a:r>
          <a:endParaRPr lang="es-CO"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s-MX" sz="1200" b="0" i="0" kern="1200" dirty="0">
              <a:latin typeface="Century Gothic" panose="020B0502020202020204" pitchFamily="34" charset="0"/>
            </a:rPr>
            <a:t>La IED deberá dar respuesta a las observaciones </a:t>
          </a:r>
          <a:r>
            <a:rPr lang="es-MX" sz="1200" b="1" i="0" u="sng" kern="1200" dirty="0">
              <a:latin typeface="Century Gothic" panose="020B0502020202020204" pitchFamily="34" charset="0"/>
            </a:rPr>
            <a:t>antes del inicio del plazo para presentar ofertas.</a:t>
          </a:r>
          <a:endParaRPr lang="es-CO" sz="1200" b="1" u="sng"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s-MX" sz="1200" b="0" i="0" kern="1200" dirty="0">
              <a:latin typeface="Century Gothic" panose="020B0502020202020204" pitchFamily="34" charset="0"/>
            </a:rPr>
            <a:t>Dentro del término para presentar observaciones, las solicitudes para limitar la convocatoria a </a:t>
          </a:r>
          <a:r>
            <a:rPr lang="es-MX" sz="1200" b="0" i="0" kern="1200" dirty="0" err="1">
              <a:latin typeface="Century Gothic" panose="020B0502020202020204" pitchFamily="34" charset="0"/>
            </a:rPr>
            <a:t>Mipyme</a:t>
          </a:r>
          <a:r>
            <a:rPr lang="es-MX" sz="1200" b="0" i="0" kern="1200" dirty="0">
              <a:latin typeface="Century Gothic" panose="020B0502020202020204" pitchFamily="34" charset="0"/>
            </a:rPr>
            <a:t> colombianas</a:t>
          </a:r>
          <a:endParaRPr lang="es-CO" sz="1200" b="1" u="sng"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endParaRPr lang="es-CO" sz="1200" b="1" u="sng" kern="1200" dirty="0">
            <a:latin typeface="Century Gothic" panose="020B0502020202020204" pitchFamily="34" charset="0"/>
          </a:endParaRPr>
        </a:p>
      </dsp:txBody>
      <dsp:txXfrm rot="-5400000">
        <a:off x="2069527" y="2775121"/>
        <a:ext cx="9127956" cy="1734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7E9AA-4FA9-42C7-B85C-ECCB1E2891F4}">
      <dsp:nvSpPr>
        <dsp:cNvPr id="0" name=""/>
        <dsp:cNvSpPr/>
      </dsp:nvSpPr>
      <dsp:spPr>
        <a:xfrm rot="5400000">
          <a:off x="-282020" y="636738"/>
          <a:ext cx="1880136" cy="1316095"/>
        </a:xfrm>
        <a:prstGeom prst="chevron">
          <a:avLst/>
        </a:prstGeom>
        <a:gradFill rotWithShape="0">
          <a:gsLst>
            <a:gs pos="0">
              <a:schemeClr val="accent4"/>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endParaRPr lang="es-CO" sz="1400" b="0" i="0" u="none" kern="1200" dirty="0">
            <a:latin typeface="Century Gothic" panose="020B0502020202020204" pitchFamily="34" charset="0"/>
          </a:endParaRPr>
        </a:p>
        <a:p>
          <a:pPr marL="0" lvl="0" indent="0" algn="ctr" defTabSz="622300">
            <a:lnSpc>
              <a:spcPct val="90000"/>
            </a:lnSpc>
            <a:spcBef>
              <a:spcPct val="0"/>
            </a:spcBef>
            <a:spcAft>
              <a:spcPct val="35000"/>
            </a:spcAft>
            <a:buFont typeface="Wingdings" panose="05000000000000000000" pitchFamily="2" charset="2"/>
            <a:buNone/>
          </a:pPr>
          <a:r>
            <a:rPr lang="es-CO" sz="1200" b="1" i="0" u="none" kern="1200" dirty="0">
              <a:latin typeface="Century Gothic" panose="020B0502020202020204" pitchFamily="34" charset="0"/>
            </a:rPr>
            <a:t>PRESENTACIÓN Y EVALUACIÓN DE LAS OFERTAS </a:t>
          </a:r>
        </a:p>
      </dsp:txBody>
      <dsp:txXfrm rot="-5400000">
        <a:off x="1" y="1012766"/>
        <a:ext cx="1316095" cy="564041"/>
      </dsp:txXfrm>
    </dsp:sp>
    <dsp:sp modelId="{319A4584-BFE7-43F3-8941-03C12D07CC32}">
      <dsp:nvSpPr>
        <dsp:cNvPr id="0" name=""/>
        <dsp:cNvSpPr/>
      </dsp:nvSpPr>
      <dsp:spPr>
        <a:xfrm rot="5400000">
          <a:off x="5342621" y="-3951440"/>
          <a:ext cx="1922194" cy="9975246"/>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90000"/>
            </a:lnSpc>
            <a:spcBef>
              <a:spcPct val="0"/>
            </a:spcBef>
            <a:spcAft>
              <a:spcPct val="15000"/>
            </a:spcAft>
            <a:buChar char="•"/>
          </a:pPr>
          <a:r>
            <a:rPr lang="es-MX" sz="1100" b="0" i="0" u="none" kern="1200" dirty="0">
              <a:latin typeface="Century Gothic" panose="020B0502020202020204" pitchFamily="34" charset="0"/>
            </a:rPr>
            <a:t>Los proponentes podrán </a:t>
          </a:r>
          <a:r>
            <a:rPr lang="es-MX" sz="1100" b="1" i="0" u="none" kern="1200" dirty="0">
              <a:latin typeface="Century Gothic" panose="020B0502020202020204" pitchFamily="34" charset="0"/>
            </a:rPr>
            <a:t>presentar sus ofertas </a:t>
          </a:r>
          <a:r>
            <a:rPr lang="es-MX" sz="1100" b="0" i="0" u="none" kern="1200" dirty="0">
              <a:latin typeface="Century Gothic" panose="020B0502020202020204" pitchFamily="34" charset="0"/>
            </a:rPr>
            <a:t>dentro del término establecido por la IED en el cronograma, el cual </a:t>
          </a:r>
          <a:r>
            <a:rPr lang="es-MX" sz="1100" b="1" i="0" u="none" kern="1200" dirty="0">
              <a:latin typeface="Century Gothic" panose="020B0502020202020204" pitchFamily="34" charset="0"/>
            </a:rPr>
            <a:t>no podrá ser inferior a un día hábil, </a:t>
          </a:r>
          <a:r>
            <a:rPr lang="es-MX" sz="1100" b="0" i="0" u="none" kern="1200" dirty="0">
              <a:latin typeface="Century Gothic" panose="020B0502020202020204" pitchFamily="34" charset="0"/>
            </a:rPr>
            <a:t>luego de publicado el aviso en que se informe si el proceso se limita o no a </a:t>
          </a:r>
          <a:r>
            <a:rPr lang="es-MX" sz="1100" b="0" i="0" u="none" kern="1200" dirty="0" err="1">
              <a:latin typeface="Century Gothic" panose="020B0502020202020204" pitchFamily="34" charset="0"/>
            </a:rPr>
            <a:t>Mipyme</a:t>
          </a:r>
          <a:r>
            <a:rPr lang="es-MX" sz="1100" b="0" i="0" u="none" kern="1200" dirty="0">
              <a:latin typeface="Century Gothic" panose="020B0502020202020204" pitchFamily="34" charset="0"/>
            </a:rPr>
            <a:t>.</a:t>
          </a:r>
          <a:endParaRPr lang="es-CO" sz="1100" u="none" kern="1200" dirty="0">
            <a:latin typeface="Century Gothic" panose="020B0502020202020204" pitchFamily="34" charset="0"/>
          </a:endParaRPr>
        </a:p>
        <a:p>
          <a:pPr marL="57150" lvl="1" indent="-57150" algn="just" defTabSz="488950">
            <a:lnSpc>
              <a:spcPct val="90000"/>
            </a:lnSpc>
            <a:spcBef>
              <a:spcPct val="0"/>
            </a:spcBef>
            <a:spcAft>
              <a:spcPct val="15000"/>
            </a:spcAft>
            <a:buChar char="•"/>
          </a:pPr>
          <a:endParaRPr lang="es-CO" sz="1100" kern="1200" dirty="0">
            <a:latin typeface="Century Gothic" panose="020B0502020202020204" pitchFamily="34" charset="0"/>
          </a:endParaRPr>
        </a:p>
        <a:p>
          <a:pPr marL="57150" lvl="1" indent="-57150" algn="just" defTabSz="488950">
            <a:lnSpc>
              <a:spcPct val="90000"/>
            </a:lnSpc>
            <a:spcBef>
              <a:spcPct val="0"/>
            </a:spcBef>
            <a:spcAft>
              <a:spcPct val="15000"/>
            </a:spcAft>
            <a:buChar char="•"/>
          </a:pPr>
          <a:r>
            <a:rPr lang="es-MX" sz="1100" b="0" i="0" kern="1200" dirty="0">
              <a:latin typeface="Century Gothic" panose="020B0502020202020204" pitchFamily="34" charset="0"/>
            </a:rPr>
            <a:t> El Comité Evaluador designado por el Ordenado del gasto revisará las ofertas económicas y verificará que la de menor precio cumple con las condiciones de la invitación. Si esta no cumple, la IED debe verificar el cumplimento de los requisitos de la invitación de la oferta con el segundo mejor precio, y así sucesivamente.</a:t>
          </a:r>
          <a:endParaRPr lang="es-CO" sz="1100" kern="1200" dirty="0">
            <a:latin typeface="Century Gothic" panose="020B0502020202020204" pitchFamily="34" charset="0"/>
          </a:endParaRPr>
        </a:p>
        <a:p>
          <a:pPr marL="57150" lvl="1" indent="-57150" algn="just" defTabSz="488950">
            <a:lnSpc>
              <a:spcPct val="90000"/>
            </a:lnSpc>
            <a:spcBef>
              <a:spcPct val="0"/>
            </a:spcBef>
            <a:spcAft>
              <a:spcPct val="15000"/>
            </a:spcAft>
            <a:buChar char="•"/>
          </a:pPr>
          <a:endParaRPr lang="es-CO" sz="1100" kern="1200" dirty="0">
            <a:latin typeface="Century Gothic" panose="020B0502020202020204" pitchFamily="34" charset="0"/>
          </a:endParaRPr>
        </a:p>
        <a:p>
          <a:pPr marL="57150" lvl="1" indent="-57150" algn="just" defTabSz="488950">
            <a:lnSpc>
              <a:spcPct val="90000"/>
            </a:lnSpc>
            <a:spcBef>
              <a:spcPct val="0"/>
            </a:spcBef>
            <a:spcAft>
              <a:spcPct val="15000"/>
            </a:spcAft>
            <a:buChar char="•"/>
          </a:pPr>
          <a:r>
            <a:rPr lang="es-CO" sz="1100" kern="1200" dirty="0">
              <a:latin typeface="Century Gothic" panose="020B0502020202020204" pitchFamily="34" charset="0"/>
            </a:rPr>
            <a:t>Lo anterior, sin perjuicio de la oportunidad que tienen los proponentes para subsanar </a:t>
          </a:r>
          <a:r>
            <a:rPr lang="es-MX" sz="1100" b="0" i="0" kern="1200" dirty="0">
              <a:latin typeface="Century Gothic" panose="020B0502020202020204" pitchFamily="34" charset="0"/>
            </a:rPr>
            <a:t>las ofertas, en los términos del artículo 5 </a:t>
          </a:r>
          <a:r>
            <a:rPr lang="es-MX" sz="1100" b="0" i="0" kern="1200" dirty="0">
              <a:latin typeface="Century Gothic" panose="020B0502020202020204" pitchFamily="34" charset="0"/>
              <a:hlinkClick xmlns:r="http://schemas.openxmlformats.org/officeDocument/2006/relationships" r:id="rId1"/>
            </a:rPr>
            <a:t> </a:t>
          </a:r>
          <a:r>
            <a:rPr lang="es-MX" sz="1100" b="0" i="0" kern="1200" dirty="0">
              <a:latin typeface="Century Gothic" panose="020B0502020202020204" pitchFamily="34" charset="0"/>
            </a:rPr>
            <a:t>de la Ley 1150 de 2007, para lo cual </a:t>
          </a:r>
          <a:r>
            <a:rPr lang="es-MX" sz="1100" b="1" i="0" kern="1200" dirty="0">
              <a:latin typeface="Century Gothic" panose="020B0502020202020204" pitchFamily="34" charset="0"/>
            </a:rPr>
            <a:t>la IED debe establecer un término preclusivo en la invitación </a:t>
          </a:r>
          <a:r>
            <a:rPr lang="es-MX" sz="1100" b="0" i="0" u="sng" kern="1200" dirty="0">
              <a:latin typeface="Century Gothic" panose="020B0502020202020204" pitchFamily="34" charset="0"/>
            </a:rPr>
            <a:t>para recibir los documentos subsanables,</a:t>
          </a:r>
          <a:r>
            <a:rPr lang="es-MX" sz="1100" b="0" i="0" kern="1200" dirty="0">
              <a:latin typeface="Century Gothic" panose="020B0502020202020204" pitchFamily="34" charset="0"/>
            </a:rPr>
            <a:t> frente a cada uno de los requerimientos.</a:t>
          </a:r>
          <a:endParaRPr lang="es-CO" sz="1100" kern="1200" dirty="0">
            <a:latin typeface="Century Gothic" panose="020B0502020202020204" pitchFamily="34" charset="0"/>
          </a:endParaRPr>
        </a:p>
      </dsp:txBody>
      <dsp:txXfrm rot="-5400000">
        <a:off x="1316095" y="168920"/>
        <a:ext cx="9881412" cy="1734526"/>
      </dsp:txXfrm>
    </dsp:sp>
    <dsp:sp modelId="{99D2CDED-9112-4A8C-8308-F946F19EE19F}">
      <dsp:nvSpPr>
        <dsp:cNvPr id="0" name=""/>
        <dsp:cNvSpPr/>
      </dsp:nvSpPr>
      <dsp:spPr>
        <a:xfrm rot="5400000">
          <a:off x="-282020" y="2338402"/>
          <a:ext cx="1880136" cy="1316095"/>
        </a:xfrm>
        <a:prstGeom prst="chevron">
          <a:avLst/>
        </a:prstGeom>
        <a:gradFill rotWithShape="0">
          <a:gsLst>
            <a:gs pos="0">
              <a:srgbClr val="00B0F0"/>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latin typeface="Century Gothic" panose="020B0502020202020204" pitchFamily="34" charset="0"/>
            </a:rPr>
            <a:t>PUBLICACIÓN DEL INFORME DE EVALUACIÓN </a:t>
          </a:r>
        </a:p>
      </dsp:txBody>
      <dsp:txXfrm rot="-5400000">
        <a:off x="1" y="2714430"/>
        <a:ext cx="1316095" cy="564041"/>
      </dsp:txXfrm>
    </dsp:sp>
    <dsp:sp modelId="{F08B2A7B-5C91-4F34-BD90-012393FBE278}">
      <dsp:nvSpPr>
        <dsp:cNvPr id="0" name=""/>
        <dsp:cNvSpPr/>
      </dsp:nvSpPr>
      <dsp:spPr>
        <a:xfrm rot="5400000">
          <a:off x="5803860" y="-2210025"/>
          <a:ext cx="999717" cy="9975246"/>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MX" sz="1200" b="0" i="0" kern="1200" dirty="0">
              <a:latin typeface="Century Gothic" panose="020B0502020202020204" pitchFamily="34" charset="0"/>
            </a:rPr>
            <a:t>La IED debe publicar el informe de evaluación así como los requerimientos de subsanación y los subsanes durante mínimo un (1) día hábil, para que durante este término los oferentes presenten las observaciones al informe de evaluación que deberán ser </a:t>
          </a:r>
          <a:r>
            <a:rPr lang="es-MX" sz="1200" b="1" i="0" kern="1200" dirty="0">
              <a:latin typeface="Century Gothic" panose="020B0502020202020204" pitchFamily="34" charset="0"/>
            </a:rPr>
            <a:t>respondidas por la IED antes de realizar la aceptación de la oferta seleccionada</a:t>
          </a:r>
          <a:r>
            <a:rPr lang="es-MX" sz="1200" b="0" i="0" kern="1200" dirty="0">
              <a:latin typeface="Century Gothic" panose="020B0502020202020204" pitchFamily="34" charset="0"/>
            </a:rPr>
            <a:t>.</a:t>
          </a:r>
          <a:endParaRPr lang="es-CO" sz="1200" kern="1200" dirty="0">
            <a:latin typeface="Century Gothic" panose="020B0502020202020204" pitchFamily="34" charset="0"/>
          </a:endParaRPr>
        </a:p>
        <a:p>
          <a:pPr marL="57150" lvl="1" indent="-57150" algn="just" defTabSz="488950">
            <a:lnSpc>
              <a:spcPct val="90000"/>
            </a:lnSpc>
            <a:spcBef>
              <a:spcPct val="0"/>
            </a:spcBef>
            <a:spcAft>
              <a:spcPct val="15000"/>
            </a:spcAft>
            <a:buChar char="•"/>
          </a:pPr>
          <a:endParaRPr lang="es-CO" sz="11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endParaRPr lang="es-CO" sz="1200" b="1" u="sng" kern="1200" dirty="0">
            <a:latin typeface="Century Gothic" panose="020B0502020202020204" pitchFamily="34" charset="0"/>
          </a:endParaRPr>
        </a:p>
      </dsp:txBody>
      <dsp:txXfrm rot="-5400000">
        <a:off x="1316096" y="2326541"/>
        <a:ext cx="9926444" cy="902113"/>
      </dsp:txXfrm>
    </dsp:sp>
    <dsp:sp modelId="{71292A9A-0C41-4567-A36F-6C4F26DFEC99}">
      <dsp:nvSpPr>
        <dsp:cNvPr id="0" name=""/>
        <dsp:cNvSpPr/>
      </dsp:nvSpPr>
      <dsp:spPr>
        <a:xfrm rot="5400000">
          <a:off x="-282020" y="4040065"/>
          <a:ext cx="1880136" cy="1316095"/>
        </a:xfrm>
        <a:prstGeom prst="chevron">
          <a:avLst/>
        </a:prstGeom>
        <a:gradFill rotWithShape="0">
          <a:gsLst>
            <a:gs pos="0">
              <a:schemeClr val="accent2"/>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u="none" kern="1200" dirty="0">
              <a:latin typeface="Century Gothic" panose="020B0502020202020204" pitchFamily="34" charset="0"/>
            </a:rPr>
            <a:t>ACEPTACIÓN DE LA OFERTA Y PUBLICACIÓN EN EL SECOP </a:t>
          </a:r>
        </a:p>
      </dsp:txBody>
      <dsp:txXfrm rot="-5400000">
        <a:off x="1" y="4416093"/>
        <a:ext cx="1316095" cy="564041"/>
      </dsp:txXfrm>
    </dsp:sp>
    <dsp:sp modelId="{372CA13E-539B-42EE-93D7-D8E882CECB62}">
      <dsp:nvSpPr>
        <dsp:cNvPr id="0" name=""/>
        <dsp:cNvSpPr/>
      </dsp:nvSpPr>
      <dsp:spPr>
        <a:xfrm rot="5400000">
          <a:off x="5692674" y="-629104"/>
          <a:ext cx="1222088" cy="9975246"/>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MX" sz="1200" b="0" i="0" kern="1200" dirty="0">
              <a:latin typeface="Century Gothic" panose="020B0502020202020204" pitchFamily="34" charset="0"/>
            </a:rPr>
            <a:t>La IED debe aceptar la oferta de menor precio, </a:t>
          </a:r>
          <a:r>
            <a:rPr lang="es-MX" sz="1200" b="1" i="0" u="sng" kern="1200" dirty="0">
              <a:latin typeface="Century Gothic" panose="020B0502020202020204" pitchFamily="34" charset="0"/>
            </a:rPr>
            <a:t>siempre que cumpla con las condiciones establecidas en la invitación a participar en procesos de mínima cuantía.</a:t>
          </a:r>
          <a:r>
            <a:rPr lang="es-MX" sz="1200" b="0" i="0" kern="1200" dirty="0">
              <a:latin typeface="Century Gothic" panose="020B0502020202020204" pitchFamily="34" charset="0"/>
            </a:rPr>
            <a:t> </a:t>
          </a:r>
          <a:endParaRPr lang="es-CO" sz="1200" kern="1200" dirty="0">
            <a:latin typeface="Century Gothic" panose="020B0502020202020204" pitchFamily="34" charset="0"/>
          </a:endParaRPr>
        </a:p>
        <a:p>
          <a:pPr marL="114300" lvl="1" indent="-114300" algn="just" defTabSz="533400">
            <a:lnSpc>
              <a:spcPct val="90000"/>
            </a:lnSpc>
            <a:spcBef>
              <a:spcPct val="0"/>
            </a:spcBef>
            <a:spcAft>
              <a:spcPct val="15000"/>
            </a:spcAft>
            <a:buChar char="•"/>
          </a:pPr>
          <a:r>
            <a:rPr lang="es-MX" sz="1200" b="1" i="0" u="sng" kern="1200" dirty="0">
              <a:latin typeface="Century Gothic" panose="020B0502020202020204" pitchFamily="34" charset="0"/>
            </a:rPr>
            <a:t>En caso de empate, </a:t>
          </a:r>
          <a:r>
            <a:rPr lang="es-MX" sz="1200" b="0" i="0" u="none" kern="1200" dirty="0">
              <a:latin typeface="Century Gothic" panose="020B0502020202020204" pitchFamily="34" charset="0"/>
            </a:rPr>
            <a:t>la</a:t>
          </a:r>
          <a:r>
            <a:rPr lang="es-MX" sz="1200" b="1" i="0" u="sng" kern="1200" dirty="0">
              <a:latin typeface="Century Gothic" panose="020B0502020202020204" pitchFamily="34" charset="0"/>
            </a:rPr>
            <a:t> </a:t>
          </a:r>
          <a:r>
            <a:rPr lang="es-MX" sz="1200" b="0" i="0" kern="1200" dirty="0">
              <a:latin typeface="Century Gothic" panose="020B0502020202020204" pitchFamily="34" charset="0"/>
            </a:rPr>
            <a:t>Entidad Estatal aplicará los criterios de que trata el artículo 35 de la Ley 2069 de 2020, conforme a los medíos de acreditación del artículo 2.2.1.2.4.2.17. del Decreto 1860 de 2021</a:t>
          </a:r>
          <a:endParaRPr lang="es-CO" sz="1200" kern="1200" dirty="0">
            <a:latin typeface="Century Gothic" panose="020B0502020202020204" pitchFamily="34" charset="0"/>
          </a:endParaRPr>
        </a:p>
      </dsp:txBody>
      <dsp:txXfrm rot="-5400000">
        <a:off x="1316096" y="3807131"/>
        <a:ext cx="9915589" cy="11027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8D9CF-6F25-41DA-BC0A-79528F470298}">
      <dsp:nvSpPr>
        <dsp:cNvPr id="0" name=""/>
        <dsp:cNvSpPr/>
      </dsp:nvSpPr>
      <dsp:spPr>
        <a:xfrm>
          <a:off x="1354666" y="0"/>
          <a:ext cx="5418667" cy="5418667"/>
        </a:xfrm>
        <a:prstGeom prst="diamond">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00EEB2A-AA23-409B-9961-B662A3C4A7A2}">
      <dsp:nvSpPr>
        <dsp:cNvPr id="0" name=""/>
        <dsp:cNvSpPr/>
      </dsp:nvSpPr>
      <dsp:spPr>
        <a:xfrm>
          <a:off x="1869439" y="514773"/>
          <a:ext cx="2113280" cy="2113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i="1" kern="1200" dirty="0"/>
            <a:t>Descripción de técnica, detallada y completa del bien, identificado hasta con el cuarto nivel del Clasificador de Bienes y Servicios</a:t>
          </a:r>
          <a:endParaRPr lang="es-CO" sz="1800" kern="1200" dirty="0"/>
        </a:p>
      </dsp:txBody>
      <dsp:txXfrm>
        <a:off x="1972601" y="617935"/>
        <a:ext cx="1906956" cy="1906956"/>
      </dsp:txXfrm>
    </dsp:sp>
    <dsp:sp modelId="{0FD63F3B-F44A-4134-A345-7F2BCA296D9A}">
      <dsp:nvSpPr>
        <dsp:cNvPr id="0" name=""/>
        <dsp:cNvSpPr/>
      </dsp:nvSpPr>
      <dsp:spPr>
        <a:xfrm>
          <a:off x="4145280" y="514773"/>
          <a:ext cx="2113280" cy="21132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i="1" kern="1200" dirty="0"/>
            <a:t>Forma de pago</a:t>
          </a:r>
        </a:p>
      </dsp:txBody>
      <dsp:txXfrm>
        <a:off x="4248442" y="617935"/>
        <a:ext cx="1906956" cy="1906956"/>
      </dsp:txXfrm>
    </dsp:sp>
    <dsp:sp modelId="{AAFBCD60-94B5-45EE-B05A-C3D627B6D60C}">
      <dsp:nvSpPr>
        <dsp:cNvPr id="0" name=""/>
        <dsp:cNvSpPr/>
      </dsp:nvSpPr>
      <dsp:spPr>
        <a:xfrm>
          <a:off x="1869439" y="2790613"/>
          <a:ext cx="2113280" cy="21132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i="1" kern="1200" dirty="0"/>
            <a:t>Lugar de entrega</a:t>
          </a:r>
          <a:endParaRPr lang="es-CO" sz="2000" i="1" kern="1200" dirty="0"/>
        </a:p>
      </dsp:txBody>
      <dsp:txXfrm>
        <a:off x="1972601" y="2893775"/>
        <a:ext cx="1906956" cy="1906956"/>
      </dsp:txXfrm>
    </dsp:sp>
    <dsp:sp modelId="{6822076B-6C35-45BF-A1EB-88E944001C65}">
      <dsp:nvSpPr>
        <dsp:cNvPr id="0" name=""/>
        <dsp:cNvSpPr/>
      </dsp:nvSpPr>
      <dsp:spPr>
        <a:xfrm>
          <a:off x="4145280" y="2790613"/>
          <a:ext cx="2113280" cy="21132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i="1" kern="1200" dirty="0"/>
            <a:t>Forma y el lugar de presentación de la cotización (mínimo 1 día) y la disponibilidad presupuestal</a:t>
          </a:r>
          <a:endParaRPr lang="es-CO" sz="2000" kern="1200" dirty="0"/>
        </a:p>
      </dsp:txBody>
      <dsp:txXfrm>
        <a:off x="4248442" y="2893775"/>
        <a:ext cx="1906956" cy="19069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8D9CF-6F25-41DA-BC0A-79528F470298}">
      <dsp:nvSpPr>
        <dsp:cNvPr id="0" name=""/>
        <dsp:cNvSpPr/>
      </dsp:nvSpPr>
      <dsp:spPr>
        <a:xfrm>
          <a:off x="1354666" y="0"/>
          <a:ext cx="5418667" cy="5418667"/>
        </a:xfrm>
        <a:prstGeom prst="diamond">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00EEB2A-AA23-409B-9961-B662A3C4A7A2}">
      <dsp:nvSpPr>
        <dsp:cNvPr id="0" name=""/>
        <dsp:cNvSpPr/>
      </dsp:nvSpPr>
      <dsp:spPr>
        <a:xfrm>
          <a:off x="1869439" y="514773"/>
          <a:ext cx="2113280" cy="2113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i="1" kern="1200" dirty="0"/>
            <a:t>Se deben evaluar las cotizaciones presentadas y seleccionar a quién, con las condiciones requeridas, ofrezca el menor precio del mercado y aceptar la mejor oferta.</a:t>
          </a:r>
          <a:endParaRPr lang="es-CO" sz="1600" kern="1200" dirty="0"/>
        </a:p>
      </dsp:txBody>
      <dsp:txXfrm>
        <a:off x="1972601" y="617935"/>
        <a:ext cx="1906956" cy="1906956"/>
      </dsp:txXfrm>
    </dsp:sp>
    <dsp:sp modelId="{0FD63F3B-F44A-4134-A345-7F2BCA296D9A}">
      <dsp:nvSpPr>
        <dsp:cNvPr id="0" name=""/>
        <dsp:cNvSpPr/>
      </dsp:nvSpPr>
      <dsp:spPr>
        <a:xfrm>
          <a:off x="4145280" y="514773"/>
          <a:ext cx="2113280" cy="21132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i="1" kern="1200" dirty="0"/>
            <a:t>En caso de empate se aplicarán criterios del art. 35 de la Ley 2069 de 2020.</a:t>
          </a:r>
          <a:endParaRPr lang="es-CO" sz="2000" i="1" kern="1200" dirty="0"/>
        </a:p>
      </dsp:txBody>
      <dsp:txXfrm>
        <a:off x="4248442" y="617935"/>
        <a:ext cx="1906956" cy="1906956"/>
      </dsp:txXfrm>
    </dsp:sp>
    <dsp:sp modelId="{AAFBCD60-94B5-45EE-B05A-C3D627B6D60C}">
      <dsp:nvSpPr>
        <dsp:cNvPr id="0" name=""/>
        <dsp:cNvSpPr/>
      </dsp:nvSpPr>
      <dsp:spPr>
        <a:xfrm>
          <a:off x="1869439" y="2790613"/>
          <a:ext cx="2113280" cy="21132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i="0" kern="1200" dirty="0"/>
            <a:t>1er.</a:t>
          </a:r>
          <a:r>
            <a:rPr lang="es-CO" sz="1700" i="0" kern="1200" baseline="0" dirty="0"/>
            <a:t> Criterio de desempate: - </a:t>
          </a:r>
          <a:r>
            <a:rPr lang="es-CO" sz="1700" b="0" i="0" kern="1200" dirty="0"/>
            <a:t>Preferir la oferta de bienes o servicios nacionales frente a la oferta de bienes o servicios extranjeros.</a:t>
          </a:r>
          <a:endParaRPr lang="es-CO" sz="1700" i="1" kern="1200" dirty="0"/>
        </a:p>
      </dsp:txBody>
      <dsp:txXfrm>
        <a:off x="1972601" y="2893775"/>
        <a:ext cx="1906956" cy="1906956"/>
      </dsp:txXfrm>
    </dsp:sp>
    <dsp:sp modelId="{6822076B-6C35-45BF-A1EB-88E944001C65}">
      <dsp:nvSpPr>
        <dsp:cNvPr id="0" name=""/>
        <dsp:cNvSpPr/>
      </dsp:nvSpPr>
      <dsp:spPr>
        <a:xfrm>
          <a:off x="4119519" y="2777743"/>
          <a:ext cx="2113280" cy="21132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i="1" kern="1200" dirty="0"/>
            <a:t>La oferta y su aceptación constituyen el contrato</a:t>
          </a:r>
          <a:endParaRPr lang="es-CO" sz="2400" i="1" kern="1200" dirty="0"/>
        </a:p>
      </dsp:txBody>
      <dsp:txXfrm>
        <a:off x="4222681" y="2880905"/>
        <a:ext cx="1906956" cy="19069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F964E-456E-4F6F-8E9A-55824BB812A9}" type="datetimeFigureOut">
              <a:rPr lang="es-CO" smtClean="0"/>
              <a:t>6/06/2023</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32052-356D-4F63-83C0-CD1D1B10366C}" type="slidenum">
              <a:rPr lang="es-CO" smtClean="0"/>
              <a:t>‹Nº›</a:t>
            </a:fld>
            <a:endParaRPr lang="es-CO" dirty="0"/>
          </a:p>
        </p:txBody>
      </p:sp>
    </p:spTree>
    <p:extLst>
      <p:ext uri="{BB962C8B-B14F-4D97-AF65-F5344CB8AC3E}">
        <p14:creationId xmlns:p14="http://schemas.microsoft.com/office/powerpoint/2010/main" val="273593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CAFAED5-7A84-DE4F-8690-BF8B06696EC9}" type="slidenum">
              <a:rPr lang="en-US" smtClean="0"/>
              <a:t>4</a:t>
            </a:fld>
            <a:endParaRPr lang="en-US" dirty="0"/>
          </a:p>
        </p:txBody>
      </p:sp>
    </p:spTree>
    <p:extLst>
      <p:ext uri="{BB962C8B-B14F-4D97-AF65-F5344CB8AC3E}">
        <p14:creationId xmlns:p14="http://schemas.microsoft.com/office/powerpoint/2010/main" val="164523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DD32052-356D-4F63-83C0-CD1D1B10366C}" type="slidenum">
              <a:rPr lang="es-CO" smtClean="0"/>
              <a:t>5</a:t>
            </a:fld>
            <a:endParaRPr lang="es-CO" dirty="0"/>
          </a:p>
        </p:txBody>
      </p:sp>
    </p:spTree>
    <p:extLst>
      <p:ext uri="{BB962C8B-B14F-4D97-AF65-F5344CB8AC3E}">
        <p14:creationId xmlns:p14="http://schemas.microsoft.com/office/powerpoint/2010/main" val="270372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CAFAED5-7A84-DE4F-8690-BF8B06696EC9}" type="slidenum">
              <a:rPr lang="en-US" smtClean="0"/>
              <a:t>6</a:t>
            </a:fld>
            <a:endParaRPr lang="en-US" dirty="0"/>
          </a:p>
        </p:txBody>
      </p:sp>
    </p:spTree>
    <p:extLst>
      <p:ext uri="{BB962C8B-B14F-4D97-AF65-F5344CB8AC3E}">
        <p14:creationId xmlns:p14="http://schemas.microsoft.com/office/powerpoint/2010/main" val="194302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CAFAED5-7A84-DE4F-8690-BF8B06696EC9}" type="slidenum">
              <a:rPr lang="en-US" smtClean="0"/>
              <a:t>7</a:t>
            </a:fld>
            <a:endParaRPr lang="en-US" dirty="0"/>
          </a:p>
        </p:txBody>
      </p:sp>
    </p:spTree>
    <p:extLst>
      <p:ext uri="{BB962C8B-B14F-4D97-AF65-F5344CB8AC3E}">
        <p14:creationId xmlns:p14="http://schemas.microsoft.com/office/powerpoint/2010/main" val="385789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CAFAED5-7A84-DE4F-8690-BF8B06696EC9}" type="slidenum">
              <a:rPr lang="en-US" smtClean="0"/>
              <a:t>8</a:t>
            </a:fld>
            <a:endParaRPr lang="en-US" dirty="0"/>
          </a:p>
        </p:txBody>
      </p:sp>
    </p:spTree>
    <p:extLst>
      <p:ext uri="{BB962C8B-B14F-4D97-AF65-F5344CB8AC3E}">
        <p14:creationId xmlns:p14="http://schemas.microsoft.com/office/powerpoint/2010/main" val="130299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CAFAED5-7A84-DE4F-8690-BF8B06696EC9}" type="slidenum">
              <a:rPr lang="en-US" smtClean="0"/>
              <a:t>9</a:t>
            </a:fld>
            <a:endParaRPr lang="en-US" dirty="0"/>
          </a:p>
        </p:txBody>
      </p:sp>
    </p:spTree>
    <p:extLst>
      <p:ext uri="{BB962C8B-B14F-4D97-AF65-F5344CB8AC3E}">
        <p14:creationId xmlns:p14="http://schemas.microsoft.com/office/powerpoint/2010/main" val="129643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CAFAED5-7A84-DE4F-8690-BF8B06696EC9}" type="slidenum">
              <a:rPr lang="en-US" smtClean="0"/>
              <a:t>10</a:t>
            </a:fld>
            <a:endParaRPr lang="en-US" dirty="0"/>
          </a:p>
        </p:txBody>
      </p:sp>
    </p:spTree>
    <p:extLst>
      <p:ext uri="{BB962C8B-B14F-4D97-AF65-F5344CB8AC3E}">
        <p14:creationId xmlns:p14="http://schemas.microsoft.com/office/powerpoint/2010/main" val="417870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CAFAED5-7A84-DE4F-8690-BF8B06696EC9}" type="slidenum">
              <a:rPr lang="en-US" smtClean="0"/>
              <a:t>11</a:t>
            </a:fld>
            <a:endParaRPr lang="en-US" dirty="0"/>
          </a:p>
        </p:txBody>
      </p:sp>
    </p:spTree>
    <p:extLst>
      <p:ext uri="{BB962C8B-B14F-4D97-AF65-F5344CB8AC3E}">
        <p14:creationId xmlns:p14="http://schemas.microsoft.com/office/powerpoint/2010/main" val="80030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CAFAED5-7A84-DE4F-8690-BF8B06696EC9}" type="slidenum">
              <a:rPr lang="en-US" smtClean="0"/>
              <a:t>12</a:t>
            </a:fld>
            <a:endParaRPr lang="en-US" dirty="0"/>
          </a:p>
        </p:txBody>
      </p:sp>
    </p:spTree>
    <p:extLst>
      <p:ext uri="{BB962C8B-B14F-4D97-AF65-F5344CB8AC3E}">
        <p14:creationId xmlns:p14="http://schemas.microsoft.com/office/powerpoint/2010/main" val="151373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68FF9-A828-1E48-AE2F-E40848A2115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BCE6F26F-1F03-3F4C-8E88-A739D7C7B9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S_tradnl"/>
          </a:p>
        </p:txBody>
      </p:sp>
      <p:sp>
        <p:nvSpPr>
          <p:cNvPr id="4" name="Marcador de posición de fecha 3">
            <a:extLst>
              <a:ext uri="{FF2B5EF4-FFF2-40B4-BE49-F238E27FC236}">
                <a16:creationId xmlns:a16="http://schemas.microsoft.com/office/drawing/2014/main" id="{A744640E-601D-5140-822B-1559597EFBC8}"/>
              </a:ext>
            </a:extLst>
          </p:cNvPr>
          <p:cNvSpPr>
            <a:spLocks noGrp="1"/>
          </p:cNvSpPr>
          <p:nvPr>
            <p:ph type="dt" sz="half" idx="10"/>
          </p:nvPr>
        </p:nvSpPr>
        <p:spPr/>
        <p:txBody>
          <a:bodyPr/>
          <a:lstStyle/>
          <a:p>
            <a:fld id="{48CFD85E-CBD0-8249-B218-EF896459116E}" type="datetimeFigureOut">
              <a:rPr lang="es-ES_tradnl" smtClean="0"/>
              <a:t>06/06/2023</a:t>
            </a:fld>
            <a:endParaRPr lang="es-ES_tradnl" dirty="0"/>
          </a:p>
        </p:txBody>
      </p:sp>
      <p:sp>
        <p:nvSpPr>
          <p:cNvPr id="5" name="Marcador de posición de pie de página 4">
            <a:extLst>
              <a:ext uri="{FF2B5EF4-FFF2-40B4-BE49-F238E27FC236}">
                <a16:creationId xmlns:a16="http://schemas.microsoft.com/office/drawing/2014/main" id="{A0074B74-656D-704A-AA1A-A9055A2BDD77}"/>
              </a:ext>
            </a:extLst>
          </p:cNvPr>
          <p:cNvSpPr>
            <a:spLocks noGrp="1"/>
          </p:cNvSpPr>
          <p:nvPr>
            <p:ph type="ftr" sz="quarter" idx="11"/>
          </p:nvPr>
        </p:nvSpPr>
        <p:spPr/>
        <p:txBody>
          <a:bodyPr/>
          <a:lstStyle/>
          <a:p>
            <a:endParaRPr lang="es-ES_tradnl" dirty="0"/>
          </a:p>
        </p:txBody>
      </p:sp>
      <p:sp>
        <p:nvSpPr>
          <p:cNvPr id="6" name="Marcador de posición de número de diapositiva 5">
            <a:extLst>
              <a:ext uri="{FF2B5EF4-FFF2-40B4-BE49-F238E27FC236}">
                <a16:creationId xmlns:a16="http://schemas.microsoft.com/office/drawing/2014/main" id="{913CCB16-79C9-0048-A9ED-B832224B68DD}"/>
              </a:ext>
            </a:extLst>
          </p:cNvPr>
          <p:cNvSpPr>
            <a:spLocks noGrp="1"/>
          </p:cNvSpPr>
          <p:nvPr>
            <p:ph type="sldNum" sz="quarter" idx="12"/>
          </p:nvPr>
        </p:nvSpPr>
        <p:spPr/>
        <p:txBody>
          <a:bodyPr/>
          <a:lstStyle/>
          <a:p>
            <a:fld id="{4C15E109-0620-E54E-82EE-E435FD462EA3}" type="slidenum">
              <a:rPr lang="es-ES_tradnl" smtClean="0"/>
              <a:t>‹Nº›</a:t>
            </a:fld>
            <a:endParaRPr lang="es-ES_tradnl" dirty="0"/>
          </a:p>
        </p:txBody>
      </p:sp>
    </p:spTree>
    <p:extLst>
      <p:ext uri="{BB962C8B-B14F-4D97-AF65-F5344CB8AC3E}">
        <p14:creationId xmlns:p14="http://schemas.microsoft.com/office/powerpoint/2010/main" val="2128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404F3-A222-A947-B41F-F8DAF439DA62}"/>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posición de texto vertical 2">
            <a:extLst>
              <a:ext uri="{FF2B5EF4-FFF2-40B4-BE49-F238E27FC236}">
                <a16:creationId xmlns:a16="http://schemas.microsoft.com/office/drawing/2014/main" id="{83229F20-DA7A-004F-8A6E-793717A739CF}"/>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DDDC0E78-C28D-CE4F-8049-04C0683BF4CF}"/>
              </a:ext>
            </a:extLst>
          </p:cNvPr>
          <p:cNvSpPr>
            <a:spLocks noGrp="1"/>
          </p:cNvSpPr>
          <p:nvPr>
            <p:ph type="dt" sz="half" idx="10"/>
          </p:nvPr>
        </p:nvSpPr>
        <p:spPr/>
        <p:txBody>
          <a:bodyPr/>
          <a:lstStyle/>
          <a:p>
            <a:fld id="{48CFD85E-CBD0-8249-B218-EF896459116E}" type="datetimeFigureOut">
              <a:rPr lang="es-ES_tradnl" smtClean="0"/>
              <a:t>06/06/2023</a:t>
            </a:fld>
            <a:endParaRPr lang="es-ES_tradnl" dirty="0"/>
          </a:p>
        </p:txBody>
      </p:sp>
      <p:sp>
        <p:nvSpPr>
          <p:cNvPr id="5" name="Marcador de posición de pie de página 4">
            <a:extLst>
              <a:ext uri="{FF2B5EF4-FFF2-40B4-BE49-F238E27FC236}">
                <a16:creationId xmlns:a16="http://schemas.microsoft.com/office/drawing/2014/main" id="{AFB96825-0442-0C4F-A501-E2C7D5F37C05}"/>
              </a:ext>
            </a:extLst>
          </p:cNvPr>
          <p:cNvSpPr>
            <a:spLocks noGrp="1"/>
          </p:cNvSpPr>
          <p:nvPr>
            <p:ph type="ftr" sz="quarter" idx="11"/>
          </p:nvPr>
        </p:nvSpPr>
        <p:spPr/>
        <p:txBody>
          <a:bodyPr/>
          <a:lstStyle/>
          <a:p>
            <a:endParaRPr lang="es-ES_tradnl" dirty="0"/>
          </a:p>
        </p:txBody>
      </p:sp>
      <p:sp>
        <p:nvSpPr>
          <p:cNvPr id="6" name="Marcador de posición de número de diapositiva 5">
            <a:extLst>
              <a:ext uri="{FF2B5EF4-FFF2-40B4-BE49-F238E27FC236}">
                <a16:creationId xmlns:a16="http://schemas.microsoft.com/office/drawing/2014/main" id="{CA7DAE1C-67F5-AE45-AB65-D17AE3BAE4D1}"/>
              </a:ext>
            </a:extLst>
          </p:cNvPr>
          <p:cNvSpPr>
            <a:spLocks noGrp="1"/>
          </p:cNvSpPr>
          <p:nvPr>
            <p:ph type="sldNum" sz="quarter" idx="12"/>
          </p:nvPr>
        </p:nvSpPr>
        <p:spPr/>
        <p:txBody>
          <a:bodyPr/>
          <a:lstStyle/>
          <a:p>
            <a:fld id="{4C15E109-0620-E54E-82EE-E435FD462EA3}" type="slidenum">
              <a:rPr lang="es-ES_tradnl" smtClean="0"/>
              <a:t>‹Nº›</a:t>
            </a:fld>
            <a:endParaRPr lang="es-ES_tradnl" dirty="0"/>
          </a:p>
        </p:txBody>
      </p:sp>
    </p:spTree>
    <p:extLst>
      <p:ext uri="{BB962C8B-B14F-4D97-AF65-F5344CB8AC3E}">
        <p14:creationId xmlns:p14="http://schemas.microsoft.com/office/powerpoint/2010/main" val="419574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CB2CD0D-9951-684C-9D99-6E14FC31D6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posición de texto vertical 2">
            <a:extLst>
              <a:ext uri="{FF2B5EF4-FFF2-40B4-BE49-F238E27FC236}">
                <a16:creationId xmlns:a16="http://schemas.microsoft.com/office/drawing/2014/main" id="{20659C9E-4C08-E943-8D44-56B9B75967A1}"/>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DAA26D4A-659A-2F40-9B43-9635C5C4A78B}"/>
              </a:ext>
            </a:extLst>
          </p:cNvPr>
          <p:cNvSpPr>
            <a:spLocks noGrp="1"/>
          </p:cNvSpPr>
          <p:nvPr>
            <p:ph type="dt" sz="half" idx="10"/>
          </p:nvPr>
        </p:nvSpPr>
        <p:spPr/>
        <p:txBody>
          <a:bodyPr/>
          <a:lstStyle/>
          <a:p>
            <a:fld id="{48CFD85E-CBD0-8249-B218-EF896459116E}" type="datetimeFigureOut">
              <a:rPr lang="es-ES_tradnl" smtClean="0"/>
              <a:t>06/06/2023</a:t>
            </a:fld>
            <a:endParaRPr lang="es-ES_tradnl" dirty="0"/>
          </a:p>
        </p:txBody>
      </p:sp>
      <p:sp>
        <p:nvSpPr>
          <p:cNvPr id="5" name="Marcador de posición de pie de página 4">
            <a:extLst>
              <a:ext uri="{FF2B5EF4-FFF2-40B4-BE49-F238E27FC236}">
                <a16:creationId xmlns:a16="http://schemas.microsoft.com/office/drawing/2014/main" id="{F428DE11-FFA5-C940-9F66-71538554F83B}"/>
              </a:ext>
            </a:extLst>
          </p:cNvPr>
          <p:cNvSpPr>
            <a:spLocks noGrp="1"/>
          </p:cNvSpPr>
          <p:nvPr>
            <p:ph type="ftr" sz="quarter" idx="11"/>
          </p:nvPr>
        </p:nvSpPr>
        <p:spPr/>
        <p:txBody>
          <a:bodyPr/>
          <a:lstStyle/>
          <a:p>
            <a:endParaRPr lang="es-ES_tradnl" dirty="0"/>
          </a:p>
        </p:txBody>
      </p:sp>
      <p:sp>
        <p:nvSpPr>
          <p:cNvPr id="6" name="Marcador de posición de número de diapositiva 5">
            <a:extLst>
              <a:ext uri="{FF2B5EF4-FFF2-40B4-BE49-F238E27FC236}">
                <a16:creationId xmlns:a16="http://schemas.microsoft.com/office/drawing/2014/main" id="{6134FA66-7ECC-EC44-996F-85D42C7A8E70}"/>
              </a:ext>
            </a:extLst>
          </p:cNvPr>
          <p:cNvSpPr>
            <a:spLocks noGrp="1"/>
          </p:cNvSpPr>
          <p:nvPr>
            <p:ph type="sldNum" sz="quarter" idx="12"/>
          </p:nvPr>
        </p:nvSpPr>
        <p:spPr/>
        <p:txBody>
          <a:bodyPr/>
          <a:lstStyle/>
          <a:p>
            <a:fld id="{4C15E109-0620-E54E-82EE-E435FD462EA3}" type="slidenum">
              <a:rPr lang="es-ES_tradnl" smtClean="0"/>
              <a:t>‹Nº›</a:t>
            </a:fld>
            <a:endParaRPr lang="es-ES_tradnl" dirty="0"/>
          </a:p>
        </p:txBody>
      </p:sp>
    </p:spTree>
    <p:extLst>
      <p:ext uri="{BB962C8B-B14F-4D97-AF65-F5344CB8AC3E}">
        <p14:creationId xmlns:p14="http://schemas.microsoft.com/office/powerpoint/2010/main" val="185051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91E6D-14D6-BC4A-BBA0-5591B8509B8C}"/>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ACA0B823-4243-974D-85F9-2FBCDA2AFFF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4C90C75A-17B5-4E4C-9351-EB0888EFDA55}"/>
              </a:ext>
            </a:extLst>
          </p:cNvPr>
          <p:cNvSpPr>
            <a:spLocks noGrp="1"/>
          </p:cNvSpPr>
          <p:nvPr>
            <p:ph type="dt" sz="half" idx="10"/>
          </p:nvPr>
        </p:nvSpPr>
        <p:spPr/>
        <p:txBody>
          <a:bodyPr/>
          <a:lstStyle/>
          <a:p>
            <a:fld id="{48CFD85E-CBD0-8249-B218-EF896459116E}" type="datetimeFigureOut">
              <a:rPr lang="es-ES_tradnl" smtClean="0"/>
              <a:t>06/06/2023</a:t>
            </a:fld>
            <a:endParaRPr lang="es-ES_tradnl" dirty="0"/>
          </a:p>
        </p:txBody>
      </p:sp>
      <p:sp>
        <p:nvSpPr>
          <p:cNvPr id="5" name="Marcador de posición de pie de página 4">
            <a:extLst>
              <a:ext uri="{FF2B5EF4-FFF2-40B4-BE49-F238E27FC236}">
                <a16:creationId xmlns:a16="http://schemas.microsoft.com/office/drawing/2014/main" id="{E13AD375-ECE9-3241-AFFD-449F640A51D4}"/>
              </a:ext>
            </a:extLst>
          </p:cNvPr>
          <p:cNvSpPr>
            <a:spLocks noGrp="1"/>
          </p:cNvSpPr>
          <p:nvPr>
            <p:ph type="ftr" sz="quarter" idx="11"/>
          </p:nvPr>
        </p:nvSpPr>
        <p:spPr/>
        <p:txBody>
          <a:bodyPr/>
          <a:lstStyle/>
          <a:p>
            <a:endParaRPr lang="es-ES_tradnl" dirty="0"/>
          </a:p>
        </p:txBody>
      </p:sp>
      <p:sp>
        <p:nvSpPr>
          <p:cNvPr id="6" name="Marcador de posición de número de diapositiva 5">
            <a:extLst>
              <a:ext uri="{FF2B5EF4-FFF2-40B4-BE49-F238E27FC236}">
                <a16:creationId xmlns:a16="http://schemas.microsoft.com/office/drawing/2014/main" id="{D7B96AF3-3FEB-174D-8F73-F13694C9B014}"/>
              </a:ext>
            </a:extLst>
          </p:cNvPr>
          <p:cNvSpPr>
            <a:spLocks noGrp="1"/>
          </p:cNvSpPr>
          <p:nvPr>
            <p:ph type="sldNum" sz="quarter" idx="12"/>
          </p:nvPr>
        </p:nvSpPr>
        <p:spPr/>
        <p:txBody>
          <a:bodyPr/>
          <a:lstStyle/>
          <a:p>
            <a:fld id="{4C15E109-0620-E54E-82EE-E435FD462EA3}" type="slidenum">
              <a:rPr lang="es-ES_tradnl" smtClean="0"/>
              <a:t>‹Nº›</a:t>
            </a:fld>
            <a:endParaRPr lang="es-ES_tradnl" dirty="0"/>
          </a:p>
        </p:txBody>
      </p:sp>
    </p:spTree>
    <p:extLst>
      <p:ext uri="{BB962C8B-B14F-4D97-AF65-F5344CB8AC3E}">
        <p14:creationId xmlns:p14="http://schemas.microsoft.com/office/powerpoint/2010/main" val="381209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266FCF-1361-0548-AF81-A9062B9020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105B6497-4A04-5E44-B081-BC2790C55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posición de fecha 3">
            <a:extLst>
              <a:ext uri="{FF2B5EF4-FFF2-40B4-BE49-F238E27FC236}">
                <a16:creationId xmlns:a16="http://schemas.microsoft.com/office/drawing/2014/main" id="{DF1AC763-473C-EC45-A3C3-7A21AED49022}"/>
              </a:ext>
            </a:extLst>
          </p:cNvPr>
          <p:cNvSpPr>
            <a:spLocks noGrp="1"/>
          </p:cNvSpPr>
          <p:nvPr>
            <p:ph type="dt" sz="half" idx="10"/>
          </p:nvPr>
        </p:nvSpPr>
        <p:spPr/>
        <p:txBody>
          <a:bodyPr/>
          <a:lstStyle/>
          <a:p>
            <a:fld id="{48CFD85E-CBD0-8249-B218-EF896459116E}" type="datetimeFigureOut">
              <a:rPr lang="es-ES_tradnl" smtClean="0"/>
              <a:t>06/06/2023</a:t>
            </a:fld>
            <a:endParaRPr lang="es-ES_tradnl" dirty="0"/>
          </a:p>
        </p:txBody>
      </p:sp>
      <p:sp>
        <p:nvSpPr>
          <p:cNvPr id="5" name="Marcador de posición de pie de página 4">
            <a:extLst>
              <a:ext uri="{FF2B5EF4-FFF2-40B4-BE49-F238E27FC236}">
                <a16:creationId xmlns:a16="http://schemas.microsoft.com/office/drawing/2014/main" id="{D7DE0170-8C99-864E-95C3-7163BB0AAE6B}"/>
              </a:ext>
            </a:extLst>
          </p:cNvPr>
          <p:cNvSpPr>
            <a:spLocks noGrp="1"/>
          </p:cNvSpPr>
          <p:nvPr>
            <p:ph type="ftr" sz="quarter" idx="11"/>
          </p:nvPr>
        </p:nvSpPr>
        <p:spPr/>
        <p:txBody>
          <a:bodyPr/>
          <a:lstStyle/>
          <a:p>
            <a:endParaRPr lang="es-ES_tradnl" dirty="0"/>
          </a:p>
        </p:txBody>
      </p:sp>
      <p:sp>
        <p:nvSpPr>
          <p:cNvPr id="6" name="Marcador de posición de número de diapositiva 5">
            <a:extLst>
              <a:ext uri="{FF2B5EF4-FFF2-40B4-BE49-F238E27FC236}">
                <a16:creationId xmlns:a16="http://schemas.microsoft.com/office/drawing/2014/main" id="{FC180B28-A729-2849-B72A-C6648E702F98}"/>
              </a:ext>
            </a:extLst>
          </p:cNvPr>
          <p:cNvSpPr>
            <a:spLocks noGrp="1"/>
          </p:cNvSpPr>
          <p:nvPr>
            <p:ph type="sldNum" sz="quarter" idx="12"/>
          </p:nvPr>
        </p:nvSpPr>
        <p:spPr/>
        <p:txBody>
          <a:bodyPr/>
          <a:lstStyle/>
          <a:p>
            <a:fld id="{4C15E109-0620-E54E-82EE-E435FD462EA3}" type="slidenum">
              <a:rPr lang="es-ES_tradnl" smtClean="0"/>
              <a:t>‹Nº›</a:t>
            </a:fld>
            <a:endParaRPr lang="es-ES_tradnl" dirty="0"/>
          </a:p>
        </p:txBody>
      </p:sp>
    </p:spTree>
    <p:extLst>
      <p:ext uri="{BB962C8B-B14F-4D97-AF65-F5344CB8AC3E}">
        <p14:creationId xmlns:p14="http://schemas.microsoft.com/office/powerpoint/2010/main" val="108655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40ADF-286D-7942-B7D0-B8EF56009BAD}"/>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299A47E9-6AC9-A549-A69B-C64F7C9CB9A6}"/>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id="{14EEB786-FC04-8346-8002-7341300D1FAC}"/>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posición de fecha 4">
            <a:extLst>
              <a:ext uri="{FF2B5EF4-FFF2-40B4-BE49-F238E27FC236}">
                <a16:creationId xmlns:a16="http://schemas.microsoft.com/office/drawing/2014/main" id="{A1F995BD-937F-5F42-BCA1-4D8786DD897D}"/>
              </a:ext>
            </a:extLst>
          </p:cNvPr>
          <p:cNvSpPr>
            <a:spLocks noGrp="1"/>
          </p:cNvSpPr>
          <p:nvPr>
            <p:ph type="dt" sz="half" idx="10"/>
          </p:nvPr>
        </p:nvSpPr>
        <p:spPr/>
        <p:txBody>
          <a:bodyPr/>
          <a:lstStyle/>
          <a:p>
            <a:fld id="{48CFD85E-CBD0-8249-B218-EF896459116E}" type="datetimeFigureOut">
              <a:rPr lang="es-ES_tradnl" smtClean="0"/>
              <a:t>06/06/2023</a:t>
            </a:fld>
            <a:endParaRPr lang="es-ES_tradnl" dirty="0"/>
          </a:p>
        </p:txBody>
      </p:sp>
      <p:sp>
        <p:nvSpPr>
          <p:cNvPr id="6" name="Marcador de posición de pie de página 5">
            <a:extLst>
              <a:ext uri="{FF2B5EF4-FFF2-40B4-BE49-F238E27FC236}">
                <a16:creationId xmlns:a16="http://schemas.microsoft.com/office/drawing/2014/main" id="{A0B2D6AF-3478-F94D-9AA6-EC6F0F0E257B}"/>
              </a:ext>
            </a:extLst>
          </p:cNvPr>
          <p:cNvSpPr>
            <a:spLocks noGrp="1"/>
          </p:cNvSpPr>
          <p:nvPr>
            <p:ph type="ftr" sz="quarter" idx="11"/>
          </p:nvPr>
        </p:nvSpPr>
        <p:spPr/>
        <p:txBody>
          <a:bodyPr/>
          <a:lstStyle/>
          <a:p>
            <a:endParaRPr lang="es-ES_tradnl" dirty="0"/>
          </a:p>
        </p:txBody>
      </p:sp>
      <p:sp>
        <p:nvSpPr>
          <p:cNvPr id="7" name="Marcador de posición de número de diapositiva 6">
            <a:extLst>
              <a:ext uri="{FF2B5EF4-FFF2-40B4-BE49-F238E27FC236}">
                <a16:creationId xmlns:a16="http://schemas.microsoft.com/office/drawing/2014/main" id="{D598C241-5D66-1D4B-BDEF-9BCA8CB84C9E}"/>
              </a:ext>
            </a:extLst>
          </p:cNvPr>
          <p:cNvSpPr>
            <a:spLocks noGrp="1"/>
          </p:cNvSpPr>
          <p:nvPr>
            <p:ph type="sldNum" sz="quarter" idx="12"/>
          </p:nvPr>
        </p:nvSpPr>
        <p:spPr/>
        <p:txBody>
          <a:bodyPr/>
          <a:lstStyle/>
          <a:p>
            <a:fld id="{4C15E109-0620-E54E-82EE-E435FD462EA3}" type="slidenum">
              <a:rPr lang="es-ES_tradnl" smtClean="0"/>
              <a:t>‹Nº›</a:t>
            </a:fld>
            <a:endParaRPr lang="es-ES_tradnl" dirty="0"/>
          </a:p>
        </p:txBody>
      </p:sp>
    </p:spTree>
    <p:extLst>
      <p:ext uri="{BB962C8B-B14F-4D97-AF65-F5344CB8AC3E}">
        <p14:creationId xmlns:p14="http://schemas.microsoft.com/office/powerpoint/2010/main" val="328558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E6977-C0B9-CA44-8821-DF93E2E9E5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0C50DC02-5AFD-5744-A7B6-66D6EBBB7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58A34740-6E09-514A-B88D-77FA6CB6E915}"/>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posición de texto 4">
            <a:extLst>
              <a:ext uri="{FF2B5EF4-FFF2-40B4-BE49-F238E27FC236}">
                <a16:creationId xmlns:a16="http://schemas.microsoft.com/office/drawing/2014/main" id="{F18AA90F-942B-2041-ABAC-6AF27B819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82EAAE11-075A-7142-845E-3FBBC393E1B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posición de fecha 6">
            <a:extLst>
              <a:ext uri="{FF2B5EF4-FFF2-40B4-BE49-F238E27FC236}">
                <a16:creationId xmlns:a16="http://schemas.microsoft.com/office/drawing/2014/main" id="{59AF36F7-16EE-9349-82E5-3C99138E6282}"/>
              </a:ext>
            </a:extLst>
          </p:cNvPr>
          <p:cNvSpPr>
            <a:spLocks noGrp="1"/>
          </p:cNvSpPr>
          <p:nvPr>
            <p:ph type="dt" sz="half" idx="10"/>
          </p:nvPr>
        </p:nvSpPr>
        <p:spPr/>
        <p:txBody>
          <a:bodyPr/>
          <a:lstStyle/>
          <a:p>
            <a:fld id="{48CFD85E-CBD0-8249-B218-EF896459116E}" type="datetimeFigureOut">
              <a:rPr lang="es-ES_tradnl" smtClean="0"/>
              <a:t>06/06/2023</a:t>
            </a:fld>
            <a:endParaRPr lang="es-ES_tradnl" dirty="0"/>
          </a:p>
        </p:txBody>
      </p:sp>
      <p:sp>
        <p:nvSpPr>
          <p:cNvPr id="8" name="Marcador de posición de pie de página 7">
            <a:extLst>
              <a:ext uri="{FF2B5EF4-FFF2-40B4-BE49-F238E27FC236}">
                <a16:creationId xmlns:a16="http://schemas.microsoft.com/office/drawing/2014/main" id="{7694E1A0-7188-5A48-B1DE-162362775CBD}"/>
              </a:ext>
            </a:extLst>
          </p:cNvPr>
          <p:cNvSpPr>
            <a:spLocks noGrp="1"/>
          </p:cNvSpPr>
          <p:nvPr>
            <p:ph type="ftr" sz="quarter" idx="11"/>
          </p:nvPr>
        </p:nvSpPr>
        <p:spPr/>
        <p:txBody>
          <a:bodyPr/>
          <a:lstStyle/>
          <a:p>
            <a:endParaRPr lang="es-ES_tradnl" dirty="0"/>
          </a:p>
        </p:txBody>
      </p:sp>
      <p:sp>
        <p:nvSpPr>
          <p:cNvPr id="9" name="Marcador de posición de número de diapositiva 8">
            <a:extLst>
              <a:ext uri="{FF2B5EF4-FFF2-40B4-BE49-F238E27FC236}">
                <a16:creationId xmlns:a16="http://schemas.microsoft.com/office/drawing/2014/main" id="{81699D4E-366A-284C-87C5-7D6B3E8353AE}"/>
              </a:ext>
            </a:extLst>
          </p:cNvPr>
          <p:cNvSpPr>
            <a:spLocks noGrp="1"/>
          </p:cNvSpPr>
          <p:nvPr>
            <p:ph type="sldNum" sz="quarter" idx="12"/>
          </p:nvPr>
        </p:nvSpPr>
        <p:spPr/>
        <p:txBody>
          <a:bodyPr/>
          <a:lstStyle/>
          <a:p>
            <a:fld id="{4C15E109-0620-E54E-82EE-E435FD462EA3}" type="slidenum">
              <a:rPr lang="es-ES_tradnl" smtClean="0"/>
              <a:t>‹Nº›</a:t>
            </a:fld>
            <a:endParaRPr lang="es-ES_tradnl" dirty="0"/>
          </a:p>
        </p:txBody>
      </p:sp>
    </p:spTree>
    <p:extLst>
      <p:ext uri="{BB962C8B-B14F-4D97-AF65-F5344CB8AC3E}">
        <p14:creationId xmlns:p14="http://schemas.microsoft.com/office/powerpoint/2010/main" val="126904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C8E303-07FF-DF4A-A712-DC32C7890566}"/>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posición de fecha 2">
            <a:extLst>
              <a:ext uri="{FF2B5EF4-FFF2-40B4-BE49-F238E27FC236}">
                <a16:creationId xmlns:a16="http://schemas.microsoft.com/office/drawing/2014/main" id="{420B34CE-DE21-8646-A584-8F40DEA79E75}"/>
              </a:ext>
            </a:extLst>
          </p:cNvPr>
          <p:cNvSpPr>
            <a:spLocks noGrp="1"/>
          </p:cNvSpPr>
          <p:nvPr>
            <p:ph type="dt" sz="half" idx="10"/>
          </p:nvPr>
        </p:nvSpPr>
        <p:spPr/>
        <p:txBody>
          <a:bodyPr/>
          <a:lstStyle/>
          <a:p>
            <a:fld id="{48CFD85E-CBD0-8249-B218-EF896459116E}" type="datetimeFigureOut">
              <a:rPr lang="es-ES_tradnl" smtClean="0"/>
              <a:t>06/06/2023</a:t>
            </a:fld>
            <a:endParaRPr lang="es-ES_tradnl" dirty="0"/>
          </a:p>
        </p:txBody>
      </p:sp>
      <p:sp>
        <p:nvSpPr>
          <p:cNvPr id="4" name="Marcador de posición de pie de página 3">
            <a:extLst>
              <a:ext uri="{FF2B5EF4-FFF2-40B4-BE49-F238E27FC236}">
                <a16:creationId xmlns:a16="http://schemas.microsoft.com/office/drawing/2014/main" id="{1C45E175-D407-464B-A27B-58F0CF56137E}"/>
              </a:ext>
            </a:extLst>
          </p:cNvPr>
          <p:cNvSpPr>
            <a:spLocks noGrp="1"/>
          </p:cNvSpPr>
          <p:nvPr>
            <p:ph type="ftr" sz="quarter" idx="11"/>
          </p:nvPr>
        </p:nvSpPr>
        <p:spPr/>
        <p:txBody>
          <a:bodyPr/>
          <a:lstStyle/>
          <a:p>
            <a:endParaRPr lang="es-ES_tradnl" dirty="0"/>
          </a:p>
        </p:txBody>
      </p:sp>
      <p:sp>
        <p:nvSpPr>
          <p:cNvPr id="5" name="Marcador de posición de número de diapositiva 4">
            <a:extLst>
              <a:ext uri="{FF2B5EF4-FFF2-40B4-BE49-F238E27FC236}">
                <a16:creationId xmlns:a16="http://schemas.microsoft.com/office/drawing/2014/main" id="{E359D17A-BAA7-8447-903F-B44490876828}"/>
              </a:ext>
            </a:extLst>
          </p:cNvPr>
          <p:cNvSpPr>
            <a:spLocks noGrp="1"/>
          </p:cNvSpPr>
          <p:nvPr>
            <p:ph type="sldNum" sz="quarter" idx="12"/>
          </p:nvPr>
        </p:nvSpPr>
        <p:spPr/>
        <p:txBody>
          <a:bodyPr/>
          <a:lstStyle/>
          <a:p>
            <a:fld id="{4C15E109-0620-E54E-82EE-E435FD462EA3}" type="slidenum">
              <a:rPr lang="es-ES_tradnl" smtClean="0"/>
              <a:t>‹Nº›</a:t>
            </a:fld>
            <a:endParaRPr lang="es-ES_tradnl" dirty="0"/>
          </a:p>
        </p:txBody>
      </p:sp>
    </p:spTree>
    <p:extLst>
      <p:ext uri="{BB962C8B-B14F-4D97-AF65-F5344CB8AC3E}">
        <p14:creationId xmlns:p14="http://schemas.microsoft.com/office/powerpoint/2010/main" val="79540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a:extLst>
              <a:ext uri="{FF2B5EF4-FFF2-40B4-BE49-F238E27FC236}">
                <a16:creationId xmlns:a16="http://schemas.microsoft.com/office/drawing/2014/main" id="{70D1E1C1-822D-0F4A-AE96-30A12220C301}"/>
              </a:ext>
            </a:extLst>
          </p:cNvPr>
          <p:cNvSpPr>
            <a:spLocks noGrp="1"/>
          </p:cNvSpPr>
          <p:nvPr>
            <p:ph type="dt" sz="half" idx="10"/>
          </p:nvPr>
        </p:nvSpPr>
        <p:spPr/>
        <p:txBody>
          <a:bodyPr/>
          <a:lstStyle/>
          <a:p>
            <a:fld id="{48CFD85E-CBD0-8249-B218-EF896459116E}" type="datetimeFigureOut">
              <a:rPr lang="es-ES_tradnl" smtClean="0"/>
              <a:t>06/06/2023</a:t>
            </a:fld>
            <a:endParaRPr lang="es-ES_tradnl" dirty="0"/>
          </a:p>
        </p:txBody>
      </p:sp>
      <p:sp>
        <p:nvSpPr>
          <p:cNvPr id="3" name="Marcador de posición de pie de página 2">
            <a:extLst>
              <a:ext uri="{FF2B5EF4-FFF2-40B4-BE49-F238E27FC236}">
                <a16:creationId xmlns:a16="http://schemas.microsoft.com/office/drawing/2014/main" id="{C06D4791-EEA0-B148-A077-5C9006F33F99}"/>
              </a:ext>
            </a:extLst>
          </p:cNvPr>
          <p:cNvSpPr>
            <a:spLocks noGrp="1"/>
          </p:cNvSpPr>
          <p:nvPr>
            <p:ph type="ftr" sz="quarter" idx="11"/>
          </p:nvPr>
        </p:nvSpPr>
        <p:spPr/>
        <p:txBody>
          <a:bodyPr/>
          <a:lstStyle/>
          <a:p>
            <a:endParaRPr lang="es-ES_tradnl" dirty="0"/>
          </a:p>
        </p:txBody>
      </p:sp>
      <p:sp>
        <p:nvSpPr>
          <p:cNvPr id="4" name="Marcador de posición de número de diapositiva 3">
            <a:extLst>
              <a:ext uri="{FF2B5EF4-FFF2-40B4-BE49-F238E27FC236}">
                <a16:creationId xmlns:a16="http://schemas.microsoft.com/office/drawing/2014/main" id="{26413B50-4B9E-1440-97BE-DD6BC6686327}"/>
              </a:ext>
            </a:extLst>
          </p:cNvPr>
          <p:cNvSpPr>
            <a:spLocks noGrp="1"/>
          </p:cNvSpPr>
          <p:nvPr>
            <p:ph type="sldNum" sz="quarter" idx="12"/>
          </p:nvPr>
        </p:nvSpPr>
        <p:spPr/>
        <p:txBody>
          <a:bodyPr/>
          <a:lstStyle/>
          <a:p>
            <a:fld id="{4C15E109-0620-E54E-82EE-E435FD462EA3}" type="slidenum">
              <a:rPr lang="es-ES_tradnl" smtClean="0"/>
              <a:t>‹Nº›</a:t>
            </a:fld>
            <a:endParaRPr lang="es-ES_tradnl" dirty="0"/>
          </a:p>
        </p:txBody>
      </p:sp>
    </p:spTree>
    <p:extLst>
      <p:ext uri="{BB962C8B-B14F-4D97-AF65-F5344CB8AC3E}">
        <p14:creationId xmlns:p14="http://schemas.microsoft.com/office/powerpoint/2010/main" val="60446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58495-594E-1B4B-B9C9-7CA13445C6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7EE98973-D151-A341-B352-4A83623C0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texto 3">
            <a:extLst>
              <a:ext uri="{FF2B5EF4-FFF2-40B4-BE49-F238E27FC236}">
                <a16:creationId xmlns:a16="http://schemas.microsoft.com/office/drawing/2014/main" id="{105FCC3F-2FAC-CF4E-BADC-02DF71FBD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id="{5E3A7725-2012-9746-9D55-62BD8FF2F45F}"/>
              </a:ext>
            </a:extLst>
          </p:cNvPr>
          <p:cNvSpPr>
            <a:spLocks noGrp="1"/>
          </p:cNvSpPr>
          <p:nvPr>
            <p:ph type="dt" sz="half" idx="10"/>
          </p:nvPr>
        </p:nvSpPr>
        <p:spPr/>
        <p:txBody>
          <a:bodyPr/>
          <a:lstStyle/>
          <a:p>
            <a:fld id="{48CFD85E-CBD0-8249-B218-EF896459116E}" type="datetimeFigureOut">
              <a:rPr lang="es-ES_tradnl" smtClean="0"/>
              <a:t>06/06/2023</a:t>
            </a:fld>
            <a:endParaRPr lang="es-ES_tradnl" dirty="0"/>
          </a:p>
        </p:txBody>
      </p:sp>
      <p:sp>
        <p:nvSpPr>
          <p:cNvPr id="6" name="Marcador de posición de pie de página 5">
            <a:extLst>
              <a:ext uri="{FF2B5EF4-FFF2-40B4-BE49-F238E27FC236}">
                <a16:creationId xmlns:a16="http://schemas.microsoft.com/office/drawing/2014/main" id="{D570BD13-BEFD-2F47-B516-5112AF46DF2E}"/>
              </a:ext>
            </a:extLst>
          </p:cNvPr>
          <p:cNvSpPr>
            <a:spLocks noGrp="1"/>
          </p:cNvSpPr>
          <p:nvPr>
            <p:ph type="ftr" sz="quarter" idx="11"/>
          </p:nvPr>
        </p:nvSpPr>
        <p:spPr/>
        <p:txBody>
          <a:bodyPr/>
          <a:lstStyle/>
          <a:p>
            <a:endParaRPr lang="es-ES_tradnl" dirty="0"/>
          </a:p>
        </p:txBody>
      </p:sp>
      <p:sp>
        <p:nvSpPr>
          <p:cNvPr id="7" name="Marcador de posición de número de diapositiva 6">
            <a:extLst>
              <a:ext uri="{FF2B5EF4-FFF2-40B4-BE49-F238E27FC236}">
                <a16:creationId xmlns:a16="http://schemas.microsoft.com/office/drawing/2014/main" id="{D7AC1379-00C5-CA4C-B11F-B8F9E009EC8B}"/>
              </a:ext>
            </a:extLst>
          </p:cNvPr>
          <p:cNvSpPr>
            <a:spLocks noGrp="1"/>
          </p:cNvSpPr>
          <p:nvPr>
            <p:ph type="sldNum" sz="quarter" idx="12"/>
          </p:nvPr>
        </p:nvSpPr>
        <p:spPr/>
        <p:txBody>
          <a:bodyPr/>
          <a:lstStyle/>
          <a:p>
            <a:fld id="{4C15E109-0620-E54E-82EE-E435FD462EA3}" type="slidenum">
              <a:rPr lang="es-ES_tradnl" smtClean="0"/>
              <a:t>‹Nº›</a:t>
            </a:fld>
            <a:endParaRPr lang="es-ES_tradnl" dirty="0"/>
          </a:p>
        </p:txBody>
      </p:sp>
    </p:spTree>
    <p:extLst>
      <p:ext uri="{BB962C8B-B14F-4D97-AF65-F5344CB8AC3E}">
        <p14:creationId xmlns:p14="http://schemas.microsoft.com/office/powerpoint/2010/main" val="120040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5946A-2B77-B549-9A47-653DFB5B5A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66BFA3C9-E59D-4547-813B-A88BC2D3FC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posición de texto 3">
            <a:extLst>
              <a:ext uri="{FF2B5EF4-FFF2-40B4-BE49-F238E27FC236}">
                <a16:creationId xmlns:a16="http://schemas.microsoft.com/office/drawing/2014/main" id="{3F12B385-0D37-FD4E-9C7E-4EABFAB23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id="{DD0227A4-5DDC-084B-B222-88B0C579C9D4}"/>
              </a:ext>
            </a:extLst>
          </p:cNvPr>
          <p:cNvSpPr>
            <a:spLocks noGrp="1"/>
          </p:cNvSpPr>
          <p:nvPr>
            <p:ph type="dt" sz="half" idx="10"/>
          </p:nvPr>
        </p:nvSpPr>
        <p:spPr/>
        <p:txBody>
          <a:bodyPr/>
          <a:lstStyle/>
          <a:p>
            <a:fld id="{48CFD85E-CBD0-8249-B218-EF896459116E}" type="datetimeFigureOut">
              <a:rPr lang="es-ES_tradnl" smtClean="0"/>
              <a:t>06/06/2023</a:t>
            </a:fld>
            <a:endParaRPr lang="es-ES_tradnl" dirty="0"/>
          </a:p>
        </p:txBody>
      </p:sp>
      <p:sp>
        <p:nvSpPr>
          <p:cNvPr id="6" name="Marcador de posición de pie de página 5">
            <a:extLst>
              <a:ext uri="{FF2B5EF4-FFF2-40B4-BE49-F238E27FC236}">
                <a16:creationId xmlns:a16="http://schemas.microsoft.com/office/drawing/2014/main" id="{47CF718B-9006-DD44-A933-46BC88530E57}"/>
              </a:ext>
            </a:extLst>
          </p:cNvPr>
          <p:cNvSpPr>
            <a:spLocks noGrp="1"/>
          </p:cNvSpPr>
          <p:nvPr>
            <p:ph type="ftr" sz="quarter" idx="11"/>
          </p:nvPr>
        </p:nvSpPr>
        <p:spPr/>
        <p:txBody>
          <a:bodyPr/>
          <a:lstStyle/>
          <a:p>
            <a:endParaRPr lang="es-ES_tradnl" dirty="0"/>
          </a:p>
        </p:txBody>
      </p:sp>
      <p:sp>
        <p:nvSpPr>
          <p:cNvPr id="7" name="Marcador de posición de número de diapositiva 6">
            <a:extLst>
              <a:ext uri="{FF2B5EF4-FFF2-40B4-BE49-F238E27FC236}">
                <a16:creationId xmlns:a16="http://schemas.microsoft.com/office/drawing/2014/main" id="{8D4B2520-22E8-9447-97C6-E9BB2ADFD68B}"/>
              </a:ext>
            </a:extLst>
          </p:cNvPr>
          <p:cNvSpPr>
            <a:spLocks noGrp="1"/>
          </p:cNvSpPr>
          <p:nvPr>
            <p:ph type="sldNum" sz="quarter" idx="12"/>
          </p:nvPr>
        </p:nvSpPr>
        <p:spPr/>
        <p:txBody>
          <a:bodyPr/>
          <a:lstStyle/>
          <a:p>
            <a:fld id="{4C15E109-0620-E54E-82EE-E435FD462EA3}" type="slidenum">
              <a:rPr lang="es-ES_tradnl" smtClean="0"/>
              <a:t>‹Nº›</a:t>
            </a:fld>
            <a:endParaRPr lang="es-ES_tradnl" dirty="0"/>
          </a:p>
        </p:txBody>
      </p:sp>
    </p:spTree>
    <p:extLst>
      <p:ext uri="{BB962C8B-B14F-4D97-AF65-F5344CB8AC3E}">
        <p14:creationId xmlns:p14="http://schemas.microsoft.com/office/powerpoint/2010/main" val="73019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3B69EF2F-4B75-B345-8DB1-A4CA44217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4C28B396-D529-414A-AE21-082E15F80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47FB1F8A-AFAA-D249-ABE5-A63F563E48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FD85E-CBD0-8249-B218-EF896459116E}" type="datetimeFigureOut">
              <a:rPr lang="es-ES_tradnl" smtClean="0"/>
              <a:t>06/06/2023</a:t>
            </a:fld>
            <a:endParaRPr lang="es-ES_tradnl" dirty="0"/>
          </a:p>
        </p:txBody>
      </p:sp>
      <p:sp>
        <p:nvSpPr>
          <p:cNvPr id="5" name="Marcador de posición de pie de página 4">
            <a:extLst>
              <a:ext uri="{FF2B5EF4-FFF2-40B4-BE49-F238E27FC236}">
                <a16:creationId xmlns:a16="http://schemas.microsoft.com/office/drawing/2014/main" id="{227C2F5C-D8E0-F143-9E93-CD62CEC73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Marcador de posición de número de diapositiva 5">
            <a:extLst>
              <a:ext uri="{FF2B5EF4-FFF2-40B4-BE49-F238E27FC236}">
                <a16:creationId xmlns:a16="http://schemas.microsoft.com/office/drawing/2014/main" id="{E47755F7-101B-2147-A24D-AB0A6A591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5E109-0620-E54E-82EE-E435FD462EA3}" type="slidenum">
              <a:rPr lang="es-ES_tradnl" smtClean="0"/>
              <a:t>‹Nº›</a:t>
            </a:fld>
            <a:endParaRPr lang="es-ES_tradnl" dirty="0"/>
          </a:p>
        </p:txBody>
      </p:sp>
    </p:spTree>
    <p:extLst>
      <p:ext uri="{BB962C8B-B14F-4D97-AF65-F5344CB8AC3E}">
        <p14:creationId xmlns:p14="http://schemas.microsoft.com/office/powerpoint/2010/main" val="181183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e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jpe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escargas.educalab.es/cedec/proyectoedia/FP/FOL/bloque02_legislacion/contenido/leg_laboral_02/index.html" TargetMode="External"/><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mailto:contratacioncolegios@educacionbogota.gov.c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ACE6BD5-F23A-BB47-9448-6A9C47302692}"/>
              </a:ext>
            </a:extLst>
          </p:cNvPr>
          <p:cNvPicPr>
            <a:picLocks noChangeAspect="1"/>
          </p:cNvPicPr>
          <p:nvPr/>
        </p:nvPicPr>
        <p:blipFill rotWithShape="1">
          <a:blip r:embed="rId2"/>
          <a:srcRect r="37925"/>
          <a:stretch/>
        </p:blipFill>
        <p:spPr>
          <a:xfrm>
            <a:off x="5789493" y="0"/>
            <a:ext cx="6402507" cy="6858000"/>
          </a:xfrm>
          <a:prstGeom prst="rect">
            <a:avLst/>
          </a:prstGeom>
        </p:spPr>
      </p:pic>
      <p:pic>
        <p:nvPicPr>
          <p:cNvPr id="3" name="Imagen 2">
            <a:extLst>
              <a:ext uri="{FF2B5EF4-FFF2-40B4-BE49-F238E27FC236}">
                <a16:creationId xmlns:a16="http://schemas.microsoft.com/office/drawing/2014/main" id="{DB3344FE-08DD-1946-8329-080DFE9E2742}"/>
              </a:ext>
            </a:extLst>
          </p:cNvPr>
          <p:cNvPicPr>
            <a:picLocks noChangeAspect="1"/>
          </p:cNvPicPr>
          <p:nvPr/>
        </p:nvPicPr>
        <p:blipFill>
          <a:blip r:embed="rId3"/>
          <a:stretch>
            <a:fillRect/>
          </a:stretch>
        </p:blipFill>
        <p:spPr>
          <a:xfrm>
            <a:off x="0" y="0"/>
            <a:ext cx="12192000" cy="6858000"/>
          </a:xfrm>
          <a:prstGeom prst="rect">
            <a:avLst/>
          </a:prstGeom>
        </p:spPr>
      </p:pic>
      <p:sp>
        <p:nvSpPr>
          <p:cNvPr id="7" name="Rectángulo 6">
            <a:extLst>
              <a:ext uri="{FF2B5EF4-FFF2-40B4-BE49-F238E27FC236}">
                <a16:creationId xmlns:a16="http://schemas.microsoft.com/office/drawing/2014/main" id="{C76BFBDD-7C7A-074E-8E25-BE9F84F8B6BC}"/>
              </a:ext>
            </a:extLst>
          </p:cNvPr>
          <p:cNvSpPr/>
          <p:nvPr/>
        </p:nvSpPr>
        <p:spPr>
          <a:xfrm>
            <a:off x="551001" y="1867949"/>
            <a:ext cx="6003759" cy="2862322"/>
          </a:xfrm>
          <a:prstGeom prst="rect">
            <a:avLst/>
          </a:prstGeom>
        </p:spPr>
        <p:txBody>
          <a:bodyPr wrap="none">
            <a:spAutoFit/>
          </a:bodyPr>
          <a:lstStyle/>
          <a:p>
            <a:pPr algn="ctr"/>
            <a:r>
              <a:rPr lang="es-ES" sz="6000" b="1" dirty="0">
                <a:solidFill>
                  <a:schemeClr val="bg1"/>
                </a:solidFill>
                <a:latin typeface="Abadi MT Condensed Extra Bold" panose="020B0306030101010103" pitchFamily="34" charset="77"/>
                <a:ea typeface="Arial Rounded MT Bold" charset="0"/>
                <a:cs typeface="Arial Rounded MT Bold" charset="0"/>
              </a:rPr>
              <a:t>MODALIDAD DE </a:t>
            </a:r>
          </a:p>
          <a:p>
            <a:pPr algn="ctr"/>
            <a:r>
              <a:rPr lang="es-ES" sz="6000" b="1" dirty="0">
                <a:solidFill>
                  <a:schemeClr val="bg1"/>
                </a:solidFill>
                <a:latin typeface="Abadi MT Condensed Extra Bold" panose="020B0306030101010103" pitchFamily="34" charset="77"/>
                <a:ea typeface="Arial Rounded MT Bold" charset="0"/>
                <a:cs typeface="Arial Rounded MT Bold" charset="0"/>
              </a:rPr>
              <a:t>SELECCIÓN</a:t>
            </a:r>
          </a:p>
          <a:p>
            <a:pPr algn="ctr"/>
            <a:r>
              <a:rPr lang="es-ES" sz="6000" b="1" dirty="0">
                <a:solidFill>
                  <a:schemeClr val="bg1"/>
                </a:solidFill>
                <a:latin typeface="Abadi MT Condensed Extra Bold" panose="020B0306030101010103" pitchFamily="34" charset="77"/>
                <a:ea typeface="Arial Rounded MT Bold" charset="0"/>
                <a:cs typeface="Arial Rounded MT Bold" charset="0"/>
              </a:rPr>
              <a:t>MÍNIMA CUANTÍA</a:t>
            </a:r>
          </a:p>
        </p:txBody>
      </p:sp>
      <p:sp>
        <p:nvSpPr>
          <p:cNvPr id="6" name="Rectángulo 5">
            <a:extLst>
              <a:ext uri="{FF2B5EF4-FFF2-40B4-BE49-F238E27FC236}">
                <a16:creationId xmlns:a16="http://schemas.microsoft.com/office/drawing/2014/main" id="{D0DCB897-78C5-5C45-9C15-EC3E7EAE6C87}"/>
              </a:ext>
            </a:extLst>
          </p:cNvPr>
          <p:cNvSpPr/>
          <p:nvPr/>
        </p:nvSpPr>
        <p:spPr>
          <a:xfrm>
            <a:off x="1361190" y="4603089"/>
            <a:ext cx="4383379" cy="861774"/>
          </a:xfrm>
          <a:prstGeom prst="rect">
            <a:avLst/>
          </a:prstGeom>
        </p:spPr>
        <p:txBody>
          <a:bodyPr wrap="none">
            <a:spAutoFit/>
          </a:bodyPr>
          <a:lstStyle/>
          <a:p>
            <a:pPr algn="ctr"/>
            <a:r>
              <a:rPr lang="es-ES" sz="2500" dirty="0">
                <a:solidFill>
                  <a:schemeClr val="bg1"/>
                </a:solidFill>
                <a:latin typeface="Abadi MT Condensed Light" panose="020B0306030101010103" pitchFamily="34" charset="77"/>
                <a:ea typeface="Arial Rounded MT Bold" charset="0"/>
                <a:cs typeface="Arial Rounded MT Bold" charset="0"/>
              </a:rPr>
              <a:t>Dirección de Contratación</a:t>
            </a:r>
          </a:p>
          <a:p>
            <a:pPr algn="ctr"/>
            <a:r>
              <a:rPr lang="es-ES" sz="2500" dirty="0">
                <a:solidFill>
                  <a:schemeClr val="bg1"/>
                </a:solidFill>
                <a:latin typeface="Abadi MT Condensed Light" panose="020B0306030101010103" pitchFamily="34" charset="77"/>
                <a:ea typeface="Arial Rounded MT Bold" charset="0"/>
                <a:cs typeface="Arial Rounded MT Bold" charset="0"/>
              </a:rPr>
              <a:t>Oficina de Apoyo Precontractual</a:t>
            </a:r>
          </a:p>
        </p:txBody>
      </p:sp>
      <p:sp>
        <p:nvSpPr>
          <p:cNvPr id="8" name="Rectángulo 7">
            <a:extLst>
              <a:ext uri="{FF2B5EF4-FFF2-40B4-BE49-F238E27FC236}">
                <a16:creationId xmlns:a16="http://schemas.microsoft.com/office/drawing/2014/main" id="{D36297A8-FAE5-A449-B98C-45ACDB84D71A}"/>
              </a:ext>
            </a:extLst>
          </p:cNvPr>
          <p:cNvSpPr/>
          <p:nvPr/>
        </p:nvSpPr>
        <p:spPr>
          <a:xfrm>
            <a:off x="3200860" y="5783412"/>
            <a:ext cx="704040" cy="400110"/>
          </a:xfrm>
          <a:prstGeom prst="rect">
            <a:avLst/>
          </a:prstGeom>
        </p:spPr>
        <p:txBody>
          <a:bodyPr wrap="none">
            <a:spAutoFit/>
          </a:bodyPr>
          <a:lstStyle/>
          <a:p>
            <a:pPr algn="ctr"/>
            <a:r>
              <a:rPr lang="es-ES" sz="2000" dirty="0">
                <a:solidFill>
                  <a:schemeClr val="bg1"/>
                </a:solidFill>
                <a:latin typeface="Abadi MT Condensed Light" panose="020B0306030101010103" pitchFamily="34" charset="77"/>
                <a:ea typeface="Arial Rounded MT Bold" charset="0"/>
                <a:cs typeface="Arial Rounded MT Bold" charset="0"/>
              </a:rPr>
              <a:t>2023</a:t>
            </a:r>
          </a:p>
        </p:txBody>
      </p:sp>
      <p:sp>
        <p:nvSpPr>
          <p:cNvPr id="9" name="Rectángulo 8">
            <a:extLst>
              <a:ext uri="{FF2B5EF4-FFF2-40B4-BE49-F238E27FC236}">
                <a16:creationId xmlns:a16="http://schemas.microsoft.com/office/drawing/2014/main" id="{0890DB4E-728B-45BB-99A6-B450C63E3857}"/>
              </a:ext>
            </a:extLst>
          </p:cNvPr>
          <p:cNvSpPr/>
          <p:nvPr/>
        </p:nvSpPr>
        <p:spPr>
          <a:xfrm>
            <a:off x="1937053" y="1310428"/>
            <a:ext cx="3231654" cy="400110"/>
          </a:xfrm>
          <a:prstGeom prst="rect">
            <a:avLst/>
          </a:prstGeom>
        </p:spPr>
        <p:txBody>
          <a:bodyPr wrap="none">
            <a:spAutoFit/>
          </a:bodyPr>
          <a:lstStyle/>
          <a:p>
            <a:pPr algn="ctr"/>
            <a:r>
              <a:rPr lang="es-ES" sz="2000" b="1" dirty="0">
                <a:solidFill>
                  <a:schemeClr val="bg1"/>
                </a:solidFill>
                <a:latin typeface="Abadi MT Condensed Light" panose="020B0306030101010103" pitchFamily="34" charset="77"/>
                <a:ea typeface="Arial Rounded MT Bold" charset="0"/>
                <a:cs typeface="Arial Rounded MT Bold" charset="0"/>
              </a:rPr>
              <a:t>JORNADAS DE ORIENTACIÓN</a:t>
            </a:r>
          </a:p>
        </p:txBody>
      </p:sp>
      <p:pic>
        <p:nvPicPr>
          <p:cNvPr id="10" name="Imagen 9" descr="../../../../../Users/macintosh/Documents/201+/SED/LIBRERIA%20">
            <a:extLst>
              <a:ext uri="{FF2B5EF4-FFF2-40B4-BE49-F238E27FC236}">
                <a16:creationId xmlns:a16="http://schemas.microsoft.com/office/drawing/2014/main" id="{EF350478-12FE-4D0C-8D3D-D37C56E2B7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0162" y="5714664"/>
            <a:ext cx="6400800" cy="1349375"/>
          </a:xfrm>
          <a:prstGeom prst="rect">
            <a:avLst/>
          </a:prstGeom>
          <a:noFill/>
          <a:ln>
            <a:noFill/>
          </a:ln>
        </p:spPr>
      </p:pic>
    </p:spTree>
    <p:extLst>
      <p:ext uri="{BB962C8B-B14F-4D97-AF65-F5344CB8AC3E}">
        <p14:creationId xmlns:p14="http://schemas.microsoft.com/office/powerpoint/2010/main" val="242064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5">
            <a:extLst>
              <a:ext uri="{FF2B5EF4-FFF2-40B4-BE49-F238E27FC236}">
                <a16:creationId xmlns:a16="http://schemas.microsoft.com/office/drawing/2014/main" id="{0825877E-8261-8141-BD0F-F6AE693DADC3}"/>
              </a:ext>
            </a:extLst>
          </p:cNvPr>
          <p:cNvSpPr txBox="1">
            <a:spLocks noGrp="1"/>
          </p:cNvSpPr>
          <p:nvPr>
            <p:ph type="title"/>
          </p:nvPr>
        </p:nvSpPr>
        <p:spPr>
          <a:xfrm>
            <a:off x="685799" y="281302"/>
            <a:ext cx="10505942" cy="535531"/>
          </a:xfrm>
          <a:prstGeom prst="rect">
            <a:avLst/>
          </a:prstGeom>
          <a:noFill/>
        </p:spPr>
        <p:txBody>
          <a:bodyPr wrap="square" rtlCol="0">
            <a:spAutoFit/>
          </a:bodyPr>
          <a:lstStyle/>
          <a:p>
            <a:r>
              <a:rPr lang="es-ES" sz="3200" b="1" dirty="0">
                <a:solidFill>
                  <a:srgbClr val="FF0000"/>
                </a:solidFill>
                <a:latin typeface="Century Gothic" panose="020B0502020202020204" pitchFamily="34" charset="0"/>
              </a:rPr>
              <a:t>MÍNIMA CUANTÍA - FASE PRECONTRACTUAL </a:t>
            </a:r>
            <a:endParaRPr lang="es-CO" sz="3200" dirty="0">
              <a:solidFill>
                <a:srgbClr val="FF0000"/>
              </a:solidFill>
              <a:latin typeface="Century Gothic" panose="020B0502020202020204" pitchFamily="34" charset="0"/>
            </a:endParaRPr>
          </a:p>
        </p:txBody>
      </p:sp>
      <p:cxnSp>
        <p:nvCxnSpPr>
          <p:cNvPr id="13" name="Conector recto 12">
            <a:extLst>
              <a:ext uri="{FF2B5EF4-FFF2-40B4-BE49-F238E27FC236}">
                <a16:creationId xmlns:a16="http://schemas.microsoft.com/office/drawing/2014/main" id="{3A78B91C-87F4-DE44-9C8A-591EE6ED55F8}"/>
              </a:ext>
            </a:extLst>
          </p:cNvPr>
          <p:cNvCxnSpPr/>
          <p:nvPr/>
        </p:nvCxnSpPr>
        <p:spPr>
          <a:xfrm>
            <a:off x="685799" y="839709"/>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8" name="Imagen 7" descr="../../../../../Users/macintosh/Documents/201+/SED/LIBRERIA%20">
            <a:extLst>
              <a:ext uri="{FF2B5EF4-FFF2-40B4-BE49-F238E27FC236}">
                <a16:creationId xmlns:a16="http://schemas.microsoft.com/office/drawing/2014/main" id="{110880FE-0B55-4616-B29E-2A168740F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162" y="5714664"/>
            <a:ext cx="6400800" cy="1349375"/>
          </a:xfrm>
          <a:prstGeom prst="rect">
            <a:avLst/>
          </a:prstGeom>
          <a:noFill/>
          <a:ln>
            <a:noFill/>
          </a:ln>
        </p:spPr>
      </p:pic>
      <p:graphicFrame>
        <p:nvGraphicFramePr>
          <p:cNvPr id="6" name="Diagrama 5">
            <a:extLst>
              <a:ext uri="{FF2B5EF4-FFF2-40B4-BE49-F238E27FC236}">
                <a16:creationId xmlns:a16="http://schemas.microsoft.com/office/drawing/2014/main" id="{89E24E14-62D8-762C-A840-74FC367A0016}"/>
              </a:ext>
            </a:extLst>
          </p:cNvPr>
          <p:cNvGraphicFramePr/>
          <p:nvPr>
            <p:extLst>
              <p:ext uri="{D42A27DB-BD31-4B8C-83A1-F6EECF244321}">
                <p14:modId xmlns:p14="http://schemas.microsoft.com/office/powerpoint/2010/main" val="581130745"/>
              </p:ext>
            </p:extLst>
          </p:nvPr>
        </p:nvGraphicFramePr>
        <p:xfrm>
          <a:off x="685799" y="958472"/>
          <a:ext cx="11291342" cy="5643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661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5">
            <a:extLst>
              <a:ext uri="{FF2B5EF4-FFF2-40B4-BE49-F238E27FC236}">
                <a16:creationId xmlns:a16="http://schemas.microsoft.com/office/drawing/2014/main" id="{0825877E-8261-8141-BD0F-F6AE693DADC3}"/>
              </a:ext>
            </a:extLst>
          </p:cNvPr>
          <p:cNvSpPr txBox="1">
            <a:spLocks noGrp="1"/>
          </p:cNvSpPr>
          <p:nvPr>
            <p:ph type="title"/>
          </p:nvPr>
        </p:nvSpPr>
        <p:spPr>
          <a:xfrm>
            <a:off x="685799" y="281302"/>
            <a:ext cx="10505942" cy="535531"/>
          </a:xfrm>
          <a:prstGeom prst="rect">
            <a:avLst/>
          </a:prstGeom>
          <a:noFill/>
        </p:spPr>
        <p:txBody>
          <a:bodyPr wrap="square" rtlCol="0">
            <a:spAutoFit/>
          </a:bodyPr>
          <a:lstStyle/>
          <a:p>
            <a:r>
              <a:rPr lang="es-ES" sz="3200" b="1" dirty="0">
                <a:solidFill>
                  <a:srgbClr val="FF0000"/>
                </a:solidFill>
                <a:latin typeface="Abadi MT Condensed Extra Bold" panose="020B0306030101010103" pitchFamily="34" charset="77"/>
              </a:rPr>
              <a:t>ADQUISICIÓN EN GRANDES SUPERFICIES</a:t>
            </a:r>
            <a:endParaRPr lang="es-CO" sz="3200" dirty="0">
              <a:solidFill>
                <a:srgbClr val="FF0000"/>
              </a:solidFill>
              <a:latin typeface="Arial Black" panose="020B0A04020102020204" pitchFamily="34" charset="0"/>
            </a:endParaRPr>
          </a:p>
        </p:txBody>
      </p:sp>
      <p:cxnSp>
        <p:nvCxnSpPr>
          <p:cNvPr id="13" name="Conector recto 12">
            <a:extLst>
              <a:ext uri="{FF2B5EF4-FFF2-40B4-BE49-F238E27FC236}">
                <a16:creationId xmlns:a16="http://schemas.microsoft.com/office/drawing/2014/main" id="{3A78B91C-87F4-DE44-9C8A-591EE6ED55F8}"/>
              </a:ext>
            </a:extLst>
          </p:cNvPr>
          <p:cNvCxnSpPr/>
          <p:nvPr/>
        </p:nvCxnSpPr>
        <p:spPr>
          <a:xfrm>
            <a:off x="760166" y="816833"/>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4098" name="Picture 2" descr="muñecos para presentaciones - Buscar con Google | 3d human, Positive  symbols, Stock images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166" y="2215167"/>
            <a:ext cx="2788679" cy="27886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2389281418"/>
              </p:ext>
            </p:extLst>
          </p:nvPr>
        </p:nvGraphicFramePr>
        <p:xfrm>
          <a:off x="760166" y="129671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sers/macintosh/Documents/201+/SED/LIBRERIA%20">
            <a:extLst>
              <a:ext uri="{FF2B5EF4-FFF2-40B4-BE49-F238E27FC236}">
                <a16:creationId xmlns:a16="http://schemas.microsoft.com/office/drawing/2014/main" id="{42501715-6369-430A-931F-FADA35423DD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10162" y="5714664"/>
            <a:ext cx="6400800" cy="1349375"/>
          </a:xfrm>
          <a:prstGeom prst="rect">
            <a:avLst/>
          </a:prstGeom>
          <a:noFill/>
          <a:ln>
            <a:noFill/>
          </a:ln>
        </p:spPr>
      </p:pic>
    </p:spTree>
    <p:extLst>
      <p:ext uri="{BB962C8B-B14F-4D97-AF65-F5344CB8AC3E}">
        <p14:creationId xmlns:p14="http://schemas.microsoft.com/office/powerpoint/2010/main" val="404440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5">
            <a:extLst>
              <a:ext uri="{FF2B5EF4-FFF2-40B4-BE49-F238E27FC236}">
                <a16:creationId xmlns:a16="http://schemas.microsoft.com/office/drawing/2014/main" id="{0825877E-8261-8141-BD0F-F6AE693DADC3}"/>
              </a:ext>
            </a:extLst>
          </p:cNvPr>
          <p:cNvSpPr txBox="1">
            <a:spLocks noGrp="1"/>
          </p:cNvSpPr>
          <p:nvPr>
            <p:ph type="title"/>
          </p:nvPr>
        </p:nvSpPr>
        <p:spPr>
          <a:xfrm>
            <a:off x="685799" y="281302"/>
            <a:ext cx="10505942" cy="535531"/>
          </a:xfrm>
          <a:prstGeom prst="rect">
            <a:avLst/>
          </a:prstGeom>
          <a:noFill/>
        </p:spPr>
        <p:txBody>
          <a:bodyPr wrap="square" rtlCol="0">
            <a:spAutoFit/>
          </a:bodyPr>
          <a:lstStyle/>
          <a:p>
            <a:r>
              <a:rPr lang="es-ES" sz="3200" b="1" dirty="0">
                <a:solidFill>
                  <a:srgbClr val="FF0000"/>
                </a:solidFill>
                <a:latin typeface="Abadi MT Condensed Extra Bold" panose="020B0306030101010103" pitchFamily="34" charset="77"/>
              </a:rPr>
              <a:t>ADQUISICIÓN EN GRANDES SUPERFICIES</a:t>
            </a:r>
            <a:endParaRPr lang="es-CO" sz="3200" dirty="0">
              <a:solidFill>
                <a:srgbClr val="FF0000"/>
              </a:solidFill>
              <a:latin typeface="Arial Black" panose="020B0A04020102020204" pitchFamily="34" charset="0"/>
            </a:endParaRPr>
          </a:p>
        </p:txBody>
      </p:sp>
      <p:cxnSp>
        <p:nvCxnSpPr>
          <p:cNvPr id="13" name="Conector recto 12">
            <a:extLst>
              <a:ext uri="{FF2B5EF4-FFF2-40B4-BE49-F238E27FC236}">
                <a16:creationId xmlns:a16="http://schemas.microsoft.com/office/drawing/2014/main" id="{3A78B91C-87F4-DE44-9C8A-591EE6ED55F8}"/>
              </a:ext>
            </a:extLst>
          </p:cNvPr>
          <p:cNvCxnSpPr/>
          <p:nvPr/>
        </p:nvCxnSpPr>
        <p:spPr>
          <a:xfrm>
            <a:off x="760166" y="709178"/>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4098" name="Picture 2" descr="muñecos para presentaciones - Buscar con Google | 3d human, Positive  symbols, Stock images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166" y="2215167"/>
            <a:ext cx="2788679" cy="27886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1968717784"/>
              </p:ext>
            </p:extLst>
          </p:nvPr>
        </p:nvGraphicFramePr>
        <p:xfrm>
          <a:off x="760166" y="129671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sers/macintosh/Documents/201+/SED/LIBRERIA%20">
            <a:extLst>
              <a:ext uri="{FF2B5EF4-FFF2-40B4-BE49-F238E27FC236}">
                <a16:creationId xmlns:a16="http://schemas.microsoft.com/office/drawing/2014/main" id="{F6AE83E6-3350-496E-A5BF-7DF9E8698B4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10162" y="5714664"/>
            <a:ext cx="6400800" cy="1349375"/>
          </a:xfrm>
          <a:prstGeom prst="rect">
            <a:avLst/>
          </a:prstGeom>
          <a:noFill/>
          <a:ln>
            <a:noFill/>
          </a:ln>
        </p:spPr>
      </p:pic>
    </p:spTree>
    <p:extLst>
      <p:ext uri="{BB962C8B-B14F-4D97-AF65-F5344CB8AC3E}">
        <p14:creationId xmlns:p14="http://schemas.microsoft.com/office/powerpoint/2010/main" val="1152823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099" y="711200"/>
            <a:ext cx="9196030" cy="830997"/>
          </a:xfrm>
          <a:prstGeom prst="rect">
            <a:avLst/>
          </a:prstGeom>
          <a:noFill/>
        </p:spPr>
        <p:txBody>
          <a:bodyPr wrap="square" rtlCol="0">
            <a:spAutoFit/>
          </a:bodyPr>
          <a:lstStyle/>
          <a:p>
            <a:r>
              <a:rPr lang="es-CO" sz="2400" b="1" dirty="0">
                <a:solidFill>
                  <a:srgbClr val="FF0000"/>
                </a:solidFill>
                <a:latin typeface="Century Gothic" panose="020B0502020202020204" pitchFamily="34" charset="0"/>
                <a:ea typeface="+mj-ea"/>
                <a:cs typeface="+mj-cs"/>
              </a:rPr>
              <a:t>RECOMENDACIONES PARA COMITÉ EVALUADOR I.E.D.:</a:t>
            </a:r>
          </a:p>
          <a:p>
            <a:r>
              <a:rPr lang="es-CO" sz="2400" b="1" dirty="0">
                <a:solidFill>
                  <a:srgbClr val="FF0000"/>
                </a:solidFill>
                <a:latin typeface="Century Gothic" panose="020B0502020202020204" pitchFamily="34" charset="0"/>
                <a:ea typeface="+mj-ea"/>
                <a:cs typeface="+mj-cs"/>
              </a:rPr>
              <a:t>1. ELABORAR ACTA DE CIERRE Y PRESENTACIÓN DE OFERTAS</a:t>
            </a:r>
            <a:endParaRPr lang="es-ES_tradnl" sz="2400" b="1" dirty="0">
              <a:solidFill>
                <a:srgbClr val="FF0000"/>
              </a:solidFill>
              <a:latin typeface="Century Gothic" panose="020B0502020202020204" pitchFamily="34" charset="0"/>
              <a:ea typeface="+mj-ea"/>
              <a:cs typeface="+mj-cs"/>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C59ED1BA-61ED-7B4E-98A9-E8AEB74B0D50}"/>
              </a:ext>
            </a:extLst>
          </p:cNvPr>
          <p:cNvSpPr/>
          <p:nvPr/>
        </p:nvSpPr>
        <p:spPr>
          <a:xfrm>
            <a:off x="1054099" y="1757410"/>
            <a:ext cx="10047134" cy="41442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a:extLst>
              <a:ext uri="{FF2B5EF4-FFF2-40B4-BE49-F238E27FC236}">
                <a16:creationId xmlns:a16="http://schemas.microsoft.com/office/drawing/2014/main" id="{D5211EDC-2CA5-D84D-AE29-42FE3A82052E}"/>
              </a:ext>
            </a:extLst>
          </p:cNvPr>
          <p:cNvSpPr txBox="1"/>
          <p:nvPr/>
        </p:nvSpPr>
        <p:spPr>
          <a:xfrm>
            <a:off x="1280651" y="2186299"/>
            <a:ext cx="9630697" cy="2862322"/>
          </a:xfrm>
          <a:prstGeom prst="rect">
            <a:avLst/>
          </a:prstGeom>
          <a:noFill/>
        </p:spPr>
        <p:txBody>
          <a:bodyPr wrap="square" rtlCol="0">
            <a:spAutoFit/>
          </a:bodyPr>
          <a:lstStyle/>
          <a:p>
            <a:pPr algn="just"/>
            <a:r>
              <a:rPr lang="es-CO" dirty="0">
                <a:latin typeface="Century Gothic" panose="020B0502020202020204" pitchFamily="34" charset="0"/>
              </a:rPr>
              <a:t>Es el documento a través del cual se deja constancia de las ofertas recibidas.</a:t>
            </a:r>
          </a:p>
          <a:p>
            <a:pPr algn="just"/>
            <a:endParaRPr lang="es-CO" dirty="0">
              <a:latin typeface="Century Gothic" panose="020B0502020202020204" pitchFamily="34" charset="0"/>
            </a:endParaRPr>
          </a:p>
          <a:p>
            <a:pPr algn="just"/>
            <a:r>
              <a:rPr lang="es-CO" dirty="0">
                <a:latin typeface="Century Gothic" panose="020B0502020202020204" pitchFamily="34" charset="0"/>
              </a:rPr>
              <a:t>Qué debe contener?:	- El nombre del oferente.</a:t>
            </a:r>
          </a:p>
          <a:p>
            <a:pPr algn="just"/>
            <a:r>
              <a:rPr lang="es-CO" dirty="0">
                <a:latin typeface="Century Gothic" panose="020B0502020202020204" pitchFamily="34" charset="0"/>
              </a:rPr>
              <a:t>			- Fecha y hora de presentación de la oferta.</a:t>
            </a:r>
          </a:p>
          <a:p>
            <a:pPr algn="just"/>
            <a:r>
              <a:rPr lang="es-CO" dirty="0">
                <a:latin typeface="Century Gothic" panose="020B0502020202020204" pitchFamily="34" charset="0"/>
              </a:rPr>
              <a:t>			- La Entidad Estatal debe publicar el acta de cierre en el  </a:t>
            </a:r>
          </a:p>
          <a:p>
            <a:pPr algn="just"/>
            <a:r>
              <a:rPr lang="es-CO" dirty="0">
                <a:latin typeface="Century Gothic" panose="020B0502020202020204" pitchFamily="34" charset="0"/>
              </a:rPr>
              <a:t>                                             SECOP I y en la oportunidad señalada en el cronograma </a:t>
            </a:r>
          </a:p>
          <a:p>
            <a:pPr algn="just"/>
            <a:r>
              <a:rPr lang="es-CO" dirty="0">
                <a:latin typeface="Century Gothic" panose="020B0502020202020204" pitchFamily="34" charset="0"/>
              </a:rPr>
              <a:t>                                             para el efecto.</a:t>
            </a:r>
          </a:p>
          <a:p>
            <a:pPr algn="just"/>
            <a:endParaRPr lang="es-CO" dirty="0">
              <a:latin typeface="Century Gothic" panose="020B0502020202020204" pitchFamily="34" charset="0"/>
            </a:endParaRPr>
          </a:p>
          <a:p>
            <a:pPr algn="just"/>
            <a:r>
              <a:rPr lang="es-CO" dirty="0">
                <a:latin typeface="Century Gothic" panose="020B0502020202020204" pitchFamily="34" charset="0"/>
              </a:rPr>
              <a:t>En SECOP II, la publicación de la lista de oferentes hace las veces de acta de cierre, y la genera automáticamente la plataforma</a:t>
            </a:r>
            <a:endParaRPr lang="es-ES_tradnl" dirty="0">
              <a:latin typeface="Century Gothic" panose="020B0502020202020204" pitchFamily="34" charset="0"/>
            </a:endParaRPr>
          </a:p>
        </p:txBody>
      </p:sp>
      <p:pic>
        <p:nvPicPr>
          <p:cNvPr id="8" name="Imagen 7" descr="../../../../../Users/macintosh/Documents/201+/SED/LIBRERIA%20">
            <a:extLst>
              <a:ext uri="{FF2B5EF4-FFF2-40B4-BE49-F238E27FC236}">
                <a16:creationId xmlns:a16="http://schemas.microsoft.com/office/drawing/2014/main" id="{AD9BC24B-F674-4945-A21C-3892BC842C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0162" y="5714664"/>
            <a:ext cx="6400800" cy="1349375"/>
          </a:xfrm>
          <a:prstGeom prst="rect">
            <a:avLst/>
          </a:prstGeom>
          <a:noFill/>
          <a:ln>
            <a:noFill/>
          </a:ln>
        </p:spPr>
      </p:pic>
    </p:spTree>
    <p:extLst>
      <p:ext uri="{BB962C8B-B14F-4D97-AF65-F5344CB8AC3E}">
        <p14:creationId xmlns:p14="http://schemas.microsoft.com/office/powerpoint/2010/main" val="149599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099" y="711200"/>
            <a:ext cx="7588455" cy="707886"/>
          </a:xfrm>
          <a:prstGeom prst="rect">
            <a:avLst/>
          </a:prstGeom>
          <a:noFill/>
        </p:spPr>
        <p:txBody>
          <a:bodyPr wrap="square" rtlCol="0">
            <a:spAutoFit/>
          </a:bodyPr>
          <a:lstStyle/>
          <a:p>
            <a:r>
              <a:rPr lang="es-CO" sz="2000" b="1" dirty="0">
                <a:solidFill>
                  <a:srgbClr val="FF0000"/>
                </a:solidFill>
                <a:latin typeface="Century Gothic" panose="020B0502020202020204" pitchFamily="34" charset="0"/>
                <a:ea typeface="+mj-ea"/>
                <a:cs typeface="+mj-cs"/>
              </a:rPr>
              <a:t>RECOMENDACIONES PARA COMITÉ EVALUADOR I.E.D.:</a:t>
            </a:r>
          </a:p>
          <a:p>
            <a:r>
              <a:rPr lang="es-CO" sz="2000" b="1" dirty="0">
                <a:solidFill>
                  <a:srgbClr val="FF0000"/>
                </a:solidFill>
                <a:latin typeface="Century Gothic" panose="020B0502020202020204" pitchFamily="34" charset="0"/>
                <a:ea typeface="+mj-ea"/>
                <a:cs typeface="+mj-cs"/>
              </a:rPr>
              <a:t>2. INFORME DE EVALUACIÓN</a:t>
            </a:r>
            <a:endParaRPr lang="es-ES_tradnl" sz="2000" b="1" dirty="0">
              <a:solidFill>
                <a:srgbClr val="FF0000"/>
              </a:solidFill>
              <a:latin typeface="Century Gothic" panose="020B0502020202020204" pitchFamily="34" charset="0"/>
              <a:ea typeface="+mj-ea"/>
              <a:cs typeface="+mj-cs"/>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C59ED1BA-61ED-7B4E-98A9-E8AEB74B0D50}"/>
              </a:ext>
            </a:extLst>
          </p:cNvPr>
          <p:cNvSpPr/>
          <p:nvPr/>
        </p:nvSpPr>
        <p:spPr>
          <a:xfrm>
            <a:off x="1073150" y="1637071"/>
            <a:ext cx="10047134" cy="41442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a:extLst>
              <a:ext uri="{FF2B5EF4-FFF2-40B4-BE49-F238E27FC236}">
                <a16:creationId xmlns:a16="http://schemas.microsoft.com/office/drawing/2014/main" id="{D5211EDC-2CA5-D84D-AE29-42FE3A82052E}"/>
              </a:ext>
            </a:extLst>
          </p:cNvPr>
          <p:cNvSpPr txBox="1"/>
          <p:nvPr/>
        </p:nvSpPr>
        <p:spPr>
          <a:xfrm>
            <a:off x="1324896" y="2294364"/>
            <a:ext cx="4987769" cy="3785652"/>
          </a:xfrm>
          <a:prstGeom prst="rect">
            <a:avLst/>
          </a:prstGeom>
          <a:noFill/>
        </p:spPr>
        <p:txBody>
          <a:bodyPr wrap="square" rtlCol="0">
            <a:spAutoFit/>
          </a:bodyPr>
          <a:lstStyle/>
          <a:p>
            <a:pPr algn="just"/>
            <a:r>
              <a:rPr lang="es-CO" sz="2000" dirty="0">
                <a:latin typeface="Century Gothic" panose="020B0502020202020204" pitchFamily="34" charset="0"/>
              </a:rPr>
              <a:t>Debe, en lo posible, contar con el equipo designado por el ordenador del gasto para determinar si el oferente que presentó el menor precio cumplió con el total de los requisitos habilitantes establecidos en la invitación pública, así como el valor de su oferta y que haya sido presentada en la fecha y hora </a:t>
            </a:r>
            <a:r>
              <a:rPr lang="es-ES" sz="2000" dirty="0">
                <a:latin typeface="Century Gothic" panose="020B0502020202020204" pitchFamily="34" charset="0"/>
              </a:rPr>
              <a:t>establecida en el cronograma para su presentación. </a:t>
            </a:r>
            <a:endParaRPr lang="es-ES_tradnl" sz="2000" dirty="0">
              <a:latin typeface="Century Gothic" panose="020B0502020202020204" pitchFamily="34" charset="0"/>
            </a:endParaRPr>
          </a:p>
          <a:p>
            <a:endParaRPr lang="es-ES_tradnl" sz="2000" dirty="0"/>
          </a:p>
        </p:txBody>
      </p:sp>
      <p:sp>
        <p:nvSpPr>
          <p:cNvPr id="8" name="Hexágono 7">
            <a:extLst>
              <a:ext uri="{FF2B5EF4-FFF2-40B4-BE49-F238E27FC236}">
                <a16:creationId xmlns:a16="http://schemas.microsoft.com/office/drawing/2014/main" id="{648234FC-B154-4089-9DD8-31D2B0528C41}"/>
              </a:ext>
            </a:extLst>
          </p:cNvPr>
          <p:cNvSpPr/>
          <p:nvPr/>
        </p:nvSpPr>
        <p:spPr>
          <a:xfrm>
            <a:off x="7247357" y="1693367"/>
            <a:ext cx="2790393" cy="3853543"/>
          </a:xfrm>
          <a:prstGeom prst="hexagon">
            <a:avLst>
              <a:gd name="adj" fmla="val 25000"/>
              <a:gd name="vf" fmla="val 115470"/>
            </a:avLst>
          </a:prstGeom>
          <a:blipFill rotWithShape="1">
            <a:blip r:embed="rId2"/>
            <a:stretch>
              <a:fillRect/>
            </a:stretch>
          </a:blipFill>
        </p:spPr>
        <p:style>
          <a:lnRef idx="2">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pic>
        <p:nvPicPr>
          <p:cNvPr id="9" name="Imagen 8" descr="../../../../../Users/macintosh/Documents/201+/SED/LIBRERIA%20">
            <a:extLst>
              <a:ext uri="{FF2B5EF4-FFF2-40B4-BE49-F238E27FC236}">
                <a16:creationId xmlns:a16="http://schemas.microsoft.com/office/drawing/2014/main" id="{AFF499C3-670D-47AF-B8B2-D8759942A5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162" y="5714664"/>
            <a:ext cx="6400800" cy="1349375"/>
          </a:xfrm>
          <a:prstGeom prst="rect">
            <a:avLst/>
          </a:prstGeom>
          <a:noFill/>
          <a:ln>
            <a:noFill/>
          </a:ln>
        </p:spPr>
      </p:pic>
    </p:spTree>
    <p:extLst>
      <p:ext uri="{BB962C8B-B14F-4D97-AF65-F5344CB8AC3E}">
        <p14:creationId xmlns:p14="http://schemas.microsoft.com/office/powerpoint/2010/main" val="70082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73150" y="714161"/>
            <a:ext cx="10229787" cy="830997"/>
          </a:xfrm>
          <a:prstGeom prst="rect">
            <a:avLst/>
          </a:prstGeom>
          <a:noFill/>
        </p:spPr>
        <p:txBody>
          <a:bodyPr wrap="square" rtlCol="0">
            <a:spAutoFit/>
          </a:bodyPr>
          <a:lstStyle/>
          <a:p>
            <a:r>
              <a:rPr lang="es-CO" sz="2400" b="1" dirty="0">
                <a:solidFill>
                  <a:srgbClr val="FF0000"/>
                </a:solidFill>
                <a:latin typeface="Century Gothic" panose="020B0502020202020204" pitchFamily="34" charset="0"/>
                <a:ea typeface="+mj-ea"/>
                <a:cs typeface="+mj-cs"/>
              </a:rPr>
              <a:t>RECOMENDACIONES PARA COMITÉ EVALUADOR I.E.D.</a:t>
            </a:r>
          </a:p>
          <a:p>
            <a:r>
              <a:rPr lang="es-CO" sz="2400" b="1" dirty="0">
                <a:solidFill>
                  <a:srgbClr val="FF0000"/>
                </a:solidFill>
                <a:latin typeface="Century Gothic" panose="020B0502020202020204" pitchFamily="34" charset="0"/>
                <a:ea typeface="+mj-ea"/>
                <a:cs typeface="+mj-cs"/>
              </a:rPr>
              <a:t>3. SUBSANACIONES</a:t>
            </a:r>
            <a:endParaRPr lang="es-ES_tradnl" sz="2400" b="1" dirty="0">
              <a:solidFill>
                <a:srgbClr val="FF0000"/>
              </a:solidFill>
              <a:latin typeface="Century Gothic" panose="020B0502020202020204" pitchFamily="34" charset="0"/>
              <a:ea typeface="+mj-ea"/>
              <a:cs typeface="+mj-cs"/>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54099" y="1614211"/>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C59ED1BA-61ED-7B4E-98A9-E8AEB74B0D50}"/>
              </a:ext>
            </a:extLst>
          </p:cNvPr>
          <p:cNvSpPr/>
          <p:nvPr/>
        </p:nvSpPr>
        <p:spPr>
          <a:xfrm>
            <a:off x="1073150" y="1637071"/>
            <a:ext cx="10047134" cy="43018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a:extLst>
              <a:ext uri="{FF2B5EF4-FFF2-40B4-BE49-F238E27FC236}">
                <a16:creationId xmlns:a16="http://schemas.microsoft.com/office/drawing/2014/main" id="{D5211EDC-2CA5-D84D-AE29-42FE3A82052E}"/>
              </a:ext>
            </a:extLst>
          </p:cNvPr>
          <p:cNvSpPr txBox="1"/>
          <p:nvPr/>
        </p:nvSpPr>
        <p:spPr>
          <a:xfrm>
            <a:off x="1280651" y="1779781"/>
            <a:ext cx="9630697" cy="2585323"/>
          </a:xfrm>
          <a:prstGeom prst="rect">
            <a:avLst/>
          </a:prstGeom>
          <a:noFill/>
        </p:spPr>
        <p:txBody>
          <a:bodyPr wrap="square" rtlCol="0">
            <a:spAutoFit/>
          </a:bodyPr>
          <a:lstStyle/>
          <a:p>
            <a:pPr marL="285750" indent="-285750" algn="just">
              <a:buFont typeface="Arial" panose="020B0604020202020204" pitchFamily="34" charset="0"/>
              <a:buChar char="•"/>
            </a:pPr>
            <a:r>
              <a:rPr lang="es-CO" dirty="0"/>
              <a:t>El</a:t>
            </a:r>
            <a:r>
              <a:rPr lang="es-CO" dirty="0">
                <a:latin typeface="Century Gothic" panose="020B0502020202020204" pitchFamily="34" charset="0"/>
              </a:rPr>
              <a:t> proponente tiene la responsabilidad de presentar su oferta en forma completa e íntegra, conforme a los requisitos de la invitación pública.</a:t>
            </a:r>
          </a:p>
          <a:p>
            <a:pPr marL="285750" indent="-285750" algn="just">
              <a:buFont typeface="Arial" panose="020B0604020202020204" pitchFamily="34" charset="0"/>
              <a:buChar char="•"/>
            </a:pPr>
            <a:r>
              <a:rPr lang="es-CO" dirty="0">
                <a:latin typeface="Century Gothic" panose="020B0502020202020204" pitchFamily="34" charset="0"/>
              </a:rPr>
              <a:t>El proponente debe adjuntar todos los documentos de soporte y que den cuenta de las condiciones que pretenda hacer valer en el proceso.</a:t>
            </a:r>
          </a:p>
          <a:p>
            <a:pPr marL="285750" indent="-285750" algn="just">
              <a:buFont typeface="Arial" panose="020B0604020202020204" pitchFamily="34" charset="0"/>
              <a:buChar char="•"/>
            </a:pPr>
            <a:r>
              <a:rPr lang="es-CO" dirty="0">
                <a:latin typeface="Century Gothic" panose="020B0502020202020204" pitchFamily="34" charset="0"/>
              </a:rPr>
              <a:t>El comité evaluador puede solicitar a los Proponentes las aclaraciones, precisiones o solicitud de documentos que puedan ser subsanables.</a:t>
            </a:r>
          </a:p>
          <a:p>
            <a:pPr marL="285750" indent="-285750" algn="just">
              <a:buFont typeface="Arial" panose="020B0604020202020204" pitchFamily="34" charset="0"/>
              <a:buChar char="•"/>
            </a:pPr>
            <a:r>
              <a:rPr lang="es-CO" b="1" u="sng" dirty="0">
                <a:latin typeface="Century Gothic" panose="020B0502020202020204" pitchFamily="34" charset="0"/>
              </a:rPr>
              <a:t>No obstante, los proponentes no podrán completar, adicionar, modificar o mejorar la oferta.</a:t>
            </a:r>
            <a:endParaRPr lang="es-ES_tradnl" dirty="0">
              <a:latin typeface="Century Gothic" panose="020B0502020202020204" pitchFamily="34" charset="0"/>
            </a:endParaRPr>
          </a:p>
          <a:p>
            <a:endParaRPr lang="es-ES_tradnl" dirty="0"/>
          </a:p>
        </p:txBody>
      </p:sp>
      <p:pic>
        <p:nvPicPr>
          <p:cNvPr id="8" name="Picture 2" descr="Gonzalo Bulacio (bonzo2008) - Perfil | Pinterest">
            <a:extLst>
              <a:ext uri="{FF2B5EF4-FFF2-40B4-BE49-F238E27FC236}">
                <a16:creationId xmlns:a16="http://schemas.microsoft.com/office/drawing/2014/main" id="{E2EC4E4C-3A05-4A95-A6DA-B486EF26F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484" y="3805664"/>
            <a:ext cx="2019300" cy="226695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Users/macintosh/Documents/201+/SED/LIBRERIA%20">
            <a:extLst>
              <a:ext uri="{FF2B5EF4-FFF2-40B4-BE49-F238E27FC236}">
                <a16:creationId xmlns:a16="http://schemas.microsoft.com/office/drawing/2014/main" id="{12DC6AD4-C58A-474D-A659-C8C017EDCF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162" y="5714664"/>
            <a:ext cx="6400800" cy="1349375"/>
          </a:xfrm>
          <a:prstGeom prst="rect">
            <a:avLst/>
          </a:prstGeom>
          <a:noFill/>
          <a:ln>
            <a:noFill/>
          </a:ln>
        </p:spPr>
      </p:pic>
    </p:spTree>
    <p:extLst>
      <p:ext uri="{BB962C8B-B14F-4D97-AF65-F5344CB8AC3E}">
        <p14:creationId xmlns:p14="http://schemas.microsoft.com/office/powerpoint/2010/main" val="3601155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099" y="711200"/>
            <a:ext cx="7588455" cy="461665"/>
          </a:xfrm>
          <a:prstGeom prst="rect">
            <a:avLst/>
          </a:prstGeom>
          <a:noFill/>
        </p:spPr>
        <p:txBody>
          <a:bodyPr wrap="square" rtlCol="0">
            <a:spAutoFit/>
          </a:bodyPr>
          <a:lstStyle/>
          <a:p>
            <a:r>
              <a:rPr lang="es-CO" sz="2400" b="1" dirty="0">
                <a:solidFill>
                  <a:srgbClr val="FF0000"/>
                </a:solidFill>
                <a:latin typeface="Century Gothic" panose="020B0502020202020204" pitchFamily="34" charset="0"/>
                <a:ea typeface="+mj-ea"/>
                <a:cs typeface="+mj-cs"/>
              </a:rPr>
              <a:t>ACEPTACIÓN DE LA OFERTA</a:t>
            </a:r>
            <a:endParaRPr lang="es-ES_tradnl" sz="2400" b="1" dirty="0">
              <a:solidFill>
                <a:srgbClr val="FF0000"/>
              </a:solidFill>
              <a:latin typeface="Century Gothic" panose="020B0502020202020204" pitchFamily="34" charset="0"/>
              <a:ea typeface="+mj-ea"/>
              <a:cs typeface="+mj-cs"/>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16933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C59ED1BA-61ED-7B4E-98A9-E8AEB74B0D50}"/>
              </a:ext>
            </a:extLst>
          </p:cNvPr>
          <p:cNvSpPr/>
          <p:nvPr/>
        </p:nvSpPr>
        <p:spPr>
          <a:xfrm>
            <a:off x="1073149" y="1637071"/>
            <a:ext cx="10703881" cy="44902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a:extLst>
              <a:ext uri="{FF2B5EF4-FFF2-40B4-BE49-F238E27FC236}">
                <a16:creationId xmlns:a16="http://schemas.microsoft.com/office/drawing/2014/main" id="{D5211EDC-2CA5-D84D-AE29-42FE3A82052E}"/>
              </a:ext>
            </a:extLst>
          </p:cNvPr>
          <p:cNvSpPr txBox="1"/>
          <p:nvPr/>
        </p:nvSpPr>
        <p:spPr>
          <a:xfrm>
            <a:off x="1177413" y="1879957"/>
            <a:ext cx="4608872" cy="4247317"/>
          </a:xfrm>
          <a:prstGeom prst="rect">
            <a:avLst/>
          </a:prstGeom>
          <a:noFill/>
        </p:spPr>
        <p:txBody>
          <a:bodyPr wrap="square" rtlCol="0">
            <a:spAutoFit/>
          </a:bodyPr>
          <a:lstStyle/>
          <a:p>
            <a:pPr marL="285750" indent="-285750" algn="just">
              <a:buFont typeface="Arial" panose="020B0604020202020204" pitchFamily="34" charset="0"/>
              <a:buChar char="•"/>
            </a:pPr>
            <a:r>
              <a:rPr lang="es-CO" dirty="0">
                <a:latin typeface="Century Gothic" panose="020B0502020202020204" pitchFamily="34" charset="0"/>
              </a:rPr>
              <a:t>Se acepta la oferta que haya cumplido los requisitos establecidos en la invitación y ofrecido el menor precio, mediante documento electrónico o físico.</a:t>
            </a:r>
          </a:p>
          <a:p>
            <a:pPr marL="285750" indent="-285750" algn="just">
              <a:buFont typeface="Arial" panose="020B0604020202020204" pitchFamily="34" charset="0"/>
              <a:buChar char="•"/>
            </a:pPr>
            <a:r>
              <a:rPr lang="es-CO" dirty="0">
                <a:latin typeface="Century Gothic" panose="020B0502020202020204" pitchFamily="34" charset="0"/>
              </a:rPr>
              <a:t>En el documento de aceptación de la oferta la Entidad Estatal debe indicar el supervisor del contrato.</a:t>
            </a:r>
          </a:p>
          <a:p>
            <a:pPr marL="285750" indent="-285750" algn="just">
              <a:buFont typeface="Arial" panose="020B0604020202020204" pitchFamily="34" charset="0"/>
              <a:buChar char="•"/>
            </a:pPr>
            <a:r>
              <a:rPr lang="es-CO" dirty="0">
                <a:latin typeface="Century Gothic" panose="020B0502020202020204" pitchFamily="34" charset="0"/>
              </a:rPr>
              <a:t>La oferta y la comunicación de aceptación de la misma constituyen el contrato y los dos documentos se publicarán en el SECOP en la fecha establecida en el cronograma, o dentro de los tres días siguientes a su expedición.</a:t>
            </a:r>
            <a:endParaRPr lang="es-ES_tradnl" dirty="0">
              <a:latin typeface="Century Gothic" panose="020B0502020202020204" pitchFamily="34" charset="0"/>
            </a:endParaRPr>
          </a:p>
        </p:txBody>
      </p:sp>
      <p:pic>
        <p:nvPicPr>
          <p:cNvPr id="8" name="Imagen 7" descr="Texto&#10;&#10;Descripción generada automáticamente">
            <a:extLst>
              <a:ext uri="{FF2B5EF4-FFF2-40B4-BE49-F238E27FC236}">
                <a16:creationId xmlns:a16="http://schemas.microsoft.com/office/drawing/2014/main" id="{DDF62FB0-E47A-4020-A9C0-BD7238B461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97600" y="2320017"/>
            <a:ext cx="5334000" cy="3000375"/>
          </a:xfrm>
          <a:prstGeom prst="rect">
            <a:avLst/>
          </a:prstGeom>
        </p:spPr>
      </p:pic>
      <p:sp>
        <p:nvSpPr>
          <p:cNvPr id="9" name="CuadroTexto 8">
            <a:extLst>
              <a:ext uri="{FF2B5EF4-FFF2-40B4-BE49-F238E27FC236}">
                <a16:creationId xmlns:a16="http://schemas.microsoft.com/office/drawing/2014/main" id="{D0C34BC2-AC0D-40F9-A26A-AC9B9FF7881A}"/>
              </a:ext>
            </a:extLst>
          </p:cNvPr>
          <p:cNvSpPr txBox="1"/>
          <p:nvPr/>
        </p:nvSpPr>
        <p:spPr>
          <a:xfrm>
            <a:off x="6197600" y="5320392"/>
            <a:ext cx="5334000" cy="230832"/>
          </a:xfrm>
          <a:prstGeom prst="rect">
            <a:avLst/>
          </a:prstGeom>
          <a:noFill/>
        </p:spPr>
        <p:txBody>
          <a:bodyPr wrap="square" rtlCol="0">
            <a:spAutoFit/>
          </a:bodyPr>
          <a:lstStyle/>
          <a:p>
            <a:r>
              <a:rPr lang="es-CO" sz="900" dirty="0">
                <a:hlinkClick r:id="rId3" tooltip="http://descargas.educalab.es/cedec/proyectoedia/FP/FOL/bloque02_legislacion/contenido/leg_laboral_02/index.html"/>
              </a:rPr>
              <a:t>Esta foto</a:t>
            </a:r>
            <a:r>
              <a:rPr lang="es-CO" sz="900" dirty="0"/>
              <a:t> de Autor desconocido está bajo licencia </a:t>
            </a:r>
            <a:r>
              <a:rPr lang="es-CO" sz="900" dirty="0">
                <a:hlinkClick r:id="rId4" tooltip="https://creativecommons.org/licenses/by-sa/3.0/"/>
              </a:rPr>
              <a:t>CC BY-SA</a:t>
            </a:r>
            <a:endParaRPr lang="es-CO" sz="900" dirty="0"/>
          </a:p>
        </p:txBody>
      </p:sp>
      <p:pic>
        <p:nvPicPr>
          <p:cNvPr id="14" name="Imagen 13" descr="../../../../../Users/macintosh/Documents/201+/SED/LIBRERIA%20">
            <a:extLst>
              <a:ext uri="{FF2B5EF4-FFF2-40B4-BE49-F238E27FC236}">
                <a16:creationId xmlns:a16="http://schemas.microsoft.com/office/drawing/2014/main" id="{FEFE898C-E4E8-4BAD-AF75-4D9634F6C6C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10162" y="5714664"/>
            <a:ext cx="6400800" cy="1349375"/>
          </a:xfrm>
          <a:prstGeom prst="rect">
            <a:avLst/>
          </a:prstGeom>
          <a:noFill/>
          <a:ln>
            <a:noFill/>
          </a:ln>
        </p:spPr>
      </p:pic>
    </p:spTree>
    <p:extLst>
      <p:ext uri="{BB962C8B-B14F-4D97-AF65-F5344CB8AC3E}">
        <p14:creationId xmlns:p14="http://schemas.microsoft.com/office/powerpoint/2010/main" val="66474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099" y="711200"/>
            <a:ext cx="7588455" cy="477054"/>
          </a:xfrm>
          <a:prstGeom prst="rect">
            <a:avLst/>
          </a:prstGeom>
          <a:noFill/>
        </p:spPr>
        <p:txBody>
          <a:bodyPr wrap="square" rtlCol="0">
            <a:spAutoFit/>
          </a:bodyPr>
          <a:lstStyle/>
          <a:p>
            <a:r>
              <a:rPr lang="es-CO" sz="2400" b="1" dirty="0">
                <a:solidFill>
                  <a:srgbClr val="FF0000"/>
                </a:solidFill>
                <a:latin typeface="Century Gothic" panose="020B0502020202020204" pitchFamily="34" charset="0"/>
                <a:ea typeface="+mj-ea"/>
                <a:cs typeface="+mj-cs"/>
              </a:rPr>
              <a:t>FACTOR DE SELECCIÓN</a:t>
            </a:r>
            <a:endParaRPr lang="es-ES_tradnl" sz="2400" b="1" dirty="0">
              <a:solidFill>
                <a:srgbClr val="FF0000"/>
              </a:solidFill>
              <a:latin typeface="Century Gothic" panose="020B0502020202020204" pitchFamily="34" charset="0"/>
              <a:ea typeface="+mj-ea"/>
              <a:cs typeface="+mj-cs"/>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188254"/>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C59ED1BA-61ED-7B4E-98A9-E8AEB74B0D50}"/>
              </a:ext>
            </a:extLst>
          </p:cNvPr>
          <p:cNvSpPr/>
          <p:nvPr/>
        </p:nvSpPr>
        <p:spPr>
          <a:xfrm>
            <a:off x="1073150" y="1637071"/>
            <a:ext cx="10047134" cy="41442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a:extLst>
              <a:ext uri="{FF2B5EF4-FFF2-40B4-BE49-F238E27FC236}">
                <a16:creationId xmlns:a16="http://schemas.microsoft.com/office/drawing/2014/main" id="{D5211EDC-2CA5-D84D-AE29-42FE3A82052E}"/>
              </a:ext>
            </a:extLst>
          </p:cNvPr>
          <p:cNvSpPr txBox="1"/>
          <p:nvPr/>
        </p:nvSpPr>
        <p:spPr>
          <a:xfrm>
            <a:off x="1177412" y="2278555"/>
            <a:ext cx="5146269" cy="2585323"/>
          </a:xfrm>
          <a:prstGeom prst="rect">
            <a:avLst/>
          </a:prstGeom>
          <a:noFill/>
        </p:spPr>
        <p:txBody>
          <a:bodyPr wrap="square" rtlCol="0">
            <a:spAutoFit/>
          </a:bodyPr>
          <a:lstStyle/>
          <a:p>
            <a:pPr marL="285750" indent="-285750" algn="just">
              <a:buFont typeface="Arial" panose="020B0604020202020204" pitchFamily="34" charset="0"/>
              <a:buChar char="•"/>
            </a:pPr>
            <a:r>
              <a:rPr lang="es-CO" dirty="0">
                <a:latin typeface="Century Gothic" panose="020B0502020202020204" pitchFamily="34" charset="0"/>
              </a:rPr>
              <a:t>El menor precio es el factor de selección del proponente.</a:t>
            </a:r>
          </a:p>
          <a:p>
            <a:pPr marL="285750" indent="-285750" algn="just">
              <a:buFont typeface="Arial" panose="020B0604020202020204" pitchFamily="34" charset="0"/>
              <a:buChar char="•"/>
            </a:pPr>
            <a:r>
              <a:rPr lang="es-CO" b="1" u="sng" dirty="0">
                <a:latin typeface="Century Gothic" panose="020B0502020202020204" pitchFamily="34" charset="0"/>
              </a:rPr>
              <a:t>La IED debe adjudicar el Proceso de Contratación al oferente que cumpla con todas las condiciones exigidas por la Entidad en los Documentos del Proceso (estudios previos e invitación a participar), y que ofrezca el menor precio</a:t>
            </a:r>
            <a:r>
              <a:rPr lang="es-CO" dirty="0">
                <a:latin typeface="Century Gothic" panose="020B0502020202020204" pitchFamily="34" charset="0"/>
              </a:rPr>
              <a:t>. </a:t>
            </a:r>
          </a:p>
        </p:txBody>
      </p:sp>
      <p:sp>
        <p:nvSpPr>
          <p:cNvPr id="8" name="Hexágono 7">
            <a:extLst>
              <a:ext uri="{FF2B5EF4-FFF2-40B4-BE49-F238E27FC236}">
                <a16:creationId xmlns:a16="http://schemas.microsoft.com/office/drawing/2014/main" id="{35F0847D-2FEF-4CAB-B8C4-D56E7642E14F}"/>
              </a:ext>
            </a:extLst>
          </p:cNvPr>
          <p:cNvSpPr/>
          <p:nvPr/>
        </p:nvSpPr>
        <p:spPr>
          <a:xfrm>
            <a:off x="7115335" y="2364102"/>
            <a:ext cx="3054438" cy="2585323"/>
          </a:xfrm>
          <a:prstGeom prst="hexagon">
            <a:avLst>
              <a:gd name="adj" fmla="val 25000"/>
              <a:gd name="vf" fmla="val 115470"/>
            </a:avLst>
          </a:prstGeom>
          <a:blipFill rotWithShape="1">
            <a:blip r:embed="rId2"/>
            <a:stretch>
              <a:fillRect/>
            </a:stretch>
          </a:blipFill>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pic>
        <p:nvPicPr>
          <p:cNvPr id="9" name="Imagen 8" descr="../../../../../Users/macintosh/Documents/201+/SED/LIBRERIA%20">
            <a:extLst>
              <a:ext uri="{FF2B5EF4-FFF2-40B4-BE49-F238E27FC236}">
                <a16:creationId xmlns:a16="http://schemas.microsoft.com/office/drawing/2014/main" id="{B0A9A1FF-5D1F-4359-B341-ED906D2127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162" y="5714664"/>
            <a:ext cx="6400800" cy="1349375"/>
          </a:xfrm>
          <a:prstGeom prst="rect">
            <a:avLst/>
          </a:prstGeom>
          <a:noFill/>
          <a:ln>
            <a:noFill/>
          </a:ln>
        </p:spPr>
      </p:pic>
    </p:spTree>
    <p:extLst>
      <p:ext uri="{BB962C8B-B14F-4D97-AF65-F5344CB8AC3E}">
        <p14:creationId xmlns:p14="http://schemas.microsoft.com/office/powerpoint/2010/main" val="145987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099" y="711200"/>
            <a:ext cx="7588455" cy="477054"/>
          </a:xfrm>
          <a:prstGeom prst="rect">
            <a:avLst/>
          </a:prstGeom>
          <a:noFill/>
        </p:spPr>
        <p:txBody>
          <a:bodyPr wrap="square" rtlCol="0">
            <a:spAutoFit/>
          </a:bodyPr>
          <a:lstStyle/>
          <a:p>
            <a:r>
              <a:rPr lang="es-CO" sz="2400" b="1" dirty="0">
                <a:solidFill>
                  <a:srgbClr val="FF0000"/>
                </a:solidFill>
                <a:latin typeface="Century Gothic" panose="020B0502020202020204" pitchFamily="34" charset="0"/>
                <a:ea typeface="+mj-ea"/>
                <a:cs typeface="+mj-cs"/>
              </a:rPr>
              <a:t>GARANTÍAS</a:t>
            </a:r>
            <a:endParaRPr lang="es-ES_tradnl" sz="2400" b="1" dirty="0">
              <a:solidFill>
                <a:srgbClr val="FF0000"/>
              </a:solidFill>
              <a:latin typeface="Century Gothic" panose="020B0502020202020204" pitchFamily="34" charset="0"/>
              <a:ea typeface="+mj-ea"/>
              <a:cs typeface="+mj-cs"/>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188254"/>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C59ED1BA-61ED-7B4E-98A9-E8AEB74B0D50}"/>
              </a:ext>
            </a:extLst>
          </p:cNvPr>
          <p:cNvSpPr/>
          <p:nvPr/>
        </p:nvSpPr>
        <p:spPr>
          <a:xfrm>
            <a:off x="1054099" y="1451210"/>
            <a:ext cx="10047134" cy="4833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a:extLst>
              <a:ext uri="{FF2B5EF4-FFF2-40B4-BE49-F238E27FC236}">
                <a16:creationId xmlns:a16="http://schemas.microsoft.com/office/drawing/2014/main" id="{D5211EDC-2CA5-D84D-AE29-42FE3A82052E}"/>
              </a:ext>
            </a:extLst>
          </p:cNvPr>
          <p:cNvSpPr txBox="1"/>
          <p:nvPr/>
        </p:nvSpPr>
        <p:spPr>
          <a:xfrm>
            <a:off x="5683249" y="1665308"/>
            <a:ext cx="4191001" cy="4524315"/>
          </a:xfrm>
          <a:prstGeom prst="rect">
            <a:avLst/>
          </a:prstGeom>
          <a:noFill/>
        </p:spPr>
        <p:txBody>
          <a:bodyPr wrap="square" rtlCol="0">
            <a:spAutoFit/>
          </a:bodyPr>
          <a:lstStyle/>
          <a:p>
            <a:pPr marL="285750" indent="-285750" algn="just">
              <a:buFont typeface="Arial" panose="020B0604020202020204" pitchFamily="34" charset="0"/>
              <a:buChar char="•"/>
            </a:pPr>
            <a:r>
              <a:rPr lang="es-CO" dirty="0">
                <a:latin typeface="Century Gothic" panose="020B0502020202020204" pitchFamily="34" charset="0"/>
              </a:rPr>
              <a:t>Las Entidades Estatales son autónomas en la decisión de exigir o no garantías en los Procesos de Contratación de Mínima Cuantía.</a:t>
            </a:r>
          </a:p>
          <a:p>
            <a:pPr marL="285750" indent="-285750" algn="just">
              <a:buFont typeface="Arial" panose="020B0604020202020204" pitchFamily="34" charset="0"/>
              <a:buChar char="•"/>
            </a:pPr>
            <a:r>
              <a:rPr lang="es-CO" dirty="0">
                <a:latin typeface="Century Gothic" panose="020B0502020202020204" pitchFamily="34" charset="0"/>
              </a:rPr>
              <a:t>Si la Entidad Estatal decide exigir garantías en el proceso de selección de mínima cuantía, estas deben atender a la cobertura de los riesgos previstos para el proceso de contratación y los que puedan surgir en la ejecución del contrato de acuerdo con el sector económico al cual pertenecen los posibles oferentes. </a:t>
            </a:r>
            <a:endParaRPr lang="es-ES_tradnl" dirty="0">
              <a:latin typeface="Century Gothic" panose="020B0502020202020204" pitchFamily="34" charset="0"/>
            </a:endParaRPr>
          </a:p>
        </p:txBody>
      </p:sp>
      <p:pic>
        <p:nvPicPr>
          <p:cNvPr id="8" name="Picture 2" descr="Pin en Presentaciones">
            <a:extLst>
              <a:ext uri="{FF2B5EF4-FFF2-40B4-BE49-F238E27FC236}">
                <a16:creationId xmlns:a16="http://schemas.microsoft.com/office/drawing/2014/main" id="{377F829D-5532-4351-82DF-683C2F3BA7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7004" y="2171230"/>
            <a:ext cx="3213757" cy="333939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Users/macintosh/Documents/201+/SED/LIBRERIA%20">
            <a:extLst>
              <a:ext uri="{FF2B5EF4-FFF2-40B4-BE49-F238E27FC236}">
                <a16:creationId xmlns:a16="http://schemas.microsoft.com/office/drawing/2014/main" id="{301E9D21-5117-4FF3-BCB9-8B62FE6AF5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2903" y="5714664"/>
            <a:ext cx="6400800" cy="1349375"/>
          </a:xfrm>
          <a:prstGeom prst="rect">
            <a:avLst/>
          </a:prstGeom>
          <a:noFill/>
          <a:ln>
            <a:noFill/>
          </a:ln>
        </p:spPr>
      </p:pic>
    </p:spTree>
    <p:extLst>
      <p:ext uri="{BB962C8B-B14F-4D97-AF65-F5344CB8AC3E}">
        <p14:creationId xmlns:p14="http://schemas.microsoft.com/office/powerpoint/2010/main" val="3689166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009D82-19F2-5049-A5F5-642778F36F15}"/>
              </a:ext>
            </a:extLst>
          </p:cNvPr>
          <p:cNvPicPr>
            <a:picLocks noChangeAspect="1"/>
          </p:cNvPicPr>
          <p:nvPr/>
        </p:nvPicPr>
        <p:blipFill>
          <a:blip r:embed="rId2"/>
          <a:stretch>
            <a:fillRect/>
          </a:stretch>
        </p:blipFill>
        <p:spPr>
          <a:xfrm>
            <a:off x="3651250" y="5384212"/>
            <a:ext cx="5111750" cy="864187"/>
          </a:xfrm>
          <a:prstGeom prst="rect">
            <a:avLst/>
          </a:prstGeom>
        </p:spPr>
      </p:pic>
      <p:pic>
        <p:nvPicPr>
          <p:cNvPr id="5" name="Imagen 4">
            <a:extLst>
              <a:ext uri="{FF2B5EF4-FFF2-40B4-BE49-F238E27FC236}">
                <a16:creationId xmlns:a16="http://schemas.microsoft.com/office/drawing/2014/main" id="{F085398D-84D8-2840-B016-A28B29ED5E53}"/>
              </a:ext>
            </a:extLst>
          </p:cNvPr>
          <p:cNvPicPr>
            <a:picLocks noChangeAspect="1"/>
          </p:cNvPicPr>
          <p:nvPr/>
        </p:nvPicPr>
        <p:blipFill>
          <a:blip r:embed="rId3"/>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AD9DFA90-89D7-4AE3-A117-7D3777AAF01D}"/>
              </a:ext>
            </a:extLst>
          </p:cNvPr>
          <p:cNvSpPr txBox="1"/>
          <p:nvPr/>
        </p:nvSpPr>
        <p:spPr>
          <a:xfrm>
            <a:off x="1842052" y="4237528"/>
            <a:ext cx="8594034" cy="646331"/>
          </a:xfrm>
          <a:prstGeom prst="rect">
            <a:avLst/>
          </a:prstGeom>
          <a:noFill/>
        </p:spPr>
        <p:txBody>
          <a:bodyPr wrap="square">
            <a:spAutoFit/>
          </a:bodyPr>
          <a:lstStyle/>
          <a:p>
            <a:pPr lvl="0"/>
            <a:r>
              <a:rPr lang="es-CO" dirty="0">
                <a:solidFill>
                  <a:prstClr val="white"/>
                </a:solidFill>
              </a:rPr>
              <a:t>Correo consultas contratación</a:t>
            </a:r>
            <a:r>
              <a:rPr lang="es-CO" dirty="0">
                <a:solidFill>
                  <a:prstClr val="black"/>
                </a:solidFill>
              </a:rPr>
              <a:t>: </a:t>
            </a:r>
            <a:r>
              <a:rPr lang="es-CO" dirty="0">
                <a:solidFill>
                  <a:prstClr val="black"/>
                </a:solidFill>
                <a:hlinkClick r:id="rId4"/>
              </a:rPr>
              <a:t>contratacioncolegios@educacionbogota.gov.co</a:t>
            </a:r>
            <a:endParaRPr lang="es-CO" dirty="0">
              <a:solidFill>
                <a:prstClr val="black"/>
              </a:solidFill>
            </a:endParaRPr>
          </a:p>
          <a:p>
            <a:pPr lvl="0"/>
            <a:r>
              <a:rPr lang="es-CO" dirty="0">
                <a:solidFill>
                  <a:prstClr val="white"/>
                </a:solidFill>
              </a:rPr>
              <a:t>Enlace </a:t>
            </a:r>
            <a:r>
              <a:rPr lang="es-CO" dirty="0" err="1">
                <a:solidFill>
                  <a:prstClr val="white"/>
                </a:solidFill>
              </a:rPr>
              <a:t>intrased</a:t>
            </a:r>
            <a:r>
              <a:rPr lang="es-CO" dirty="0">
                <a:solidFill>
                  <a:prstClr val="white"/>
                </a:solidFill>
              </a:rPr>
              <a:t> FSE</a:t>
            </a:r>
            <a:r>
              <a:rPr lang="es-CO" dirty="0">
                <a:solidFill>
                  <a:prstClr val="black"/>
                </a:solidFill>
              </a:rPr>
              <a:t>: </a:t>
            </a:r>
            <a:r>
              <a:rPr lang="es-ES_tradnl" dirty="0">
                <a:solidFill>
                  <a:prstClr val="black"/>
                </a:solidFill>
              </a:rPr>
              <a:t> </a:t>
            </a:r>
            <a:r>
              <a:rPr lang="es-ES_tradnl" u="sng" dirty="0">
                <a:solidFill>
                  <a:prstClr val="black"/>
                </a:solidFill>
                <a:hlinkClick r:id="rId5"/>
              </a:rPr>
              <a:t>https://www.educacionbogota.edu.co/intrased/servicios-intrased/</a:t>
            </a:r>
            <a:r>
              <a:rPr lang="es-ES_tradnl" dirty="0">
                <a:solidFill>
                  <a:prstClr val="black"/>
                </a:solidFill>
              </a:rPr>
              <a:t> </a:t>
            </a:r>
            <a:endParaRPr lang="es-CO" dirty="0">
              <a:solidFill>
                <a:prstClr val="black"/>
              </a:solidFill>
            </a:endParaRPr>
          </a:p>
        </p:txBody>
      </p:sp>
    </p:spTree>
    <p:extLst>
      <p:ext uri="{BB962C8B-B14F-4D97-AF65-F5344CB8AC3E}">
        <p14:creationId xmlns:p14="http://schemas.microsoft.com/office/powerpoint/2010/main" val="28749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596042" y="711200"/>
            <a:ext cx="9812374" cy="430887"/>
          </a:xfrm>
          <a:prstGeom prst="rect">
            <a:avLst/>
          </a:prstGeom>
          <a:noFill/>
        </p:spPr>
        <p:txBody>
          <a:bodyPr wrap="square" rtlCol="0">
            <a:spAutoFit/>
          </a:bodyPr>
          <a:lstStyle/>
          <a:p>
            <a:pPr algn="ctr"/>
            <a:r>
              <a:rPr lang="es-ES_tradnl" sz="2200" b="1" dirty="0">
                <a:solidFill>
                  <a:srgbClr val="FF0000"/>
                </a:solidFill>
                <a:latin typeface="Century Gothic" panose="020B0502020202020204" pitchFamily="34" charset="0"/>
              </a:rPr>
              <a:t>SELECCIÓN DE CONTRATISTAS POR LA MODALIDAD DE MÍNIMA CUANTÍA</a:t>
            </a:r>
          </a:p>
        </p:txBody>
      </p:sp>
      <p:sp>
        <p:nvSpPr>
          <p:cNvPr id="14" name="CuadroTexto 13">
            <a:extLst>
              <a:ext uri="{FF2B5EF4-FFF2-40B4-BE49-F238E27FC236}">
                <a16:creationId xmlns:a16="http://schemas.microsoft.com/office/drawing/2014/main" id="{DB63A397-4C9F-FE4E-97CE-FC74897A4BCF}"/>
              </a:ext>
            </a:extLst>
          </p:cNvPr>
          <p:cNvSpPr txBox="1"/>
          <p:nvPr/>
        </p:nvSpPr>
        <p:spPr>
          <a:xfrm>
            <a:off x="539827" y="1339717"/>
            <a:ext cx="11049918" cy="6832640"/>
          </a:xfrm>
          <a:prstGeom prst="rect">
            <a:avLst/>
          </a:prstGeom>
          <a:noFill/>
        </p:spPr>
        <p:txBody>
          <a:bodyPr wrap="square" rtlCol="0">
            <a:spAutoFit/>
          </a:bodyPr>
          <a:lstStyle/>
          <a:p>
            <a:pPr algn="just"/>
            <a:r>
              <a:rPr lang="es-ES_tradnl" sz="1500" dirty="0">
                <a:latin typeface="Century Gothic" panose="020B0502020202020204" pitchFamily="34" charset="0"/>
              </a:rPr>
              <a:t>L</a:t>
            </a:r>
            <a:r>
              <a:rPr lang="es-ES_tradnl" sz="1500" dirty="0">
                <a:latin typeface="Century Gothic" panose="020B0502020202020204" pitchFamily="34" charset="0"/>
                <a:cs typeface="Arial" panose="020B0604020202020204" pitchFamily="34" charset="0"/>
              </a:rPr>
              <a:t>a mínima cuantía es una modalidad de selección en virtud de la cual la Entidad Estatal realiza una convocatoria pública para recibir ofertas de bienes, obra y servicios cuyo valor no excede del </a:t>
            </a:r>
            <a:r>
              <a:rPr lang="es-ES_tradnl" sz="1500" b="1" u="sng" dirty="0">
                <a:latin typeface="Century Gothic" panose="020B0502020202020204" pitchFamily="34" charset="0"/>
                <a:cs typeface="Arial" panose="020B0604020202020204" pitchFamily="34" charset="0"/>
              </a:rPr>
              <a:t>DIEZ (10%) POR CIENTO </a:t>
            </a:r>
            <a:r>
              <a:rPr lang="es-ES_tradnl" sz="1500" dirty="0">
                <a:latin typeface="Century Gothic" panose="020B0502020202020204" pitchFamily="34" charset="0"/>
                <a:cs typeface="Arial" panose="020B0604020202020204" pitchFamily="34" charset="0"/>
              </a:rPr>
              <a:t>de la menor cuantía. </a:t>
            </a:r>
          </a:p>
          <a:p>
            <a:pPr algn="just"/>
            <a:endParaRPr lang="es-ES_tradnl" sz="1500" dirty="0">
              <a:latin typeface="Century Gothic" panose="020B0502020202020204" pitchFamily="34" charset="0"/>
              <a:cs typeface="Arial" panose="020B0604020202020204" pitchFamily="34" charset="0"/>
            </a:endParaRPr>
          </a:p>
          <a:p>
            <a:pPr algn="just"/>
            <a:r>
              <a:rPr lang="es-ES_tradnl" sz="1500" dirty="0">
                <a:latin typeface="Century Gothic" panose="020B0502020202020204" pitchFamily="34" charset="0"/>
                <a:cs typeface="Arial" panose="020B0604020202020204" pitchFamily="34" charset="0"/>
              </a:rPr>
              <a:t>El elemento central de esta modalidad de selección </a:t>
            </a:r>
            <a:r>
              <a:rPr lang="es-ES_tradnl" sz="1500" b="1" u="sng" dirty="0">
                <a:latin typeface="Century Gothic" panose="020B0502020202020204" pitchFamily="34" charset="0"/>
                <a:cs typeface="Arial" panose="020B0604020202020204" pitchFamily="34" charset="0"/>
              </a:rPr>
              <a:t>se encuentra exclusivamente en la cuantía</a:t>
            </a:r>
            <a:r>
              <a:rPr lang="es-ES_tradnl" sz="1500" dirty="0">
                <a:latin typeface="Century Gothic" panose="020B0502020202020204" pitchFamily="34" charset="0"/>
                <a:cs typeface="Arial" panose="020B0604020202020204" pitchFamily="34" charset="0"/>
              </a:rPr>
              <a:t>, de manera que </a:t>
            </a:r>
            <a:r>
              <a:rPr lang="es-ES_tradnl" sz="1500" b="1" dirty="0">
                <a:latin typeface="Century Gothic" panose="020B0502020202020204" pitchFamily="34" charset="0"/>
                <a:cs typeface="Arial" panose="020B0604020202020204" pitchFamily="34" charset="0"/>
              </a:rPr>
              <a:t>(i) </a:t>
            </a:r>
            <a:r>
              <a:rPr lang="es-ES_tradnl" sz="1500" u="sng" dirty="0">
                <a:latin typeface="Century Gothic" panose="020B0502020202020204" pitchFamily="34" charset="0"/>
                <a:cs typeface="Arial" panose="020B0604020202020204" pitchFamily="34" charset="0"/>
              </a:rPr>
              <a:t>independientemente del objeto del contrato </a:t>
            </a:r>
            <a:r>
              <a:rPr lang="es-ES_tradnl" sz="1500" dirty="0">
                <a:latin typeface="Century Gothic" panose="020B0502020202020204" pitchFamily="34" charset="0"/>
                <a:cs typeface="Arial" panose="020B0604020202020204" pitchFamily="34" charset="0"/>
              </a:rPr>
              <a:t>y </a:t>
            </a:r>
            <a:r>
              <a:rPr lang="es-ES_tradnl" sz="1500" b="1" dirty="0">
                <a:latin typeface="Century Gothic" panose="020B0502020202020204" pitchFamily="34" charset="0"/>
                <a:cs typeface="Arial" panose="020B0604020202020204" pitchFamily="34" charset="0"/>
              </a:rPr>
              <a:t>(</a:t>
            </a:r>
            <a:r>
              <a:rPr lang="es-ES_tradnl" sz="1500" b="1" dirty="0" err="1">
                <a:latin typeface="Century Gothic" panose="020B0502020202020204" pitchFamily="34" charset="0"/>
                <a:cs typeface="Arial" panose="020B0604020202020204" pitchFamily="34" charset="0"/>
              </a:rPr>
              <a:t>ii</a:t>
            </a:r>
            <a:r>
              <a:rPr lang="es-ES_tradnl" sz="1500" b="1" dirty="0">
                <a:latin typeface="Century Gothic" panose="020B0502020202020204" pitchFamily="34" charset="0"/>
                <a:cs typeface="Arial" panose="020B0604020202020204" pitchFamily="34" charset="0"/>
              </a:rPr>
              <a:t>)</a:t>
            </a:r>
            <a:r>
              <a:rPr lang="es-ES_tradnl" sz="1500" dirty="0">
                <a:latin typeface="Century Gothic" panose="020B0502020202020204" pitchFamily="34" charset="0"/>
                <a:cs typeface="Arial" panose="020B0604020202020204" pitchFamily="34" charset="0"/>
              </a:rPr>
              <a:t> siempre que su valor no exceda del 10% de la menor cuantía de la Entidad, se deberá acudir a la modalidad de selección de mínima cuantía. </a:t>
            </a:r>
          </a:p>
          <a:p>
            <a:pPr algn="just"/>
            <a:endParaRPr lang="es-ES_tradnl" sz="1500" dirty="0">
              <a:latin typeface="Century Gothic" panose="020B0502020202020204" pitchFamily="34" charset="0"/>
              <a:cs typeface="Arial" panose="020B0604020202020204" pitchFamily="34" charset="0"/>
            </a:endParaRPr>
          </a:p>
          <a:p>
            <a:pPr algn="just"/>
            <a:r>
              <a:rPr lang="es-CO" sz="1500" b="1" u="sng" dirty="0">
                <a:solidFill>
                  <a:srgbClr val="FF0000"/>
                </a:solidFill>
                <a:latin typeface="Century Gothic" panose="020B0502020202020204" pitchFamily="34" charset="0"/>
              </a:rPr>
              <a:t>CARACTERÍSTICAS DE LA MODALIDAD DE MÍNIMA CUANTÍA: </a:t>
            </a:r>
          </a:p>
          <a:p>
            <a:pPr algn="just"/>
            <a:endParaRPr lang="es-CO" sz="1500" b="1" dirty="0">
              <a:solidFill>
                <a:schemeClr val="bg1">
                  <a:lumMod val="50000"/>
                </a:schemeClr>
              </a:solidFill>
              <a:latin typeface="Century Gothic" panose="020B0502020202020204" pitchFamily="34" charset="0"/>
            </a:endParaRPr>
          </a:p>
          <a:p>
            <a:pPr marL="285750" indent="-285750" algn="just">
              <a:buFont typeface="Wingdings" panose="05000000000000000000" pitchFamily="2" charset="2"/>
              <a:buChar char="ü"/>
            </a:pPr>
            <a:r>
              <a:rPr lang="es-CO" sz="1500" dirty="0">
                <a:latin typeface="Century Gothic" panose="020B0502020202020204" pitchFamily="34" charset="0"/>
              </a:rPr>
              <a:t>Contempla un procedimiento sencillo y rápido para la adquisición de bienes, obras y servicios, </a:t>
            </a:r>
            <a:r>
              <a:rPr lang="es-CO" sz="1500" b="1" u="sng" dirty="0">
                <a:latin typeface="Century Gothic" panose="020B0502020202020204" pitchFamily="34" charset="0"/>
              </a:rPr>
              <a:t>independientemente de su objeto. </a:t>
            </a:r>
            <a:r>
              <a:rPr lang="es-CO" sz="1500" dirty="0">
                <a:latin typeface="Century Gothic" panose="020B0502020202020204" pitchFamily="34" charset="0"/>
              </a:rPr>
              <a:t>Por ende, tiene menos formalidades que las demás modalidades de selección. </a:t>
            </a:r>
          </a:p>
          <a:p>
            <a:pPr marL="285750" indent="-285750" algn="just">
              <a:buFont typeface="Wingdings" panose="05000000000000000000" pitchFamily="2" charset="2"/>
              <a:buChar char="ü"/>
            </a:pPr>
            <a:r>
              <a:rPr lang="es-CO" sz="1500" dirty="0">
                <a:latin typeface="Century Gothic" panose="020B0502020202020204" pitchFamily="34" charset="0"/>
              </a:rPr>
              <a:t>Corresponde al </a:t>
            </a:r>
            <a:r>
              <a:rPr lang="es-CO" sz="1500" b="1" u="sng" dirty="0">
                <a:latin typeface="Century Gothic" panose="020B0502020202020204" pitchFamily="34" charset="0"/>
              </a:rPr>
              <a:t>diez por ciento (10%) de la menor cuantía de la Entidad </a:t>
            </a:r>
            <a:r>
              <a:rPr lang="es-CO" sz="1500" u="sng" dirty="0">
                <a:latin typeface="Century Gothic" panose="020B0502020202020204" pitchFamily="34" charset="0"/>
              </a:rPr>
              <a:t>. </a:t>
            </a:r>
            <a:endParaRPr lang="es-CO" sz="1500" dirty="0">
              <a:latin typeface="Century Gothic" panose="020B0502020202020204" pitchFamily="34" charset="0"/>
            </a:endParaRPr>
          </a:p>
          <a:p>
            <a:pPr marL="285750" indent="-285750" algn="just">
              <a:buFont typeface="Wingdings" panose="05000000000000000000" pitchFamily="2" charset="2"/>
              <a:buChar char="ü"/>
            </a:pPr>
            <a:r>
              <a:rPr lang="es-CO" sz="1500" b="1" u="sng" dirty="0">
                <a:latin typeface="Century Gothic" panose="020B0502020202020204" pitchFamily="34" charset="0"/>
              </a:rPr>
              <a:t>Reviste especiales características: </a:t>
            </a:r>
          </a:p>
          <a:p>
            <a:pPr algn="just"/>
            <a:endParaRPr lang="es-CO" sz="1500" dirty="0">
              <a:latin typeface="Century Gothic" panose="020B0502020202020204" pitchFamily="34" charset="0"/>
            </a:endParaRPr>
          </a:p>
          <a:p>
            <a:pPr marL="171450" indent="-171450" algn="just">
              <a:buFont typeface="Arial" panose="020B0604020202020204" pitchFamily="34" charset="0"/>
              <a:buChar char="•"/>
            </a:pPr>
            <a:r>
              <a:rPr lang="es-CO" sz="1500" dirty="0">
                <a:latin typeface="Century Gothic" panose="020B0502020202020204" pitchFamily="34" charset="0"/>
                <a:ea typeface="Calibri" panose="020F0502020204030204" pitchFamily="34" charset="0"/>
                <a:cs typeface="Times New Roman" panose="02020603050405020304" pitchFamily="18" charset="0"/>
              </a:rPr>
              <a:t>N</a:t>
            </a:r>
            <a:r>
              <a:rPr lang="es-CO" sz="1500" dirty="0">
                <a:effectLst/>
                <a:latin typeface="Century Gothic" panose="020B0502020202020204" pitchFamily="34" charset="0"/>
                <a:ea typeface="Calibri" panose="020F0502020204030204" pitchFamily="34" charset="0"/>
                <a:cs typeface="Times New Roman" panose="02020603050405020304" pitchFamily="18" charset="0"/>
              </a:rPr>
              <a:t>o es necesaria la expedición y publicación del aviso de convocatoria en el SECOP. </a:t>
            </a:r>
          </a:p>
          <a:p>
            <a:pPr marL="171450" indent="-171450" algn="just">
              <a:buFont typeface="Arial" panose="020B0604020202020204" pitchFamily="34" charset="0"/>
              <a:buChar char="•"/>
            </a:pPr>
            <a:r>
              <a:rPr lang="es-CO" sz="1500" dirty="0">
                <a:effectLst/>
                <a:latin typeface="Century Gothic" panose="020B0502020202020204" pitchFamily="34" charset="0"/>
                <a:ea typeface="Times New Roman" panose="02020603050405020304" pitchFamily="18" charset="0"/>
              </a:rPr>
              <a:t>La verificación y la evaluación de las ofertas para la mínima cuantía es adelantada por quien designe el ordenado del gasto sin que se requiera un comité plural.</a:t>
            </a:r>
          </a:p>
          <a:p>
            <a:pPr marL="171450" indent="-171450" algn="just">
              <a:buFont typeface="Arial" panose="020B0604020202020204" pitchFamily="34" charset="0"/>
              <a:buChar char="•"/>
            </a:pPr>
            <a:r>
              <a:rPr lang="es-MX" sz="1500" b="0" i="0" dirty="0">
                <a:effectLst/>
                <a:latin typeface="Century Gothic" panose="020B0502020202020204" pitchFamily="34" charset="0"/>
              </a:rPr>
              <a:t>La Entidad Estatal es libre de exigir o no garantías en el proceso de selección de mínima cuantía</a:t>
            </a:r>
            <a:endParaRPr lang="es-CO" sz="1500" dirty="0">
              <a:effectLst/>
              <a:latin typeface="Century Gothic" panose="020B0502020202020204" pitchFamily="34" charset="0"/>
              <a:ea typeface="Times New Roman" panose="02020603050405020304" pitchFamily="18" charset="0"/>
            </a:endParaRPr>
          </a:p>
          <a:p>
            <a:pPr algn="just"/>
            <a:endParaRPr lang="es-CO" sz="1500" dirty="0">
              <a:latin typeface="Century Gothic" panose="020B0502020202020204" pitchFamily="34" charset="0"/>
            </a:endParaRPr>
          </a:p>
          <a:p>
            <a:pPr algn="just"/>
            <a:r>
              <a:rPr lang="es-CO" sz="1200" b="1" u="sng" dirty="0">
                <a:latin typeface="Century Gothic" panose="020B0502020202020204" pitchFamily="34" charset="0"/>
              </a:rPr>
              <a:t>Se recomienda no agregar requisitos, procedimientos o formalidades adicionales a las previstas en la Ley y el reglamento.</a:t>
            </a:r>
            <a:endParaRPr lang="es-ES_tradnl" sz="1200" b="1" u="sng" dirty="0">
              <a:solidFill>
                <a:schemeClr val="tx1">
                  <a:lumMod val="65000"/>
                  <a:lumOff val="35000"/>
                </a:schemeClr>
              </a:solidFill>
              <a:latin typeface="Century Gothic" panose="020B0502020202020204" pitchFamily="34" charset="0"/>
            </a:endParaRPr>
          </a:p>
          <a:p>
            <a:pPr algn="just"/>
            <a:endParaRPr lang="es-CO" sz="1500" b="1" dirty="0">
              <a:solidFill>
                <a:schemeClr val="bg1">
                  <a:lumMod val="50000"/>
                </a:schemeClr>
              </a:solidFill>
              <a:latin typeface="Century Gothic" panose="020B0502020202020204" pitchFamily="34" charset="0"/>
            </a:endParaRPr>
          </a:p>
          <a:p>
            <a:pPr algn="just"/>
            <a:endParaRPr lang="es-ES_tradnl" sz="1400" dirty="0">
              <a:latin typeface="Century Gothic" panose="020B0502020202020204" pitchFamily="34" charset="0"/>
              <a:cs typeface="Arial" panose="020B0604020202020204" pitchFamily="34" charset="0"/>
            </a:endParaRPr>
          </a:p>
          <a:p>
            <a:pPr algn="just"/>
            <a:endParaRPr lang="es-ES_tradnl" sz="1400" dirty="0">
              <a:latin typeface="Century Gothic" panose="020B0502020202020204" pitchFamily="34" charset="0"/>
              <a:cs typeface="Arial" panose="020B0604020202020204" pitchFamily="34" charset="0"/>
            </a:endParaRPr>
          </a:p>
          <a:p>
            <a:pPr algn="just"/>
            <a:endParaRPr lang="es-ES_tradnl" sz="1600" dirty="0">
              <a:solidFill>
                <a:schemeClr val="tx1">
                  <a:lumMod val="65000"/>
                  <a:lumOff val="35000"/>
                </a:schemeClr>
              </a:solidFill>
              <a:latin typeface="Century Gothic" panose="020B0502020202020204" pitchFamily="34" charset="0"/>
              <a:cs typeface="Arial" panose="020B0604020202020204" pitchFamily="34" charset="0"/>
            </a:endParaRPr>
          </a:p>
          <a:p>
            <a:pPr algn="just"/>
            <a:endParaRPr lang="es-ES_tradnl" sz="1600" b="1" u="sng" dirty="0">
              <a:solidFill>
                <a:schemeClr val="tx1">
                  <a:lumMod val="65000"/>
                  <a:lumOff val="35000"/>
                </a:schemeClr>
              </a:solidFill>
              <a:latin typeface="Century Gothic" panose="020B0502020202020204" pitchFamily="34" charset="0"/>
              <a:cs typeface="Arial" panose="020B0604020202020204" pitchFamily="34" charset="0"/>
            </a:endParaRPr>
          </a:p>
          <a:p>
            <a:pPr algn="just"/>
            <a:endParaRPr lang="es-ES_tradnl" b="1" u="sng" dirty="0">
              <a:solidFill>
                <a:schemeClr val="tx1">
                  <a:lumMod val="65000"/>
                  <a:lumOff val="35000"/>
                </a:schemeClr>
              </a:solidFill>
            </a:endParaRPr>
          </a:p>
          <a:p>
            <a:pPr algn="just"/>
            <a:endParaRPr lang="es-ES_tradnl" b="1" u="sng" dirty="0">
              <a:solidFill>
                <a:schemeClr val="tx1">
                  <a:lumMod val="65000"/>
                  <a:lumOff val="35000"/>
                </a:schemeClr>
              </a:solidFill>
            </a:endParaRPr>
          </a:p>
        </p:txBody>
      </p:sp>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698269" y="1142087"/>
            <a:ext cx="9710147" cy="857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Imagen 9" descr="../../../../../Users/macintosh/Documents/201+/SED/LIBRERIA%20">
            <a:extLst>
              <a:ext uri="{FF2B5EF4-FFF2-40B4-BE49-F238E27FC236}">
                <a16:creationId xmlns:a16="http://schemas.microsoft.com/office/drawing/2014/main" id="{091823A0-05A3-4FE3-A4A0-BDACAA276A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7501" y="5570744"/>
            <a:ext cx="6400800" cy="1349375"/>
          </a:xfrm>
          <a:prstGeom prst="rect">
            <a:avLst/>
          </a:prstGeom>
          <a:noFill/>
          <a:ln>
            <a:noFill/>
          </a:ln>
        </p:spPr>
      </p:pic>
    </p:spTree>
    <p:extLst>
      <p:ext uri="{BB962C8B-B14F-4D97-AF65-F5344CB8AC3E}">
        <p14:creationId xmlns:p14="http://schemas.microsoft.com/office/powerpoint/2010/main" val="78192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9812374" cy="430887"/>
          </a:xfrm>
          <a:prstGeom prst="rect">
            <a:avLst/>
          </a:prstGeom>
          <a:noFill/>
        </p:spPr>
        <p:txBody>
          <a:bodyPr wrap="square" rtlCol="0">
            <a:spAutoFit/>
          </a:bodyPr>
          <a:lstStyle/>
          <a:p>
            <a:pPr algn="ctr"/>
            <a:r>
              <a:rPr lang="es-ES_tradnl" sz="2200" b="1" dirty="0">
                <a:solidFill>
                  <a:srgbClr val="FF0000"/>
                </a:solidFill>
                <a:latin typeface="Century Gothic" panose="020B0502020202020204" pitchFamily="34" charset="0"/>
              </a:rPr>
              <a:t>SELECCIÓN DE CONTRATISTAS POR LA MODALIDAD DE MÍNIMA CUANTÍA</a:t>
            </a:r>
          </a:p>
        </p:txBody>
      </p:sp>
      <p:sp>
        <p:nvSpPr>
          <p:cNvPr id="14" name="CuadroTexto 13">
            <a:extLst>
              <a:ext uri="{FF2B5EF4-FFF2-40B4-BE49-F238E27FC236}">
                <a16:creationId xmlns:a16="http://schemas.microsoft.com/office/drawing/2014/main" id="{DB63A397-4C9F-FE4E-97CE-FC74897A4BCF}"/>
              </a:ext>
            </a:extLst>
          </p:cNvPr>
          <p:cNvSpPr txBox="1"/>
          <p:nvPr/>
        </p:nvSpPr>
        <p:spPr>
          <a:xfrm>
            <a:off x="1104752" y="1416835"/>
            <a:ext cx="8380771" cy="5124480"/>
          </a:xfrm>
          <a:prstGeom prst="rect">
            <a:avLst/>
          </a:prstGeom>
          <a:noFill/>
        </p:spPr>
        <p:txBody>
          <a:bodyPr wrap="square" rtlCol="0">
            <a:spAutoFit/>
          </a:bodyPr>
          <a:lstStyle/>
          <a:p>
            <a:pPr algn="just"/>
            <a:endParaRPr lang="es-ES_tradnl" b="1" u="sng" dirty="0">
              <a:solidFill>
                <a:schemeClr val="tx1">
                  <a:lumMod val="65000"/>
                  <a:lumOff val="35000"/>
                </a:schemeClr>
              </a:solidFill>
            </a:endParaRPr>
          </a:p>
          <a:p>
            <a:pPr algn="just"/>
            <a:endParaRPr lang="es-ES_tradnl" sz="1600" dirty="0">
              <a:latin typeface="Century Gothic" panose="020B0502020202020204" pitchFamily="34" charset="0"/>
              <a:cs typeface="Arial" panose="020B0604020202020204" pitchFamily="34" charset="0"/>
            </a:endParaRPr>
          </a:p>
          <a:p>
            <a:pPr marL="285750" indent="-285750" algn="just">
              <a:buFont typeface="Wingdings" panose="05000000000000000000" pitchFamily="2" charset="2"/>
              <a:buChar char="Ø"/>
            </a:pPr>
            <a:endParaRPr lang="es-ES_tradnl" sz="1600" b="1" u="sng" dirty="0">
              <a:latin typeface="Century Gothic" panose="020B0502020202020204" pitchFamily="34" charset="0"/>
              <a:cs typeface="Arial" panose="020B0604020202020204" pitchFamily="34" charset="0"/>
            </a:endParaRPr>
          </a:p>
          <a:p>
            <a:pPr marL="342900" indent="-342900" algn="just">
              <a:buFont typeface="Wingdings" panose="05000000000000000000" pitchFamily="2" charset="2"/>
              <a:buChar char="q"/>
            </a:pPr>
            <a:r>
              <a:rPr lang="es-ES_tradnl" sz="1900" dirty="0">
                <a:latin typeface="Century Gothic" panose="020B0502020202020204" pitchFamily="34" charset="0"/>
                <a:cs typeface="Arial" panose="020B0604020202020204" pitchFamily="34" charset="0"/>
              </a:rPr>
              <a:t>Ley 1150 de 2007 (Artículo 5°)</a:t>
            </a:r>
          </a:p>
          <a:p>
            <a:pPr marL="342900" indent="-342900" algn="just">
              <a:buFont typeface="Wingdings" panose="05000000000000000000" pitchFamily="2" charset="2"/>
              <a:buChar char="q"/>
            </a:pPr>
            <a:endParaRPr lang="es-ES_tradnl" sz="1900" dirty="0">
              <a:latin typeface="Century Gothic" panose="020B0502020202020204" pitchFamily="34" charset="0"/>
              <a:cs typeface="Arial" panose="020B0604020202020204" pitchFamily="34" charset="0"/>
            </a:endParaRPr>
          </a:p>
          <a:p>
            <a:pPr marL="342900" indent="-342900" algn="just">
              <a:buFont typeface="Wingdings" panose="05000000000000000000" pitchFamily="2" charset="2"/>
              <a:buChar char="q"/>
            </a:pPr>
            <a:r>
              <a:rPr lang="es-ES_tradnl" sz="1900" dirty="0">
                <a:latin typeface="Century Gothic" panose="020B0502020202020204" pitchFamily="34" charset="0"/>
                <a:cs typeface="Arial" panose="020B0604020202020204" pitchFamily="34" charset="0"/>
              </a:rPr>
              <a:t>Ley 2069 de 2020 (Artículo 30, modifica el artículo 5° de la Ley 1150 de 2007)</a:t>
            </a:r>
          </a:p>
          <a:p>
            <a:pPr marL="342900" indent="-342900" algn="just">
              <a:buFont typeface="Wingdings" panose="05000000000000000000" pitchFamily="2" charset="2"/>
              <a:buChar char="q"/>
            </a:pPr>
            <a:endParaRPr lang="es-ES_tradnl" sz="1900" dirty="0">
              <a:latin typeface="Century Gothic" panose="020B0502020202020204" pitchFamily="34" charset="0"/>
              <a:cs typeface="Arial" panose="020B0604020202020204" pitchFamily="34" charset="0"/>
            </a:endParaRPr>
          </a:p>
          <a:p>
            <a:pPr marL="342900" indent="-342900" algn="just">
              <a:buFont typeface="Wingdings" panose="05000000000000000000" pitchFamily="2" charset="2"/>
              <a:buChar char="q"/>
            </a:pPr>
            <a:r>
              <a:rPr lang="es-ES_tradnl" sz="1900" dirty="0">
                <a:latin typeface="Century Gothic" panose="020B0502020202020204" pitchFamily="34" charset="0"/>
                <a:cs typeface="Arial" panose="020B0604020202020204" pitchFamily="34" charset="0"/>
              </a:rPr>
              <a:t>Decreto 1860 de 2021 (Artículo 5°, </a:t>
            </a:r>
            <a:r>
              <a:rPr lang="es-MX" sz="1900" dirty="0">
                <a:latin typeface="Century Gothic" panose="020B0502020202020204" pitchFamily="34" charset="0"/>
                <a:cs typeface="Arial" panose="020B0604020202020204" pitchFamily="34" charset="0"/>
              </a:rPr>
              <a:t>modifica la Subsección 5 de la Sección 1 del Capítulo 2 del Título 1 de la Parte 2 del Libro 2 del Decreto 1082 de 2015)</a:t>
            </a:r>
          </a:p>
          <a:p>
            <a:pPr marL="342900" indent="-342900" algn="just">
              <a:buFont typeface="Wingdings" panose="05000000000000000000" pitchFamily="2" charset="2"/>
              <a:buChar char="q"/>
            </a:pPr>
            <a:endParaRPr lang="es-ES_tradnl" sz="1900" dirty="0">
              <a:latin typeface="Century Gothic" panose="020B0502020202020204" pitchFamily="34" charset="0"/>
              <a:cs typeface="Arial" panose="020B0604020202020204" pitchFamily="34" charset="0"/>
            </a:endParaRPr>
          </a:p>
          <a:p>
            <a:pPr marL="342900" indent="-342900" algn="just">
              <a:buFont typeface="Wingdings" panose="05000000000000000000" pitchFamily="2" charset="2"/>
              <a:buChar char="q"/>
            </a:pPr>
            <a:r>
              <a:rPr lang="es-ES_tradnl" sz="1900" dirty="0">
                <a:latin typeface="Century Gothic" panose="020B0502020202020204" pitchFamily="34" charset="0"/>
                <a:cs typeface="Arial" panose="020B0604020202020204" pitchFamily="34" charset="0"/>
              </a:rPr>
              <a:t>Decreto 142 de 2023 (Artículo 5°, modifica el </a:t>
            </a:r>
            <a:r>
              <a:rPr lang="es-CO" sz="1900" dirty="0">
                <a:latin typeface="Century Gothic" panose="020B0502020202020204" pitchFamily="34" charset="0"/>
                <a:cs typeface="Arial" panose="020B0604020202020204" pitchFamily="34" charset="0"/>
              </a:rPr>
              <a:t>artículo 2.2.1.2.1.5.1 del Decreto 1082 de 2015)</a:t>
            </a:r>
            <a:endParaRPr lang="es-ES_tradnl" sz="1900" dirty="0">
              <a:latin typeface="Century Gothic" panose="020B0502020202020204" pitchFamily="34" charset="0"/>
              <a:cs typeface="Arial" panose="020B0604020202020204" pitchFamily="34" charset="0"/>
            </a:endParaRPr>
          </a:p>
          <a:p>
            <a:pPr algn="just"/>
            <a:endParaRPr lang="es-ES_tradnl" sz="1600" dirty="0">
              <a:solidFill>
                <a:schemeClr val="tx1">
                  <a:lumMod val="65000"/>
                  <a:lumOff val="35000"/>
                </a:schemeClr>
              </a:solidFill>
              <a:latin typeface="Century Gothic" panose="020B0502020202020204" pitchFamily="34" charset="0"/>
              <a:cs typeface="Arial" panose="020B0604020202020204" pitchFamily="34" charset="0"/>
            </a:endParaRPr>
          </a:p>
          <a:p>
            <a:pPr algn="just"/>
            <a:endParaRPr lang="es-ES_tradnl" sz="1600" b="1" u="sng" dirty="0">
              <a:solidFill>
                <a:schemeClr val="tx1">
                  <a:lumMod val="65000"/>
                  <a:lumOff val="35000"/>
                </a:schemeClr>
              </a:solidFill>
              <a:latin typeface="Century Gothic" panose="020B0502020202020204" pitchFamily="34" charset="0"/>
              <a:cs typeface="Arial" panose="020B0604020202020204" pitchFamily="34" charset="0"/>
            </a:endParaRPr>
          </a:p>
          <a:p>
            <a:pPr algn="just"/>
            <a:endParaRPr lang="es-ES_tradnl" b="1" u="sng" dirty="0">
              <a:solidFill>
                <a:schemeClr val="tx1">
                  <a:lumMod val="65000"/>
                  <a:lumOff val="35000"/>
                </a:schemeClr>
              </a:solidFill>
            </a:endParaRPr>
          </a:p>
          <a:p>
            <a:pPr algn="just"/>
            <a:endParaRPr lang="es-ES_tradnl" b="1" u="sng" dirty="0">
              <a:solidFill>
                <a:schemeClr val="tx1">
                  <a:lumMod val="65000"/>
                  <a:lumOff val="35000"/>
                </a:schemeClr>
              </a:solidFill>
            </a:endParaRPr>
          </a:p>
        </p:txBody>
      </p:sp>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1104752" y="1142087"/>
            <a:ext cx="9083327"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Imagen 9" descr="../../../../../Users/macintosh/Documents/201+/SED/LIBRERIA%20">
            <a:extLst>
              <a:ext uri="{FF2B5EF4-FFF2-40B4-BE49-F238E27FC236}">
                <a16:creationId xmlns:a16="http://schemas.microsoft.com/office/drawing/2014/main" id="{091823A0-05A3-4FE3-A4A0-BDACAA276A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7501" y="5570744"/>
            <a:ext cx="6400800" cy="1349375"/>
          </a:xfrm>
          <a:prstGeom prst="rect">
            <a:avLst/>
          </a:prstGeom>
          <a:noFill/>
          <a:ln>
            <a:noFill/>
          </a:ln>
        </p:spPr>
      </p:pic>
      <p:sp>
        <p:nvSpPr>
          <p:cNvPr id="3" name="CuadroTexto 2">
            <a:extLst>
              <a:ext uri="{FF2B5EF4-FFF2-40B4-BE49-F238E27FC236}">
                <a16:creationId xmlns:a16="http://schemas.microsoft.com/office/drawing/2014/main" id="{42DEE34C-9957-EFF2-BF9F-44245E796CF6}"/>
              </a:ext>
            </a:extLst>
          </p:cNvPr>
          <p:cNvSpPr txBox="1"/>
          <p:nvPr/>
        </p:nvSpPr>
        <p:spPr>
          <a:xfrm>
            <a:off x="1104752" y="1454688"/>
            <a:ext cx="9391798" cy="400110"/>
          </a:xfrm>
          <a:prstGeom prst="rect">
            <a:avLst/>
          </a:prstGeom>
          <a:noFill/>
        </p:spPr>
        <p:txBody>
          <a:bodyPr wrap="square" rtlCol="0">
            <a:spAutoFit/>
          </a:bodyPr>
          <a:lstStyle/>
          <a:p>
            <a:r>
              <a:rPr lang="es-ES_tradnl" sz="2000" b="1" u="sng" dirty="0">
                <a:solidFill>
                  <a:srgbClr val="FF0000"/>
                </a:solidFill>
                <a:latin typeface="Century Gothic" panose="020B0502020202020204" pitchFamily="34" charset="0"/>
                <a:cs typeface="Arial" panose="020B0604020202020204" pitchFamily="34" charset="0"/>
              </a:rPr>
              <a:t>NORMATIVIDAD APLICABLE:</a:t>
            </a:r>
          </a:p>
        </p:txBody>
      </p:sp>
      <p:pic>
        <p:nvPicPr>
          <p:cNvPr id="4" name="Imagen 3">
            <a:extLst>
              <a:ext uri="{FF2B5EF4-FFF2-40B4-BE49-F238E27FC236}">
                <a16:creationId xmlns:a16="http://schemas.microsoft.com/office/drawing/2014/main" id="{BE89D845-D5C1-6703-1B44-C5DB49318FE0}"/>
              </a:ext>
            </a:extLst>
          </p:cNvPr>
          <p:cNvPicPr>
            <a:picLocks noChangeAspect="1"/>
          </p:cNvPicPr>
          <p:nvPr/>
        </p:nvPicPr>
        <p:blipFill>
          <a:blip r:embed="rId3"/>
          <a:stretch>
            <a:fillRect/>
          </a:stretch>
        </p:blipFill>
        <p:spPr>
          <a:xfrm>
            <a:off x="9626904" y="2167398"/>
            <a:ext cx="2097206" cy="2690635"/>
          </a:xfrm>
          <a:prstGeom prst="rect">
            <a:avLst/>
          </a:prstGeom>
        </p:spPr>
      </p:pic>
    </p:spTree>
    <p:extLst>
      <p:ext uri="{BB962C8B-B14F-4D97-AF65-F5344CB8AC3E}">
        <p14:creationId xmlns:p14="http://schemas.microsoft.com/office/powerpoint/2010/main" val="383622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5">
            <a:extLst>
              <a:ext uri="{FF2B5EF4-FFF2-40B4-BE49-F238E27FC236}">
                <a16:creationId xmlns:a16="http://schemas.microsoft.com/office/drawing/2014/main" id="{0825877E-8261-8141-BD0F-F6AE693DADC3}"/>
              </a:ext>
            </a:extLst>
          </p:cNvPr>
          <p:cNvSpPr txBox="1">
            <a:spLocks noGrp="1"/>
          </p:cNvSpPr>
          <p:nvPr>
            <p:ph type="title"/>
          </p:nvPr>
        </p:nvSpPr>
        <p:spPr>
          <a:xfrm>
            <a:off x="647162" y="345794"/>
            <a:ext cx="10515600" cy="397032"/>
          </a:xfrm>
          <a:prstGeom prst="rect">
            <a:avLst/>
          </a:prstGeom>
          <a:noFill/>
        </p:spPr>
        <p:txBody>
          <a:bodyPr wrap="square" rtlCol="0">
            <a:spAutoFit/>
          </a:bodyPr>
          <a:lstStyle/>
          <a:p>
            <a:pPr algn="ctr"/>
            <a:r>
              <a:rPr lang="es-ES_tradnl" sz="2200" b="1" dirty="0">
                <a:solidFill>
                  <a:srgbClr val="FF0000"/>
                </a:solidFill>
                <a:latin typeface="Century Gothic" panose="020B0502020202020204" pitchFamily="34" charset="0"/>
              </a:rPr>
              <a:t>SELECCIÓN DE CONTRATISTAS POR LA MODALIDAD DE MÍNIMA CUANTÍA</a:t>
            </a:r>
          </a:p>
        </p:txBody>
      </p:sp>
      <p:graphicFrame>
        <p:nvGraphicFramePr>
          <p:cNvPr id="3" name="Diagrama 2"/>
          <p:cNvGraphicFramePr/>
          <p:nvPr>
            <p:extLst>
              <p:ext uri="{D42A27DB-BD31-4B8C-83A1-F6EECF244321}">
                <p14:modId xmlns:p14="http://schemas.microsoft.com/office/powerpoint/2010/main" val="977231411"/>
              </p:ext>
            </p:extLst>
          </p:nvPr>
        </p:nvGraphicFramePr>
        <p:xfrm>
          <a:off x="685799" y="1146220"/>
          <a:ext cx="8801101" cy="545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muñecos para presentaciones - Buscar con Google | Imagenes para  presentaciones, Imagenes para diapositivas, Imagenes de muñec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2029" y="2090294"/>
            <a:ext cx="2276901" cy="227690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Users/macintosh/Documents/201+/SED/LIBRERIA%20">
            <a:extLst>
              <a:ext uri="{FF2B5EF4-FFF2-40B4-BE49-F238E27FC236}">
                <a16:creationId xmlns:a16="http://schemas.microsoft.com/office/drawing/2014/main" id="{00B61BDF-4A52-40EF-8872-CFF57C970B8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10162" y="5714664"/>
            <a:ext cx="6400800" cy="1349375"/>
          </a:xfrm>
          <a:prstGeom prst="rect">
            <a:avLst/>
          </a:prstGeom>
          <a:noFill/>
          <a:ln>
            <a:noFill/>
          </a:ln>
        </p:spPr>
      </p:pic>
      <p:cxnSp>
        <p:nvCxnSpPr>
          <p:cNvPr id="2" name="Conector recto 1">
            <a:extLst>
              <a:ext uri="{FF2B5EF4-FFF2-40B4-BE49-F238E27FC236}">
                <a16:creationId xmlns:a16="http://schemas.microsoft.com/office/drawing/2014/main" id="{4FEF49DE-0A2A-001A-D70B-98E252B6D2B3}"/>
              </a:ext>
            </a:extLst>
          </p:cNvPr>
          <p:cNvCxnSpPr>
            <a:cxnSpLocks/>
          </p:cNvCxnSpPr>
          <p:nvPr/>
        </p:nvCxnSpPr>
        <p:spPr>
          <a:xfrm>
            <a:off x="1047404" y="742826"/>
            <a:ext cx="925084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31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2112162" y="256811"/>
            <a:ext cx="10875631" cy="430887"/>
          </a:xfrm>
          <a:prstGeom prst="rect">
            <a:avLst/>
          </a:prstGeom>
          <a:noFill/>
        </p:spPr>
        <p:txBody>
          <a:bodyPr wrap="square" rtlCol="0">
            <a:spAutoFit/>
          </a:bodyPr>
          <a:lstStyle/>
          <a:p>
            <a:pPr algn="ctr"/>
            <a:r>
              <a:rPr lang="es-CO" sz="2200" b="1" dirty="0">
                <a:solidFill>
                  <a:srgbClr val="FF0000"/>
                </a:solidFill>
                <a:latin typeface="Century Gothic" panose="020B0502020202020204" pitchFamily="34" charset="0"/>
              </a:rPr>
              <a:t>VALOR DE LA MÍNIMA CUANTÍA</a:t>
            </a:r>
            <a:endParaRPr lang="es-ES_tradnl" sz="2200" b="1" dirty="0">
              <a:solidFill>
                <a:srgbClr val="FF0000"/>
              </a:solidFill>
              <a:latin typeface="Century Gothic" panose="020B0502020202020204" pitchFamily="34" charset="0"/>
            </a:endParaRPr>
          </a:p>
        </p:txBody>
      </p:sp>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1244402" y="705470"/>
            <a:ext cx="9416146"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D5211EDC-2CA5-D84D-AE29-42FE3A82052E}"/>
              </a:ext>
            </a:extLst>
          </p:cNvPr>
          <p:cNvSpPr txBox="1"/>
          <p:nvPr/>
        </p:nvSpPr>
        <p:spPr>
          <a:xfrm>
            <a:off x="8409482" y="1888448"/>
            <a:ext cx="3267855" cy="3046988"/>
          </a:xfrm>
          <a:prstGeom prst="rect">
            <a:avLst/>
          </a:prstGeom>
          <a:noFill/>
        </p:spPr>
        <p:txBody>
          <a:bodyPr wrap="square" rtlCol="0">
            <a:spAutoFit/>
          </a:bodyPr>
          <a:lstStyle/>
          <a:p>
            <a:pPr marL="285750" indent="-285750" algn="just">
              <a:buFont typeface="Wingdings" panose="05000000000000000000" pitchFamily="2" charset="2"/>
              <a:buChar char="ü"/>
            </a:pPr>
            <a:r>
              <a:rPr lang="es-CO" sz="1600" dirty="0">
                <a:latin typeface="Century Gothic" panose="020B0502020202020204" pitchFamily="34" charset="0"/>
              </a:rPr>
              <a:t>Es el equivalente a máximo el diez por ciento (10%) de la menor cuantía de una Entidad Estatal determinada en función de su presupuesto anual. </a:t>
            </a:r>
            <a:endParaRPr lang="es-CO" sz="1600" b="1" dirty="0">
              <a:latin typeface="Century Gothic" panose="020B0502020202020204" pitchFamily="34" charset="0"/>
            </a:endParaRPr>
          </a:p>
          <a:p>
            <a:pPr marL="285750" indent="-285750" algn="just">
              <a:buFont typeface="Wingdings" panose="05000000000000000000" pitchFamily="2" charset="2"/>
              <a:buChar char="ü"/>
            </a:pPr>
            <a:endParaRPr lang="es-CO" sz="1600" b="1" dirty="0">
              <a:latin typeface="Century Gothic" panose="020B0502020202020204" pitchFamily="34" charset="0"/>
            </a:endParaRPr>
          </a:p>
          <a:p>
            <a:pPr marL="285750" indent="-285750" algn="just">
              <a:buFont typeface="Wingdings" panose="05000000000000000000" pitchFamily="2" charset="2"/>
              <a:buChar char="ü"/>
            </a:pPr>
            <a:r>
              <a:rPr lang="es-CO" sz="1600" dirty="0">
                <a:latin typeface="Century Gothic" panose="020B0502020202020204" pitchFamily="34" charset="0"/>
              </a:rPr>
              <a:t>El procedimiento para establecer la menor cuantía está descrito en el literal b) del artículo 2° de la Ley 1150 de 2007</a:t>
            </a:r>
          </a:p>
        </p:txBody>
      </p:sp>
      <p:pic>
        <p:nvPicPr>
          <p:cNvPr id="5" name="Imagen 4">
            <a:extLst>
              <a:ext uri="{FF2B5EF4-FFF2-40B4-BE49-F238E27FC236}">
                <a16:creationId xmlns:a16="http://schemas.microsoft.com/office/drawing/2014/main" id="{4BACA938-154E-4385-B22C-CA6E96300AAF}"/>
              </a:ext>
            </a:extLst>
          </p:cNvPr>
          <p:cNvPicPr>
            <a:picLocks noChangeAspect="1"/>
          </p:cNvPicPr>
          <p:nvPr/>
        </p:nvPicPr>
        <p:blipFill>
          <a:blip r:embed="rId3"/>
          <a:stretch>
            <a:fillRect/>
          </a:stretch>
        </p:blipFill>
        <p:spPr>
          <a:xfrm>
            <a:off x="514664" y="895029"/>
            <a:ext cx="7894818" cy="2722460"/>
          </a:xfrm>
          <a:prstGeom prst="rect">
            <a:avLst/>
          </a:prstGeom>
        </p:spPr>
        <p:style>
          <a:lnRef idx="2">
            <a:schemeClr val="dk1"/>
          </a:lnRef>
          <a:fillRef idx="1">
            <a:schemeClr val="lt1"/>
          </a:fillRef>
          <a:effectRef idx="0">
            <a:schemeClr val="dk1"/>
          </a:effectRef>
          <a:fontRef idx="minor">
            <a:schemeClr val="dk1"/>
          </a:fontRef>
        </p:style>
      </p:pic>
      <p:pic>
        <p:nvPicPr>
          <p:cNvPr id="9" name="Imagen 8" descr="../../../../../Users/macintosh/Documents/201+/SED/LIBRERIA%20">
            <a:extLst>
              <a:ext uri="{FF2B5EF4-FFF2-40B4-BE49-F238E27FC236}">
                <a16:creationId xmlns:a16="http://schemas.microsoft.com/office/drawing/2014/main" id="{CD840054-B2CF-41EF-9254-17D08D597C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80359" y="5714664"/>
            <a:ext cx="6400800" cy="1349375"/>
          </a:xfrm>
          <a:prstGeom prst="rect">
            <a:avLst/>
          </a:prstGeom>
          <a:noFill/>
          <a:ln>
            <a:noFill/>
          </a:ln>
        </p:spPr>
      </p:pic>
      <p:graphicFrame>
        <p:nvGraphicFramePr>
          <p:cNvPr id="4" name="Tabla 5">
            <a:extLst>
              <a:ext uri="{FF2B5EF4-FFF2-40B4-BE49-F238E27FC236}">
                <a16:creationId xmlns:a16="http://schemas.microsoft.com/office/drawing/2014/main" id="{95139477-9EF5-C560-A0DF-A691E350BA18}"/>
              </a:ext>
            </a:extLst>
          </p:cNvPr>
          <p:cNvGraphicFramePr>
            <a:graphicFrameLocks noGrp="1"/>
          </p:cNvGraphicFramePr>
          <p:nvPr>
            <p:extLst>
              <p:ext uri="{D42A27DB-BD31-4B8C-83A1-F6EECF244321}">
                <p14:modId xmlns:p14="http://schemas.microsoft.com/office/powerpoint/2010/main" val="3696323063"/>
              </p:ext>
            </p:extLst>
          </p:nvPr>
        </p:nvGraphicFramePr>
        <p:xfrm>
          <a:off x="514662" y="3742661"/>
          <a:ext cx="7894818" cy="400110"/>
        </p:xfrm>
        <a:graphic>
          <a:graphicData uri="http://schemas.openxmlformats.org/drawingml/2006/table">
            <a:tbl>
              <a:tblPr firstRow="1" bandRow="1">
                <a:tableStyleId>{5C22544A-7EE6-4342-B048-85BDC9FD1C3A}</a:tableStyleId>
              </a:tblPr>
              <a:tblGrid>
                <a:gridCol w="2972817">
                  <a:extLst>
                    <a:ext uri="{9D8B030D-6E8A-4147-A177-3AD203B41FA5}">
                      <a16:colId xmlns:a16="http://schemas.microsoft.com/office/drawing/2014/main" val="2521654922"/>
                    </a:ext>
                  </a:extLst>
                </a:gridCol>
                <a:gridCol w="4922001">
                  <a:extLst>
                    <a:ext uri="{9D8B030D-6E8A-4147-A177-3AD203B41FA5}">
                      <a16:colId xmlns:a16="http://schemas.microsoft.com/office/drawing/2014/main" val="3299860482"/>
                    </a:ext>
                  </a:extLst>
                </a:gridCol>
              </a:tblGrid>
              <a:tr h="400110">
                <a:tc>
                  <a:txBody>
                    <a:bodyPr/>
                    <a:lstStyle/>
                    <a:p>
                      <a:r>
                        <a:rPr lang="es-CO" sz="1800" dirty="0">
                          <a:latin typeface="Century Gothic" panose="020B0502020202020204" pitchFamily="34" charset="0"/>
                        </a:rPr>
                        <a:t>ENTIDAD </a:t>
                      </a:r>
                    </a:p>
                  </a:txBody>
                  <a:tcPr>
                    <a:solidFill>
                      <a:schemeClr val="tx1">
                        <a:lumMod val="65000"/>
                        <a:lumOff val="35000"/>
                      </a:schemeClr>
                    </a:solidFill>
                  </a:tcPr>
                </a:tc>
                <a:tc>
                  <a:txBody>
                    <a:bodyPr/>
                    <a:lstStyle/>
                    <a:p>
                      <a:pPr algn="ctr"/>
                      <a:r>
                        <a:rPr lang="es-CO" sz="1800" dirty="0">
                          <a:latin typeface="Century Gothic" panose="020B0502020202020204" pitchFamily="34" charset="0"/>
                        </a:rPr>
                        <a:t>VALOR MINIMA CUANTÍA </a:t>
                      </a:r>
                    </a:p>
                  </a:txBody>
                  <a:tcPr>
                    <a:solidFill>
                      <a:schemeClr val="tx1">
                        <a:lumMod val="65000"/>
                        <a:lumOff val="35000"/>
                      </a:schemeClr>
                    </a:solidFill>
                  </a:tcPr>
                </a:tc>
                <a:extLst>
                  <a:ext uri="{0D108BD9-81ED-4DB2-BD59-A6C34878D82A}">
                    <a16:rowId xmlns:a16="http://schemas.microsoft.com/office/drawing/2014/main" val="3943400654"/>
                  </a:ext>
                </a:extLst>
              </a:tr>
            </a:tbl>
          </a:graphicData>
        </a:graphic>
      </p:graphicFrame>
      <p:graphicFrame>
        <p:nvGraphicFramePr>
          <p:cNvPr id="6" name="Tabla 6">
            <a:extLst>
              <a:ext uri="{FF2B5EF4-FFF2-40B4-BE49-F238E27FC236}">
                <a16:creationId xmlns:a16="http://schemas.microsoft.com/office/drawing/2014/main" id="{4C056F15-D879-E143-EA44-B355568A5C32}"/>
              </a:ext>
            </a:extLst>
          </p:cNvPr>
          <p:cNvGraphicFramePr>
            <a:graphicFrameLocks noGrp="1"/>
          </p:cNvGraphicFramePr>
          <p:nvPr>
            <p:extLst>
              <p:ext uri="{D42A27DB-BD31-4B8C-83A1-F6EECF244321}">
                <p14:modId xmlns:p14="http://schemas.microsoft.com/office/powerpoint/2010/main" val="1006560344"/>
              </p:ext>
            </p:extLst>
          </p:nvPr>
        </p:nvGraphicFramePr>
        <p:xfrm>
          <a:off x="514660" y="4162046"/>
          <a:ext cx="7894818" cy="914400"/>
        </p:xfrm>
        <a:graphic>
          <a:graphicData uri="http://schemas.openxmlformats.org/drawingml/2006/table">
            <a:tbl>
              <a:tblPr firstRow="1" bandRow="1">
                <a:tableStyleId>{5C22544A-7EE6-4342-B048-85BDC9FD1C3A}</a:tableStyleId>
              </a:tblPr>
              <a:tblGrid>
                <a:gridCol w="2972685">
                  <a:extLst>
                    <a:ext uri="{9D8B030D-6E8A-4147-A177-3AD203B41FA5}">
                      <a16:colId xmlns:a16="http://schemas.microsoft.com/office/drawing/2014/main" val="2004201255"/>
                    </a:ext>
                  </a:extLst>
                </a:gridCol>
                <a:gridCol w="4922133">
                  <a:extLst>
                    <a:ext uri="{9D8B030D-6E8A-4147-A177-3AD203B41FA5}">
                      <a16:colId xmlns:a16="http://schemas.microsoft.com/office/drawing/2014/main" val="1760898371"/>
                    </a:ext>
                  </a:extLst>
                </a:gridCol>
              </a:tblGrid>
              <a:tr h="647788">
                <a:tc>
                  <a:txBody>
                    <a:bodyPr/>
                    <a:lstStyle/>
                    <a:p>
                      <a:r>
                        <a:rPr lang="es-CO" sz="1800" b="1" dirty="0">
                          <a:latin typeface="Century Gothic" panose="020B0502020202020204" pitchFamily="34" charset="0"/>
                        </a:rPr>
                        <a:t>SECRETARIA DE EDUCACIÓN DEL DISTRITO </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b="0" dirty="0">
                          <a:latin typeface="Century Gothic" panose="020B0502020202020204" pitchFamily="34" charset="0"/>
                        </a:rPr>
                        <a:t>Hasta 100 SMLMV (Desde $0 hasta $116.000.000)</a:t>
                      </a:r>
                    </a:p>
                    <a:p>
                      <a:endParaRPr lang="es-CO" sz="1800" b="0" dirty="0">
                        <a:latin typeface="Century Gothic" panose="020B0502020202020204" pitchFamily="34" charset="0"/>
                      </a:endParaRPr>
                    </a:p>
                  </a:txBody>
                  <a:tcPr>
                    <a:solidFill>
                      <a:schemeClr val="bg1">
                        <a:lumMod val="75000"/>
                      </a:schemeClr>
                    </a:solidFill>
                  </a:tcPr>
                </a:tc>
                <a:extLst>
                  <a:ext uri="{0D108BD9-81ED-4DB2-BD59-A6C34878D82A}">
                    <a16:rowId xmlns:a16="http://schemas.microsoft.com/office/drawing/2014/main" val="276116319"/>
                  </a:ext>
                </a:extLst>
              </a:tr>
            </a:tbl>
          </a:graphicData>
        </a:graphic>
      </p:graphicFrame>
      <p:graphicFrame>
        <p:nvGraphicFramePr>
          <p:cNvPr id="12" name="Tabla 13">
            <a:extLst>
              <a:ext uri="{FF2B5EF4-FFF2-40B4-BE49-F238E27FC236}">
                <a16:creationId xmlns:a16="http://schemas.microsoft.com/office/drawing/2014/main" id="{7160568B-7074-4613-9A88-6A94DAA3463D}"/>
              </a:ext>
            </a:extLst>
          </p:cNvPr>
          <p:cNvGraphicFramePr>
            <a:graphicFrameLocks noGrp="1"/>
          </p:cNvGraphicFramePr>
          <p:nvPr>
            <p:extLst>
              <p:ext uri="{D42A27DB-BD31-4B8C-83A1-F6EECF244321}">
                <p14:modId xmlns:p14="http://schemas.microsoft.com/office/powerpoint/2010/main" val="3456333403"/>
              </p:ext>
            </p:extLst>
          </p:nvPr>
        </p:nvGraphicFramePr>
        <p:xfrm>
          <a:off x="514660" y="4829109"/>
          <a:ext cx="7894818" cy="1737360"/>
        </p:xfrm>
        <a:graphic>
          <a:graphicData uri="http://schemas.openxmlformats.org/drawingml/2006/table">
            <a:tbl>
              <a:tblPr firstRow="1" bandRow="1">
                <a:tableStyleId>{5C22544A-7EE6-4342-B048-85BDC9FD1C3A}</a:tableStyleId>
              </a:tblPr>
              <a:tblGrid>
                <a:gridCol w="2983452">
                  <a:extLst>
                    <a:ext uri="{9D8B030D-6E8A-4147-A177-3AD203B41FA5}">
                      <a16:colId xmlns:a16="http://schemas.microsoft.com/office/drawing/2014/main" val="32113510"/>
                    </a:ext>
                  </a:extLst>
                </a:gridCol>
                <a:gridCol w="4911366">
                  <a:extLst>
                    <a:ext uri="{9D8B030D-6E8A-4147-A177-3AD203B41FA5}">
                      <a16:colId xmlns:a16="http://schemas.microsoft.com/office/drawing/2014/main" val="2643628674"/>
                    </a:ext>
                  </a:extLst>
                </a:gridCol>
              </a:tblGrid>
              <a:tr h="975407">
                <a:tc>
                  <a:txBody>
                    <a:bodyPr/>
                    <a:lstStyle/>
                    <a:p>
                      <a:r>
                        <a:rPr lang="es-CO" dirty="0">
                          <a:latin typeface="Century Gothic" panose="020B0502020202020204" pitchFamily="34" charset="0"/>
                        </a:rPr>
                        <a:t>INSTITUCIONES EDUCATIVAS DISTRITALES </a:t>
                      </a:r>
                    </a:p>
                  </a:txBody>
                  <a:tcPr>
                    <a:solidFill>
                      <a:schemeClr val="accent2"/>
                    </a:solidFill>
                  </a:tcPr>
                </a:tc>
                <a:tc>
                  <a:txBody>
                    <a:bodyPr/>
                    <a:lstStyle/>
                    <a:p>
                      <a:pPr algn="just"/>
                      <a:r>
                        <a:rPr lang="es-CO" sz="1800" b="0" dirty="0">
                          <a:latin typeface="Century Gothic" panose="020B0502020202020204" pitchFamily="34" charset="0"/>
                        </a:rPr>
                        <a:t>Cuyo valor no exceda el 10% de la menor cuantía ($324.800.000 M/CTE). </a:t>
                      </a:r>
                    </a:p>
                    <a:p>
                      <a:pPr algn="just"/>
                      <a:endParaRPr lang="es-CO" sz="1800" b="0" dirty="0">
                        <a:latin typeface="Century Gothic" panose="020B0502020202020204" pitchFamily="34" charset="0"/>
                      </a:endParaRPr>
                    </a:p>
                    <a:p>
                      <a:pPr algn="just"/>
                      <a:r>
                        <a:rPr lang="es-CO" sz="1800" b="0" dirty="0">
                          <a:latin typeface="Century Gothic" panose="020B0502020202020204" pitchFamily="34" charset="0"/>
                        </a:rPr>
                        <a:t>Para el año </a:t>
                      </a:r>
                      <a:r>
                        <a:rPr lang="es-CO" sz="1800" b="1" dirty="0">
                          <a:latin typeface="Century Gothic" panose="020B0502020202020204" pitchFamily="34" charset="0"/>
                        </a:rPr>
                        <a:t>2023 </a:t>
                      </a:r>
                      <a:r>
                        <a:rPr lang="es-CO" sz="1800" b="0" dirty="0">
                          <a:latin typeface="Century Gothic" panose="020B0502020202020204" pitchFamily="34" charset="0"/>
                        </a:rPr>
                        <a:t>de </a:t>
                      </a:r>
                      <a:r>
                        <a:rPr lang="es-CO" sz="1800" b="1" dirty="0">
                          <a:latin typeface="Century Gothic" panose="020B0502020202020204" pitchFamily="34" charset="0"/>
                        </a:rPr>
                        <a:t>$23.200.000 </a:t>
                      </a:r>
                      <a:r>
                        <a:rPr lang="es-CO" sz="1800" b="0" dirty="0">
                          <a:latin typeface="Century Gothic" panose="020B0502020202020204" pitchFamily="34" charset="0"/>
                        </a:rPr>
                        <a:t>y el valor no exceda los </a:t>
                      </a:r>
                      <a:r>
                        <a:rPr lang="es-CO" sz="1800" b="1" dirty="0">
                          <a:latin typeface="Century Gothic" panose="020B0502020202020204" pitchFamily="34" charset="0"/>
                        </a:rPr>
                        <a:t>$32.480.000 </a:t>
                      </a:r>
                      <a:r>
                        <a:rPr lang="es-CO" sz="1800" b="0" dirty="0">
                          <a:latin typeface="Century Gothic" panose="020B0502020202020204" pitchFamily="34" charset="0"/>
                        </a:rPr>
                        <a:t>M/CTE</a:t>
                      </a:r>
                    </a:p>
                    <a:p>
                      <a:endParaRPr lang="es-CO" dirty="0"/>
                    </a:p>
                  </a:txBody>
                  <a:tcPr>
                    <a:solidFill>
                      <a:schemeClr val="accent2"/>
                    </a:solidFill>
                  </a:tcPr>
                </a:tc>
                <a:extLst>
                  <a:ext uri="{0D108BD9-81ED-4DB2-BD59-A6C34878D82A}">
                    <a16:rowId xmlns:a16="http://schemas.microsoft.com/office/drawing/2014/main" val="1924479918"/>
                  </a:ext>
                </a:extLst>
              </a:tr>
            </a:tbl>
          </a:graphicData>
        </a:graphic>
      </p:graphicFrame>
    </p:spTree>
    <p:extLst>
      <p:ext uri="{BB962C8B-B14F-4D97-AF65-F5344CB8AC3E}">
        <p14:creationId xmlns:p14="http://schemas.microsoft.com/office/powerpoint/2010/main" val="331435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5">
            <a:extLst>
              <a:ext uri="{FF2B5EF4-FFF2-40B4-BE49-F238E27FC236}">
                <a16:creationId xmlns:a16="http://schemas.microsoft.com/office/drawing/2014/main" id="{0825877E-8261-8141-BD0F-F6AE693DADC3}"/>
              </a:ext>
            </a:extLst>
          </p:cNvPr>
          <p:cNvSpPr txBox="1">
            <a:spLocks noGrp="1"/>
          </p:cNvSpPr>
          <p:nvPr>
            <p:ph type="title"/>
          </p:nvPr>
        </p:nvSpPr>
        <p:spPr>
          <a:xfrm>
            <a:off x="685799" y="358051"/>
            <a:ext cx="10505942" cy="535531"/>
          </a:xfrm>
          <a:prstGeom prst="rect">
            <a:avLst/>
          </a:prstGeom>
          <a:noFill/>
        </p:spPr>
        <p:txBody>
          <a:bodyPr wrap="square" rtlCol="0">
            <a:spAutoFit/>
          </a:bodyPr>
          <a:lstStyle/>
          <a:p>
            <a:r>
              <a:rPr lang="es-ES" sz="3200" b="1" dirty="0">
                <a:solidFill>
                  <a:srgbClr val="FF0000"/>
                </a:solidFill>
                <a:latin typeface="Century Gothic" panose="020B0502020202020204" pitchFamily="34" charset="0"/>
              </a:rPr>
              <a:t>MÍNIMA CUANTÍA - FASE PRECONTRACTUAL </a:t>
            </a:r>
            <a:endParaRPr lang="es-CO" sz="3200" dirty="0">
              <a:solidFill>
                <a:srgbClr val="FF0000"/>
              </a:solidFill>
              <a:latin typeface="Century Gothic" panose="020B0502020202020204" pitchFamily="34" charset="0"/>
            </a:endParaRPr>
          </a:p>
        </p:txBody>
      </p:sp>
      <p:cxnSp>
        <p:nvCxnSpPr>
          <p:cNvPr id="13" name="Conector recto 12">
            <a:extLst>
              <a:ext uri="{FF2B5EF4-FFF2-40B4-BE49-F238E27FC236}">
                <a16:creationId xmlns:a16="http://schemas.microsoft.com/office/drawing/2014/main" id="{3A78B91C-87F4-DE44-9C8A-591EE6ED55F8}"/>
              </a:ext>
            </a:extLst>
          </p:cNvPr>
          <p:cNvCxnSpPr/>
          <p:nvPr/>
        </p:nvCxnSpPr>
        <p:spPr>
          <a:xfrm>
            <a:off x="685799" y="839709"/>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8" name="Imagen 7" descr="../../../../../Users/macintosh/Documents/201+/SED/LIBRERIA%20">
            <a:extLst>
              <a:ext uri="{FF2B5EF4-FFF2-40B4-BE49-F238E27FC236}">
                <a16:creationId xmlns:a16="http://schemas.microsoft.com/office/drawing/2014/main" id="{110880FE-0B55-4616-B29E-2A168740F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162" y="5714664"/>
            <a:ext cx="6400800" cy="1349375"/>
          </a:xfrm>
          <a:prstGeom prst="rect">
            <a:avLst/>
          </a:prstGeom>
          <a:noFill/>
          <a:ln>
            <a:noFill/>
          </a:ln>
        </p:spPr>
      </p:pic>
      <p:graphicFrame>
        <p:nvGraphicFramePr>
          <p:cNvPr id="6" name="Diagrama 5">
            <a:extLst>
              <a:ext uri="{FF2B5EF4-FFF2-40B4-BE49-F238E27FC236}">
                <a16:creationId xmlns:a16="http://schemas.microsoft.com/office/drawing/2014/main" id="{89E24E14-62D8-762C-A840-74FC367A0016}"/>
              </a:ext>
            </a:extLst>
          </p:cNvPr>
          <p:cNvGraphicFramePr/>
          <p:nvPr>
            <p:extLst>
              <p:ext uri="{D42A27DB-BD31-4B8C-83A1-F6EECF244321}">
                <p14:modId xmlns:p14="http://schemas.microsoft.com/office/powerpoint/2010/main" val="3313758365"/>
              </p:ext>
            </p:extLst>
          </p:nvPr>
        </p:nvGraphicFramePr>
        <p:xfrm>
          <a:off x="685799" y="947454"/>
          <a:ext cx="11291342" cy="5654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306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5">
            <a:extLst>
              <a:ext uri="{FF2B5EF4-FFF2-40B4-BE49-F238E27FC236}">
                <a16:creationId xmlns:a16="http://schemas.microsoft.com/office/drawing/2014/main" id="{0825877E-8261-8141-BD0F-F6AE693DADC3}"/>
              </a:ext>
            </a:extLst>
          </p:cNvPr>
          <p:cNvSpPr txBox="1">
            <a:spLocks noGrp="1"/>
          </p:cNvSpPr>
          <p:nvPr>
            <p:ph type="title"/>
          </p:nvPr>
        </p:nvSpPr>
        <p:spPr>
          <a:xfrm>
            <a:off x="685799" y="281302"/>
            <a:ext cx="10505942" cy="535531"/>
          </a:xfrm>
          <a:prstGeom prst="rect">
            <a:avLst/>
          </a:prstGeom>
          <a:noFill/>
        </p:spPr>
        <p:txBody>
          <a:bodyPr wrap="square" rtlCol="0">
            <a:spAutoFit/>
          </a:bodyPr>
          <a:lstStyle/>
          <a:p>
            <a:r>
              <a:rPr lang="es-ES" sz="3200" b="1" dirty="0">
                <a:solidFill>
                  <a:srgbClr val="FF0000"/>
                </a:solidFill>
                <a:latin typeface="Century Gothic" panose="020B0502020202020204" pitchFamily="34" charset="0"/>
              </a:rPr>
              <a:t>MÍNIMA CUANTÍA - FASE PRECONTRACTUAL </a:t>
            </a:r>
            <a:endParaRPr lang="es-CO" sz="3200" dirty="0">
              <a:solidFill>
                <a:srgbClr val="FF0000"/>
              </a:solidFill>
              <a:latin typeface="Century Gothic" panose="020B0502020202020204" pitchFamily="34" charset="0"/>
            </a:endParaRPr>
          </a:p>
        </p:txBody>
      </p:sp>
      <p:cxnSp>
        <p:nvCxnSpPr>
          <p:cNvPr id="13" name="Conector recto 12">
            <a:extLst>
              <a:ext uri="{FF2B5EF4-FFF2-40B4-BE49-F238E27FC236}">
                <a16:creationId xmlns:a16="http://schemas.microsoft.com/office/drawing/2014/main" id="{3A78B91C-87F4-DE44-9C8A-591EE6ED55F8}"/>
              </a:ext>
            </a:extLst>
          </p:cNvPr>
          <p:cNvCxnSpPr/>
          <p:nvPr/>
        </p:nvCxnSpPr>
        <p:spPr>
          <a:xfrm>
            <a:off x="685799" y="839709"/>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8" name="Imagen 7" descr="../../../../../Users/macintosh/Documents/201+/SED/LIBRERIA%20">
            <a:extLst>
              <a:ext uri="{FF2B5EF4-FFF2-40B4-BE49-F238E27FC236}">
                <a16:creationId xmlns:a16="http://schemas.microsoft.com/office/drawing/2014/main" id="{110880FE-0B55-4616-B29E-2A168740F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162" y="5714664"/>
            <a:ext cx="6400800" cy="1349375"/>
          </a:xfrm>
          <a:prstGeom prst="rect">
            <a:avLst/>
          </a:prstGeom>
          <a:noFill/>
          <a:ln>
            <a:noFill/>
          </a:ln>
        </p:spPr>
      </p:pic>
      <p:graphicFrame>
        <p:nvGraphicFramePr>
          <p:cNvPr id="6" name="Diagrama 5">
            <a:extLst>
              <a:ext uri="{FF2B5EF4-FFF2-40B4-BE49-F238E27FC236}">
                <a16:creationId xmlns:a16="http://schemas.microsoft.com/office/drawing/2014/main" id="{89E24E14-62D8-762C-A840-74FC367A0016}"/>
              </a:ext>
            </a:extLst>
          </p:cNvPr>
          <p:cNvGraphicFramePr/>
          <p:nvPr>
            <p:extLst>
              <p:ext uri="{D42A27DB-BD31-4B8C-83A1-F6EECF244321}">
                <p14:modId xmlns:p14="http://schemas.microsoft.com/office/powerpoint/2010/main" val="1338682916"/>
              </p:ext>
            </p:extLst>
          </p:nvPr>
        </p:nvGraphicFramePr>
        <p:xfrm>
          <a:off x="685799" y="958472"/>
          <a:ext cx="11291342" cy="5643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839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5">
            <a:extLst>
              <a:ext uri="{FF2B5EF4-FFF2-40B4-BE49-F238E27FC236}">
                <a16:creationId xmlns:a16="http://schemas.microsoft.com/office/drawing/2014/main" id="{0825877E-8261-8141-BD0F-F6AE693DADC3}"/>
              </a:ext>
            </a:extLst>
          </p:cNvPr>
          <p:cNvSpPr txBox="1">
            <a:spLocks noGrp="1"/>
          </p:cNvSpPr>
          <p:nvPr>
            <p:ph type="title"/>
          </p:nvPr>
        </p:nvSpPr>
        <p:spPr>
          <a:xfrm>
            <a:off x="685799" y="281302"/>
            <a:ext cx="10505942" cy="535531"/>
          </a:xfrm>
          <a:prstGeom prst="rect">
            <a:avLst/>
          </a:prstGeom>
          <a:noFill/>
        </p:spPr>
        <p:txBody>
          <a:bodyPr wrap="square" rtlCol="0">
            <a:spAutoFit/>
          </a:bodyPr>
          <a:lstStyle/>
          <a:p>
            <a:r>
              <a:rPr lang="es-ES" sz="3200" b="1" dirty="0">
                <a:solidFill>
                  <a:srgbClr val="FF0000"/>
                </a:solidFill>
                <a:latin typeface="Century Gothic" panose="020B0502020202020204" pitchFamily="34" charset="0"/>
              </a:rPr>
              <a:t>MÍNIMA CUANTÍA - FASE PRECONTRACTUAL </a:t>
            </a:r>
            <a:endParaRPr lang="es-CO" sz="3200" dirty="0">
              <a:solidFill>
                <a:srgbClr val="FF0000"/>
              </a:solidFill>
              <a:latin typeface="Century Gothic" panose="020B0502020202020204" pitchFamily="34" charset="0"/>
            </a:endParaRPr>
          </a:p>
        </p:txBody>
      </p:sp>
      <p:cxnSp>
        <p:nvCxnSpPr>
          <p:cNvPr id="13" name="Conector recto 12">
            <a:extLst>
              <a:ext uri="{FF2B5EF4-FFF2-40B4-BE49-F238E27FC236}">
                <a16:creationId xmlns:a16="http://schemas.microsoft.com/office/drawing/2014/main" id="{3A78B91C-87F4-DE44-9C8A-591EE6ED55F8}"/>
              </a:ext>
            </a:extLst>
          </p:cNvPr>
          <p:cNvCxnSpPr/>
          <p:nvPr/>
        </p:nvCxnSpPr>
        <p:spPr>
          <a:xfrm>
            <a:off x="685799" y="839709"/>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8" name="Imagen 7" descr="../../../../../Users/macintosh/Documents/201+/SED/LIBRERIA%20">
            <a:extLst>
              <a:ext uri="{FF2B5EF4-FFF2-40B4-BE49-F238E27FC236}">
                <a16:creationId xmlns:a16="http://schemas.microsoft.com/office/drawing/2014/main" id="{110880FE-0B55-4616-B29E-2A168740F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162" y="5714664"/>
            <a:ext cx="6400800" cy="1349375"/>
          </a:xfrm>
          <a:prstGeom prst="rect">
            <a:avLst/>
          </a:prstGeom>
          <a:noFill/>
          <a:ln>
            <a:noFill/>
          </a:ln>
        </p:spPr>
      </p:pic>
      <p:graphicFrame>
        <p:nvGraphicFramePr>
          <p:cNvPr id="6" name="Diagrama 5">
            <a:extLst>
              <a:ext uri="{FF2B5EF4-FFF2-40B4-BE49-F238E27FC236}">
                <a16:creationId xmlns:a16="http://schemas.microsoft.com/office/drawing/2014/main" id="{89E24E14-62D8-762C-A840-74FC367A0016}"/>
              </a:ext>
            </a:extLst>
          </p:cNvPr>
          <p:cNvGraphicFramePr/>
          <p:nvPr>
            <p:extLst>
              <p:ext uri="{D42A27DB-BD31-4B8C-83A1-F6EECF244321}">
                <p14:modId xmlns:p14="http://schemas.microsoft.com/office/powerpoint/2010/main" val="3442059759"/>
              </p:ext>
            </p:extLst>
          </p:nvPr>
        </p:nvGraphicFramePr>
        <p:xfrm>
          <a:off x="443458" y="978194"/>
          <a:ext cx="11291342" cy="55985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043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5">
            <a:extLst>
              <a:ext uri="{FF2B5EF4-FFF2-40B4-BE49-F238E27FC236}">
                <a16:creationId xmlns:a16="http://schemas.microsoft.com/office/drawing/2014/main" id="{0825877E-8261-8141-BD0F-F6AE693DADC3}"/>
              </a:ext>
            </a:extLst>
          </p:cNvPr>
          <p:cNvSpPr txBox="1">
            <a:spLocks noGrp="1"/>
          </p:cNvSpPr>
          <p:nvPr>
            <p:ph type="title"/>
          </p:nvPr>
        </p:nvSpPr>
        <p:spPr>
          <a:xfrm>
            <a:off x="685799" y="281302"/>
            <a:ext cx="10505942" cy="535531"/>
          </a:xfrm>
          <a:prstGeom prst="rect">
            <a:avLst/>
          </a:prstGeom>
          <a:noFill/>
        </p:spPr>
        <p:txBody>
          <a:bodyPr wrap="square" rtlCol="0">
            <a:spAutoFit/>
          </a:bodyPr>
          <a:lstStyle/>
          <a:p>
            <a:r>
              <a:rPr lang="es-ES" sz="3200" b="1" dirty="0">
                <a:solidFill>
                  <a:srgbClr val="FF0000"/>
                </a:solidFill>
                <a:latin typeface="Century Gothic" panose="020B0502020202020204" pitchFamily="34" charset="0"/>
              </a:rPr>
              <a:t>MÍNIMA CUANTÍA - FASE PRECONTRACTUAL </a:t>
            </a:r>
            <a:endParaRPr lang="es-CO" sz="3200" dirty="0">
              <a:solidFill>
                <a:srgbClr val="FF0000"/>
              </a:solidFill>
              <a:latin typeface="Century Gothic" panose="020B0502020202020204" pitchFamily="34" charset="0"/>
            </a:endParaRPr>
          </a:p>
        </p:txBody>
      </p:sp>
      <p:cxnSp>
        <p:nvCxnSpPr>
          <p:cNvPr id="13" name="Conector recto 12">
            <a:extLst>
              <a:ext uri="{FF2B5EF4-FFF2-40B4-BE49-F238E27FC236}">
                <a16:creationId xmlns:a16="http://schemas.microsoft.com/office/drawing/2014/main" id="{3A78B91C-87F4-DE44-9C8A-591EE6ED55F8}"/>
              </a:ext>
            </a:extLst>
          </p:cNvPr>
          <p:cNvCxnSpPr/>
          <p:nvPr/>
        </p:nvCxnSpPr>
        <p:spPr>
          <a:xfrm>
            <a:off x="685799" y="839709"/>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8" name="Imagen 7" descr="../../../../../Users/macintosh/Documents/201+/SED/LIBRERIA%20">
            <a:extLst>
              <a:ext uri="{FF2B5EF4-FFF2-40B4-BE49-F238E27FC236}">
                <a16:creationId xmlns:a16="http://schemas.microsoft.com/office/drawing/2014/main" id="{110880FE-0B55-4616-B29E-2A168740F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162" y="5714664"/>
            <a:ext cx="6400800" cy="1349375"/>
          </a:xfrm>
          <a:prstGeom prst="rect">
            <a:avLst/>
          </a:prstGeom>
          <a:noFill/>
          <a:ln>
            <a:noFill/>
          </a:ln>
        </p:spPr>
      </p:pic>
      <p:graphicFrame>
        <p:nvGraphicFramePr>
          <p:cNvPr id="6" name="Diagrama 5">
            <a:extLst>
              <a:ext uri="{FF2B5EF4-FFF2-40B4-BE49-F238E27FC236}">
                <a16:creationId xmlns:a16="http://schemas.microsoft.com/office/drawing/2014/main" id="{89E24E14-62D8-762C-A840-74FC367A0016}"/>
              </a:ext>
            </a:extLst>
          </p:cNvPr>
          <p:cNvGraphicFramePr/>
          <p:nvPr>
            <p:extLst>
              <p:ext uri="{D42A27DB-BD31-4B8C-83A1-F6EECF244321}">
                <p14:modId xmlns:p14="http://schemas.microsoft.com/office/powerpoint/2010/main" val="3610624907"/>
              </p:ext>
            </p:extLst>
          </p:nvPr>
        </p:nvGraphicFramePr>
        <p:xfrm>
          <a:off x="685799" y="958472"/>
          <a:ext cx="11291342" cy="5643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62171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9092</TotalTime>
  <Words>2436</Words>
  <Application>Microsoft Office PowerPoint</Application>
  <PresentationFormat>Panorámica</PresentationFormat>
  <Paragraphs>188</Paragraphs>
  <Slides>19</Slides>
  <Notes>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Abadi MT Condensed Extra Bold</vt:lpstr>
      <vt:lpstr>Abadi MT Condensed Light</vt:lpstr>
      <vt:lpstr>Arial</vt:lpstr>
      <vt:lpstr>Arial Black</vt:lpstr>
      <vt:lpstr>Calibri</vt:lpstr>
      <vt:lpstr>Calibri Light</vt:lpstr>
      <vt:lpstr>Century Gothic</vt:lpstr>
      <vt:lpstr>Wingdings</vt:lpstr>
      <vt:lpstr>Tema de Office</vt:lpstr>
      <vt:lpstr>Presentación de PowerPoint</vt:lpstr>
      <vt:lpstr>Presentación de PowerPoint</vt:lpstr>
      <vt:lpstr>Presentación de PowerPoint</vt:lpstr>
      <vt:lpstr>SELECCIÓN DE CONTRATISTAS POR LA MODALIDAD DE MÍNIMA CUANTÍA</vt:lpstr>
      <vt:lpstr>Presentación de PowerPoint</vt:lpstr>
      <vt:lpstr>MÍNIMA CUANTÍA - FASE PRECONTRACTUAL </vt:lpstr>
      <vt:lpstr>MÍNIMA CUANTÍA - FASE PRECONTRACTUAL </vt:lpstr>
      <vt:lpstr>MÍNIMA CUANTÍA - FASE PRECONTRACTUAL </vt:lpstr>
      <vt:lpstr>MÍNIMA CUANTÍA - FASE PRECONTRACTUAL </vt:lpstr>
      <vt:lpstr>MÍNIMA CUANTÍA - FASE PRECONTRACTUAL </vt:lpstr>
      <vt:lpstr>ADQUISICIÓN EN GRANDES SUPERFICIES</vt:lpstr>
      <vt:lpstr>ADQUISICIÓN EN GRANDES SUPERFICIES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VALERO AHUMADA PEDRAZA</dc:creator>
  <cp:lastModifiedBy>ELIANA PAOLA CLAVIJO HERRAN</cp:lastModifiedBy>
  <cp:revision>36</cp:revision>
  <dcterms:created xsi:type="dcterms:W3CDTF">2018-06-26T15:32:54Z</dcterms:created>
  <dcterms:modified xsi:type="dcterms:W3CDTF">2023-06-06T22:24:54Z</dcterms:modified>
</cp:coreProperties>
</file>